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27"/>
  </p:notesMasterIdLst>
  <p:handoutMasterIdLst>
    <p:handoutMasterId r:id="rId28"/>
  </p:handoutMasterIdLst>
  <p:sldIdLst>
    <p:sldId id="2134803564" r:id="rId5"/>
    <p:sldId id="435" r:id="rId6"/>
    <p:sldId id="344" r:id="rId7"/>
    <p:sldId id="2134803612" r:id="rId8"/>
    <p:sldId id="2134803610" r:id="rId9"/>
    <p:sldId id="2134803608" r:id="rId10"/>
    <p:sldId id="2134803579" r:id="rId11"/>
    <p:sldId id="2134803578" r:id="rId12"/>
    <p:sldId id="2134803567" r:id="rId13"/>
    <p:sldId id="2134803572" r:id="rId14"/>
    <p:sldId id="2134803568" r:id="rId15"/>
    <p:sldId id="2134803573" r:id="rId16"/>
    <p:sldId id="2134803606" r:id="rId17"/>
    <p:sldId id="2134803613" r:id="rId18"/>
    <p:sldId id="2134803571" r:id="rId19"/>
    <p:sldId id="2134803563" r:id="rId20"/>
    <p:sldId id="2134803561" r:id="rId21"/>
    <p:sldId id="2134803557" r:id="rId22"/>
    <p:sldId id="2134803614" r:id="rId23"/>
    <p:sldId id="426" r:id="rId24"/>
    <p:sldId id="431" r:id="rId25"/>
    <p:sldId id="2134803558" r:id="rId26"/>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CBFF"/>
    <a:srgbClr val="FFE0D6"/>
    <a:srgbClr val="BEEAD3"/>
    <a:srgbClr val="BBE5FF"/>
    <a:srgbClr val="5EB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5" autoAdjust="0"/>
    <p:restoredTop sz="93628"/>
  </p:normalViewPr>
  <p:slideViewPr>
    <p:cSldViewPr snapToGrid="0" snapToObjects="1">
      <p:cViewPr varScale="1">
        <p:scale>
          <a:sx n="80" d="100"/>
          <a:sy n="80" d="100"/>
        </p:scale>
        <p:origin x="926" y="62"/>
      </p:cViewPr>
      <p:guideLst>
        <p:guide orient="horz" pos="2160"/>
        <p:guide pos="3839"/>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95" d="100"/>
          <a:sy n="95" d="100"/>
        </p:scale>
        <p:origin x="362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8872DA-969A-834F-8B0E-1D4D419F6B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E8AB8C49-F36E-AA4C-A670-A1E914AE93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FD8E99-3E08-2A48-ABC2-6F00B8432E30}" type="datetimeFigureOut">
              <a:rPr lang="en-US" smtClean="0">
                <a:latin typeface="Arial" panose="020B0604020202020204" pitchFamily="34" charset="0"/>
              </a:rPr>
              <a:t>7/16/2021</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795257C8-39C1-8549-9D4C-5FBD387058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710E9632-4F93-0F43-A0FC-928C424E3B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BB191C-00A5-8944-B375-08B716784B6B}"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863346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910F99A-EFE7-1E45-9552-42F63D8E44ED}" type="datetimeFigureOut">
              <a:rPr lang="en-US" smtClean="0"/>
              <a:pPr/>
              <a:t>7/16/2021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8D82002-F4B0-664E-8740-E26EF4F5731A}" type="slidenum">
              <a:rPr lang="en-US" smtClean="0"/>
              <a:pPr/>
              <a:t>‹#›</a:t>
            </a:fld>
            <a:endParaRPr lang="en-US" dirty="0"/>
          </a:p>
        </p:txBody>
      </p:sp>
    </p:spTree>
    <p:extLst>
      <p:ext uri="{BB962C8B-B14F-4D97-AF65-F5344CB8AC3E}">
        <p14:creationId xmlns:p14="http://schemas.microsoft.com/office/powerpoint/2010/main" val="444711243"/>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Arial" panose="020B0604020202020204" pitchFamily="34" charset="0"/>
        <a:ea typeface="+mn-ea"/>
        <a:cs typeface="+mn-cs"/>
      </a:defRPr>
    </a:lvl1pPr>
    <a:lvl2pPr marL="457189" algn="l" defTabSz="914377" rtl="0" eaLnBrk="1" latinLnBrk="0" hangingPunct="1">
      <a:defRPr sz="1200" b="0" i="0" kern="1200">
        <a:solidFill>
          <a:schemeClr val="tx1"/>
        </a:solidFill>
        <a:latin typeface="Arial" panose="020B0604020202020204" pitchFamily="34" charset="0"/>
        <a:ea typeface="+mn-ea"/>
        <a:cs typeface="+mn-cs"/>
      </a:defRPr>
    </a:lvl2pPr>
    <a:lvl3pPr marL="914377" algn="l" defTabSz="914377" rtl="0" eaLnBrk="1" latinLnBrk="0" hangingPunct="1">
      <a:defRPr sz="1200" b="0" i="0" kern="1200">
        <a:solidFill>
          <a:schemeClr val="tx1"/>
        </a:solidFill>
        <a:latin typeface="Arial" panose="020B0604020202020204" pitchFamily="34" charset="0"/>
        <a:ea typeface="+mn-ea"/>
        <a:cs typeface="+mn-cs"/>
      </a:defRPr>
    </a:lvl3pPr>
    <a:lvl4pPr marL="1371566" algn="l" defTabSz="914377" rtl="0" eaLnBrk="1" latinLnBrk="0" hangingPunct="1">
      <a:defRPr sz="1200" b="0" i="0" kern="1200">
        <a:solidFill>
          <a:schemeClr val="tx1"/>
        </a:solidFill>
        <a:latin typeface="Arial" panose="020B0604020202020204" pitchFamily="34" charset="0"/>
        <a:ea typeface="+mn-ea"/>
        <a:cs typeface="+mn-cs"/>
      </a:defRPr>
    </a:lvl4pPr>
    <a:lvl5pPr marL="1828754" algn="l" defTabSz="914377" rtl="0" eaLnBrk="1" latinLnBrk="0" hangingPunct="1">
      <a:defRPr sz="1200" b="0" i="0" kern="1200">
        <a:solidFill>
          <a:schemeClr val="tx1"/>
        </a:solidFill>
        <a:latin typeface="Arial" panose="020B0604020202020204" pitchFamily="34"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82002-F4B0-664E-8740-E26EF4F5731A}" type="slidenum">
              <a:rPr lang="en-US" smtClean="0"/>
              <a:pPr/>
              <a:t>1</a:t>
            </a:fld>
            <a:endParaRPr lang="en-US" dirty="0"/>
          </a:p>
        </p:txBody>
      </p:sp>
    </p:spTree>
    <p:extLst>
      <p:ext uri="{BB962C8B-B14F-4D97-AF65-F5344CB8AC3E}">
        <p14:creationId xmlns:p14="http://schemas.microsoft.com/office/powerpoint/2010/main" val="1982354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this was an actually a very interesting validation that we did. A couple years back Cisco acquired a company called </a:t>
            </a:r>
            <a:r>
              <a:rPr lang="en-US" sz="1200" dirty="0" err="1"/>
              <a:t>Cliqr</a:t>
            </a:r>
            <a:r>
              <a:rPr lang="en-US" sz="1200" dirty="0"/>
              <a:t> which became Cisco cloud center.  This really allows you to do is essentially templatized applications VMware based or container based and then you can instantiate them wherever you need them to be in terms of either in the public cloud or in a </a:t>
            </a:r>
            <a:r>
              <a:rPr lang="en-US" sz="1200" dirty="0" err="1"/>
              <a:t>colo</a:t>
            </a:r>
            <a:r>
              <a:rPr lang="en-US" sz="1200" dirty="0"/>
              <a:t> location or an on prem environment on your FlexPod. So, with this solution if you look at it, we have multiple layers right. We were taking the Data Fabric which gives us mirroring technology, so we can replicate our data easily between the </a:t>
            </a:r>
            <a:r>
              <a:rPr lang="en-US" sz="1200" dirty="0" err="1"/>
              <a:t>colo</a:t>
            </a:r>
            <a:r>
              <a:rPr lang="en-US" sz="1200" dirty="0"/>
              <a:t> and the </a:t>
            </a:r>
            <a:r>
              <a:rPr lang="en-US" sz="1200" dirty="0" err="1"/>
              <a:t>flexpod</a:t>
            </a:r>
            <a:r>
              <a:rPr lang="en-US" sz="1200" dirty="0"/>
              <a:t> within the data center on prem. </a:t>
            </a:r>
          </a:p>
          <a:p>
            <a:endParaRPr lang="en-US" sz="1200" dirty="0"/>
          </a:p>
          <a:p>
            <a:r>
              <a:rPr lang="en-US" sz="1200" dirty="0"/>
              <a:t>But then we can also move the compute resources either from the </a:t>
            </a:r>
            <a:r>
              <a:rPr lang="en-US" sz="1200" dirty="0" err="1"/>
              <a:t>flexpod</a:t>
            </a:r>
            <a:r>
              <a:rPr lang="en-US" sz="1200" dirty="0"/>
              <a:t> which is running on UCS to the compute resources that might be available through high bandwidth capable link to whatever your public cloud may be. And to be clear cloud center support somewhere in the order of 19 public clouds. This flexibility, the ability to move data and application -- all stem from the same platform that we call FlexPod, so that your business, your developers can operate where they want when they want and you also get to choose where you position your application either in the public cloud or on on-premises. The advantages really stem from the flexibility and the integration that comes from FlexPod. </a:t>
            </a:r>
          </a:p>
          <a:p>
            <a:endParaRPr lang="en-US" sz="1200" dirty="0"/>
          </a:p>
          <a:p>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8D82002-F4B0-664E-8740-E26EF4F5731A}" type="slidenum">
              <a:rPr lang="en-US" smtClean="0"/>
              <a:pPr/>
              <a:t>11</a:t>
            </a:fld>
            <a:endParaRPr lang="en-US" dirty="0"/>
          </a:p>
        </p:txBody>
      </p:sp>
    </p:spTree>
    <p:extLst>
      <p:ext uri="{BB962C8B-B14F-4D97-AF65-F5344CB8AC3E}">
        <p14:creationId xmlns:p14="http://schemas.microsoft.com/office/powerpoint/2010/main" val="3641606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t>I wanted to just touch on our inter site management system. Cisco Intersight is a cloud-based platform. it allows you to consume our UCS compute resources from the cloud. It's all web based so it's very intuitive. It has enhanced support, and by that we mean that we provide connected tasks so TAC which is our technical assistance teams. So if you have a problem. You know the logs from your computer system can be loaded, tagged and then it can be run through some of our backend processes to provide accelerated remediation of the problem. It also allows us to learn so we have over half a million devices so we can provide very proactive guidance because we're continually learning from the data that we receive. And to be clear, it's a very secure environment meaning that we're collecting user data -- all within, the boundaries of of good etiquette and business.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t>Intersight has focused on Compute. But now, we are doing engineering work not only within </a:t>
            </a:r>
            <a:r>
              <a:rPr lang="en-US" sz="1200" dirty="0" err="1"/>
              <a:t>flexpod</a:t>
            </a:r>
            <a:r>
              <a:rPr lang="en-US" sz="1200" dirty="0"/>
              <a:t> but now between our Intersight teams and the ONTAP teams to bring a new level of ONTAP integration to Cisco Intersight. So, the key point here is that you know as you modernize your infrastructure, you also need to modernize how you manage it. And for Cisco, </a:t>
            </a:r>
            <a:r>
              <a:rPr lang="en-US" sz="1200" dirty="0" err="1"/>
              <a:t>intersight</a:t>
            </a:r>
            <a:r>
              <a:rPr lang="en-US" sz="1200" dirty="0"/>
              <a:t> is the key platform for us on the compute side. And you can see that we are creating touch points, specifically with our partner partner NetApp to make it easier for you to consume this next generation of infrastructure which is hybrid cloud based.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8D82002-F4B0-664E-8740-E26EF4F5731A}" type="slidenum">
              <a:rPr lang="en-US" smtClean="0"/>
              <a:pPr/>
              <a:t>12</a:t>
            </a:fld>
            <a:endParaRPr lang="en-US" dirty="0"/>
          </a:p>
        </p:txBody>
      </p:sp>
    </p:spTree>
    <p:extLst>
      <p:ext uri="{BB962C8B-B14F-4D97-AF65-F5344CB8AC3E}">
        <p14:creationId xmlns:p14="http://schemas.microsoft.com/office/powerpoint/2010/main" val="1243514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t>We'd like to share this story Baylor College of Medicine that used FlexPod. They built out their private cloud to help their researchers move really fast. basically, to take their ideas from ideation to some tangible experiment in minutes, and it also helped them to shave off some cost in terms of capex, as well as all </a:t>
            </a:r>
            <a:r>
              <a:rPr lang="en-US" sz="1200" dirty="0" err="1"/>
              <a:t>opex</a:t>
            </a:r>
            <a:r>
              <a:rPr lang="en-US" sz="1200" dirty="0"/>
              <a:t>. So it's a great story where they used Cisco cloud center as well.</a:t>
            </a:r>
          </a:p>
          <a:p>
            <a:endParaRPr lang="en-US" dirty="0"/>
          </a:p>
        </p:txBody>
      </p:sp>
      <p:sp>
        <p:nvSpPr>
          <p:cNvPr id="4" name="Slide Number Placeholder 3"/>
          <p:cNvSpPr>
            <a:spLocks noGrp="1"/>
          </p:cNvSpPr>
          <p:nvPr>
            <p:ph type="sldNum" sz="quarter" idx="5"/>
          </p:nvPr>
        </p:nvSpPr>
        <p:spPr/>
        <p:txBody>
          <a:bodyPr/>
          <a:lstStyle/>
          <a:p>
            <a:fld id="{D8D82002-F4B0-664E-8740-E26EF4F5731A}" type="slidenum">
              <a:rPr lang="en-US" smtClean="0"/>
              <a:pPr/>
              <a:t>13</a:t>
            </a:fld>
            <a:endParaRPr lang="en-US" dirty="0"/>
          </a:p>
        </p:txBody>
      </p:sp>
    </p:spTree>
    <p:extLst>
      <p:ext uri="{BB962C8B-B14F-4D97-AF65-F5344CB8AC3E}">
        <p14:creationId xmlns:p14="http://schemas.microsoft.com/office/powerpoint/2010/main" val="425830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other customers who are all using Cloud Volumes ONTAP in addition to </a:t>
            </a:r>
            <a:r>
              <a:rPr lang="en-US" dirty="0" err="1"/>
              <a:t>flexpod</a:t>
            </a:r>
            <a:r>
              <a:rPr lang="en-US" dirty="0"/>
              <a:t> in very different use case settings. So, let's take a quick look at a few of those use cases. </a:t>
            </a:r>
          </a:p>
          <a:p>
            <a:endParaRPr lang="en-US" dirty="0"/>
          </a:p>
          <a:p>
            <a:r>
              <a:rPr lang="en-US" dirty="0"/>
              <a:t>One large telecom company in Europe is using FlexPod to run their mission critical applications and Cloud volumes ONTAP for their dev test functionality.</a:t>
            </a:r>
          </a:p>
          <a:p>
            <a:r>
              <a:rPr lang="en-US" dirty="0"/>
              <a:t>A mortgage company in the US… they use </a:t>
            </a:r>
            <a:r>
              <a:rPr lang="en-US" dirty="0" err="1"/>
              <a:t>flexpod</a:t>
            </a:r>
            <a:r>
              <a:rPr lang="en-US" dirty="0"/>
              <a:t> to run their it and core financial applications, but the client facing financial and mortgage applications were around using cloud volumes on tap in the public  cloud </a:t>
            </a:r>
          </a:p>
          <a:p>
            <a:r>
              <a:rPr lang="en-US" dirty="0"/>
              <a:t>A research and genomics company in the US they kept their core research, and IT and AI workloads on </a:t>
            </a:r>
            <a:r>
              <a:rPr lang="en-US" dirty="0" err="1"/>
              <a:t>flexpod</a:t>
            </a:r>
            <a:r>
              <a:rPr lang="en-US" dirty="0"/>
              <a:t>, but they kept some of their research and AI functionalities on cloud volume.</a:t>
            </a:r>
          </a:p>
          <a:p>
            <a:endParaRPr lang="en-US" dirty="0"/>
          </a:p>
          <a:p>
            <a:r>
              <a:rPr lang="en-US" dirty="0"/>
              <a:t>A large healthcare provider in the US, they used </a:t>
            </a:r>
            <a:r>
              <a:rPr lang="en-US" dirty="0" err="1"/>
              <a:t>flexpod</a:t>
            </a:r>
            <a:r>
              <a:rPr lang="en-US" dirty="0"/>
              <a:t> to run their IT and core applications and cloud volume was used for disaster recovery. So as you can see there are multiple use cases when it comes to hybrid cloud and all these use cases are enabled by fixed bond.</a:t>
            </a:r>
          </a:p>
        </p:txBody>
      </p:sp>
      <p:sp>
        <p:nvSpPr>
          <p:cNvPr id="4" name="Slide Number Placeholder 3"/>
          <p:cNvSpPr>
            <a:spLocks noGrp="1"/>
          </p:cNvSpPr>
          <p:nvPr>
            <p:ph type="sldNum" sz="quarter" idx="5"/>
          </p:nvPr>
        </p:nvSpPr>
        <p:spPr/>
        <p:txBody>
          <a:bodyPr/>
          <a:lstStyle/>
          <a:p>
            <a:fld id="{D8D82002-F4B0-664E-8740-E26EF4F5731A}" type="slidenum">
              <a:rPr lang="en-US" smtClean="0"/>
              <a:pPr/>
              <a:t>14</a:t>
            </a:fld>
            <a:endParaRPr lang="en-US" dirty="0"/>
          </a:p>
        </p:txBody>
      </p:sp>
    </p:spTree>
    <p:extLst>
      <p:ext uri="{BB962C8B-B14F-4D97-AF65-F5344CB8AC3E}">
        <p14:creationId xmlns:p14="http://schemas.microsoft.com/office/powerpoint/2010/main" val="1394756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a solution that enables you to tier your storage from on prem to the public cloud. In fact, if you track your storage usage, you might find that a lot of data are actually cold that is not frequently accessed. And if that data is sitting on a relatively high performing storage device like SSD, then probably you’re not taking the full advantage of SSD because usually SSD offers high IOPS and low latency and that can accelerate your performance of critical workloads. So, in a way you can move those cold data to lower cost storage device. And in this particular solution, we showcased how you can move your cold data from on prem FlexPod to AWS S3 very easily and you can retrieve that data back whenever you need. So it offers serious smart economics.</a:t>
            </a:r>
          </a:p>
        </p:txBody>
      </p:sp>
      <p:sp>
        <p:nvSpPr>
          <p:cNvPr id="4" name="Slide Number Placeholder 3"/>
          <p:cNvSpPr>
            <a:spLocks noGrp="1"/>
          </p:cNvSpPr>
          <p:nvPr>
            <p:ph type="sldNum" sz="quarter" idx="5"/>
          </p:nvPr>
        </p:nvSpPr>
        <p:spPr/>
        <p:txBody>
          <a:bodyPr/>
          <a:lstStyle/>
          <a:p>
            <a:fld id="{D8D82002-F4B0-664E-8740-E26EF4F5731A}" type="slidenum">
              <a:rPr lang="en-US" smtClean="0"/>
              <a:pPr/>
              <a:t>15</a:t>
            </a:fld>
            <a:endParaRPr lang="en-US" dirty="0"/>
          </a:p>
        </p:txBody>
      </p:sp>
    </p:spTree>
    <p:extLst>
      <p:ext uri="{BB962C8B-B14F-4D97-AF65-F5344CB8AC3E}">
        <p14:creationId xmlns:p14="http://schemas.microsoft.com/office/powerpoint/2010/main" val="1112514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another solution with NetApp cloud insight. This showcases that cloud insights which is a cloud-based application works with FlexPod and it is able to monitor, troubleshoot and optimize FlexPod storage. And you can also extend it to hybrid cloud use cases as well. It offers advanced capabilities like active IQ based risk assessment and recommendations. It helps you rapidly deploy. You know the cloud inside capabilities, the monitoring troubleshooting and optimization capabilities are very simple to use and it lowers your TCO.</a:t>
            </a:r>
          </a:p>
        </p:txBody>
      </p:sp>
      <p:sp>
        <p:nvSpPr>
          <p:cNvPr id="4" name="Slide Number Placeholder 3"/>
          <p:cNvSpPr>
            <a:spLocks noGrp="1"/>
          </p:cNvSpPr>
          <p:nvPr>
            <p:ph type="sldNum" sz="quarter" idx="5"/>
          </p:nvPr>
        </p:nvSpPr>
        <p:spPr/>
        <p:txBody>
          <a:bodyPr/>
          <a:lstStyle/>
          <a:p>
            <a:fld id="{D8D82002-F4B0-664E-8740-E26EF4F5731A}" type="slidenum">
              <a:rPr lang="en-US" smtClean="0"/>
              <a:pPr/>
              <a:t>16</a:t>
            </a:fld>
            <a:endParaRPr lang="en-US" dirty="0"/>
          </a:p>
        </p:txBody>
      </p:sp>
    </p:spTree>
    <p:extLst>
      <p:ext uri="{BB962C8B-B14F-4D97-AF65-F5344CB8AC3E}">
        <p14:creationId xmlns:p14="http://schemas.microsoft.com/office/powerpoint/2010/main" val="80121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the last 10-15 minutes, we saw a whole bunch of solutions we've validated over the time. These solutions, in a way, give you the confidence to move faster, to innovate faster. To connect to the public cloud, you really don't need to go through any disruption, FlexPod has all the hooks and capabilities to work with any major public clouds. FlexPod also gives your DevOps engineers the freedom to build your applications because once you build these applications, you're able to move them wherever you need. You're also able to move the data across locations. FlexPod is inherently a high performing and reliable platform so it not only gives you ability to run your mission critical applications with enough confidence, but also enables you with hybrid multi cloud architecture. You are able to leverage public cloud resources and you can determine what is the right location for your workload. No matter what the architecture looks like, you know, whether it is hybrid multi cloud or private cloud or traditional implementation, security is one of the key pillars and we definitely make sure security is inherently addressed in every single component layer, be it compute networking storage or hypervisor. And finally with FlexPod, you are now able to protect your investment because it not only allows you to run your applications today, but also gives you a way to extend to your future need.</a:t>
            </a:r>
          </a:p>
        </p:txBody>
      </p:sp>
      <p:sp>
        <p:nvSpPr>
          <p:cNvPr id="4" name="Slide Number Placeholder 3"/>
          <p:cNvSpPr>
            <a:spLocks noGrp="1"/>
          </p:cNvSpPr>
          <p:nvPr>
            <p:ph type="sldNum" sz="quarter" idx="5"/>
          </p:nvPr>
        </p:nvSpPr>
        <p:spPr/>
        <p:txBody>
          <a:bodyPr/>
          <a:lstStyle/>
          <a:p>
            <a:fld id="{D8D82002-F4B0-664E-8740-E26EF4F5731A}" type="slidenum">
              <a:rPr lang="en-US" smtClean="0"/>
              <a:pPr/>
              <a:t>17</a:t>
            </a:fld>
            <a:endParaRPr lang="en-US" dirty="0"/>
          </a:p>
        </p:txBody>
      </p:sp>
    </p:spTree>
    <p:extLst>
      <p:ext uri="{BB962C8B-B14F-4D97-AF65-F5344CB8AC3E}">
        <p14:creationId xmlns:p14="http://schemas.microsoft.com/office/powerpoint/2010/main" val="1893257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key takeaways… FlexPod helps you address the private cloud use cases. And we have a number of solutions for that. It also gives the ability to build hybrid multi cloud and address those hybrid cloud use cases. Also FlexPod based hybrid cloud, as we spoke earlier, works with the major public cloud providers.</a:t>
            </a:r>
          </a:p>
        </p:txBody>
      </p:sp>
      <p:sp>
        <p:nvSpPr>
          <p:cNvPr id="4" name="Slide Number Placeholder 3"/>
          <p:cNvSpPr>
            <a:spLocks noGrp="1"/>
          </p:cNvSpPr>
          <p:nvPr>
            <p:ph type="sldNum" sz="quarter" idx="5"/>
          </p:nvPr>
        </p:nvSpPr>
        <p:spPr/>
        <p:txBody>
          <a:bodyPr/>
          <a:lstStyle/>
          <a:p>
            <a:fld id="{D8D82002-F4B0-664E-8740-E26EF4F5731A}" type="slidenum">
              <a:rPr lang="en-US" smtClean="0"/>
              <a:pPr/>
              <a:t>18</a:t>
            </a:fld>
            <a:endParaRPr lang="en-US" dirty="0"/>
          </a:p>
        </p:txBody>
      </p:sp>
    </p:spTree>
    <p:extLst>
      <p:ext uri="{BB962C8B-B14F-4D97-AF65-F5344CB8AC3E}">
        <p14:creationId xmlns:p14="http://schemas.microsoft.com/office/powerpoint/2010/main" val="3919291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82002-F4B0-664E-8740-E26EF4F5731A}" type="slidenum">
              <a:rPr lang="en-US" smtClean="0"/>
              <a:pPr/>
              <a:t>19</a:t>
            </a:fld>
            <a:endParaRPr lang="en-US" dirty="0"/>
          </a:p>
        </p:txBody>
      </p:sp>
    </p:spTree>
    <p:extLst>
      <p:ext uri="{BB962C8B-B14F-4D97-AF65-F5344CB8AC3E}">
        <p14:creationId xmlns:p14="http://schemas.microsoft.com/office/powerpoint/2010/main" val="2089227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2018 NetApp, Inc. All rights reserved.  </a:t>
            </a:r>
            <a:r>
              <a:rPr lang="en-US">
                <a:cs typeface="Arial" panose="020B0604020202020204" pitchFamily="34" charset="0"/>
              </a:rPr>
              <a:t>— </a:t>
            </a:r>
            <a:r>
              <a:rPr lang="en-US"/>
              <a:t>NETAPP CONFIDENTIAL </a:t>
            </a:r>
            <a:r>
              <a:rPr lang="en-US">
                <a:cs typeface="Arial" panose="020B0604020202020204" pitchFamily="34" charset="0"/>
              </a:rPr>
              <a:t>— </a:t>
            </a:r>
            <a:endParaRPr lang="en-US" dirty="0"/>
          </a:p>
        </p:txBody>
      </p:sp>
      <p:sp>
        <p:nvSpPr>
          <p:cNvPr id="5" name="Slide Number Placeholder 4"/>
          <p:cNvSpPr>
            <a:spLocks noGrp="1"/>
          </p:cNvSpPr>
          <p:nvPr>
            <p:ph type="sldNum" sz="quarter" idx="11"/>
          </p:nvPr>
        </p:nvSpPr>
        <p:spPr/>
        <p:txBody>
          <a:bodyPr/>
          <a:lstStyle/>
          <a:p>
            <a:fld id="{16AA2537-0790-4789-A16C-397C663A3332}" type="slidenum">
              <a:rPr lang="en-US" smtClean="0"/>
              <a:pPr/>
              <a:t>22</a:t>
            </a:fld>
            <a:endParaRPr lang="en-US" dirty="0"/>
          </a:p>
        </p:txBody>
      </p:sp>
    </p:spTree>
    <p:extLst>
      <p:ext uri="{BB962C8B-B14F-4D97-AF65-F5344CB8AC3E}">
        <p14:creationId xmlns:p14="http://schemas.microsoft.com/office/powerpoint/2010/main" val="113169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we'll walk you through the FlexPod momentum, talk about what FlexPod offers in terms of the cloud journey that helps customers to adopt hybrid multi cloud, private cloud deployments. We’ll talk about the FlexPod solutions that we have in the truck. And we will also go through why you should consider FlexPod when it comes to building out private cloud or hybrid multi cloud use cases. And finally, we'll have few takeaways.</a:t>
            </a:r>
          </a:p>
        </p:txBody>
      </p:sp>
      <p:sp>
        <p:nvSpPr>
          <p:cNvPr id="4" name="Slide Number Placeholder 3"/>
          <p:cNvSpPr>
            <a:spLocks noGrp="1"/>
          </p:cNvSpPr>
          <p:nvPr>
            <p:ph type="sldNum" sz="quarter" idx="5"/>
          </p:nvPr>
        </p:nvSpPr>
        <p:spPr/>
        <p:txBody>
          <a:bodyPr/>
          <a:lstStyle/>
          <a:p>
            <a:fld id="{D8D82002-F4B0-664E-8740-E26EF4F5731A}" type="slidenum">
              <a:rPr lang="en-US" smtClean="0"/>
              <a:pPr/>
              <a:t>3</a:t>
            </a:fld>
            <a:endParaRPr lang="en-US" dirty="0"/>
          </a:p>
        </p:txBody>
      </p:sp>
    </p:spTree>
    <p:extLst>
      <p:ext uri="{BB962C8B-B14F-4D97-AF65-F5344CB8AC3E}">
        <p14:creationId xmlns:p14="http://schemas.microsoft.com/office/powerpoint/2010/main" val="237229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the details, I just want to take a quick minute to talk about FlexPod momentum. Because year 2020 is a major landmark for FlexPod. It is the 10th anniversary of Cisco and NetApp partnership for FlexPod. And over the last 10 years FlexPod has been established as one of the leading converged infrastructure platforms. It powered mission critical and business applications for a very large number of enterprise customers. In fact, FlexPod has more than 9500 customers worldwide. With a footprint of $14 billion+.</a:t>
            </a:r>
          </a:p>
          <a:p>
            <a:endParaRPr lang="en-US" dirty="0"/>
          </a:p>
          <a:p>
            <a:r>
              <a:rPr lang="en-US" dirty="0"/>
              <a:t>And over the years Cisco NetApp jointly invested in engineering, and it produced more than 175 validated designs that our customers can take, follow the steps, and quickly move on eliminating any guess works, and deploy FlexPod with confidence.</a:t>
            </a:r>
          </a:p>
          <a:p>
            <a:endParaRPr lang="en-US" dirty="0"/>
          </a:p>
          <a:p>
            <a:r>
              <a:rPr lang="en-US" dirty="0"/>
              <a:t>IT Central Station is in place where they track customer voices and opinions about various platforms solutions. And if you check IT Central Station, you'll see </a:t>
            </a:r>
            <a:r>
              <a:rPr lang="en-US" dirty="0" err="1"/>
              <a:t>flexpod</a:t>
            </a:r>
            <a:r>
              <a:rPr lang="en-US" dirty="0"/>
              <a:t> is the number one converged infrastructure platform. It is something our customers are saying, it's not just us saying. It is a platform for innovation, with unmatched versatility and is trusted worldwide. And it's also the leading platform… one of the most cloud connected converged infrastructure platform in the market today.</a:t>
            </a:r>
          </a:p>
        </p:txBody>
      </p:sp>
      <p:sp>
        <p:nvSpPr>
          <p:cNvPr id="4" name="Slide Number Placeholder 3"/>
          <p:cNvSpPr>
            <a:spLocks noGrp="1"/>
          </p:cNvSpPr>
          <p:nvPr>
            <p:ph type="sldNum" sz="quarter" idx="5"/>
          </p:nvPr>
        </p:nvSpPr>
        <p:spPr/>
        <p:txBody>
          <a:bodyPr/>
          <a:lstStyle/>
          <a:p>
            <a:fld id="{D8D82002-F4B0-664E-8740-E26EF4F5731A}" type="slidenum">
              <a:rPr lang="en-US" smtClean="0"/>
              <a:t>4</a:t>
            </a:fld>
            <a:endParaRPr lang="en-US"/>
          </a:p>
        </p:txBody>
      </p:sp>
    </p:spTree>
    <p:extLst>
      <p:ext uri="{BB962C8B-B14F-4D97-AF65-F5344CB8AC3E}">
        <p14:creationId xmlns:p14="http://schemas.microsoft.com/office/powerpoint/2010/main" val="64203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customers are looking at where they should run their workload. They're trying to find the right location. They want to make sure their workload is running with certain performance, certain criteria, at the right location. And historically they have run workloads on prem, but now with public cloud resources available, they are looking at hybrid multi cloud architectures. We know that public cloud is growing, but so is the cloud repatriation. According to IDC, 85% of the enterprise customers they surveyed reported that some workloads are coming back to on-premises private cloud, hosted private cloud, and even on-premises non-cloud infrastructure. Several reasons are driving this repatriation… there are security, cost, performance, regulatory compliance, reduced management complexity. So those are the top reasons why customers are thinking of bringing back applications to the on prem. </a:t>
            </a:r>
          </a:p>
          <a:p>
            <a:endParaRPr lang="en-US" dirty="0"/>
          </a:p>
          <a:p>
            <a:r>
              <a:rPr lang="en-US" dirty="0"/>
              <a:t>So a lot of enterprises are adopting hybrid cloud strategy. According to 451 research, 57% of the enterprise customers they surveyed are adopting hybrid cloud.</a:t>
            </a:r>
          </a:p>
        </p:txBody>
      </p:sp>
      <p:sp>
        <p:nvSpPr>
          <p:cNvPr id="4" name="Slide Number Placeholder 3"/>
          <p:cNvSpPr>
            <a:spLocks noGrp="1"/>
          </p:cNvSpPr>
          <p:nvPr>
            <p:ph type="sldNum" sz="quarter" idx="5"/>
          </p:nvPr>
        </p:nvSpPr>
        <p:spPr/>
        <p:txBody>
          <a:bodyPr/>
          <a:lstStyle/>
          <a:p>
            <a:fld id="{D8D82002-F4B0-664E-8740-E26EF4F5731A}" type="slidenum">
              <a:rPr lang="en-US" smtClean="0"/>
              <a:pPr/>
              <a:t>5</a:t>
            </a:fld>
            <a:endParaRPr lang="en-US" dirty="0"/>
          </a:p>
        </p:txBody>
      </p:sp>
    </p:spTree>
    <p:extLst>
      <p:ext uri="{BB962C8B-B14F-4D97-AF65-F5344CB8AC3E}">
        <p14:creationId xmlns:p14="http://schemas.microsoft.com/office/powerpoint/2010/main" val="1760061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properties that make FlexPod perfect for Edge to Core to Cloud and hybrid multi cloud deployments is the data fabric. Data Fabric is an architecture that allows you to seamlessly move data across locations. </a:t>
            </a:r>
          </a:p>
          <a:p>
            <a:endParaRPr lang="en-US" dirty="0"/>
          </a:p>
          <a:p>
            <a:r>
              <a:rPr lang="en-US" dirty="0"/>
              <a:t>In addition, Intersight can manage FlexPod across locations as well. </a:t>
            </a:r>
          </a:p>
          <a:p>
            <a:endParaRPr lang="en-US" dirty="0"/>
          </a:p>
          <a:p>
            <a:r>
              <a:rPr lang="en-US" dirty="0"/>
              <a:t>You can run your mission critical and busines applications in the data center core, extend those to Edge locations, take advantage of Public Cloud resources and seamlessly move application and data wherever you need them.  </a:t>
            </a:r>
          </a:p>
          <a:p>
            <a:endParaRPr lang="en-US" dirty="0"/>
          </a:p>
          <a:p>
            <a:r>
              <a:rPr lang="en-US" dirty="0"/>
              <a:t>With FlexPod, you can take advantage of Infrastructure innovations from both Cisco and NetApp, modernize your applications and deploy hybrid cloud environment.   </a:t>
            </a:r>
          </a:p>
          <a:p>
            <a:r>
              <a:rPr lang="en-US" dirty="0"/>
              <a:t>======</a:t>
            </a:r>
          </a:p>
          <a:p>
            <a:endParaRPr lang="en-US" dirty="0"/>
          </a:p>
          <a:p>
            <a:r>
              <a:rPr lang="en-US" dirty="0"/>
              <a:t>Now, one of the key component when you build hybrid cloud hybrid multi cloud architecture with FlexPod is the Data Fabric. And this gives you the ability to move data from edge to core to cloud in any direction.</a:t>
            </a:r>
          </a:p>
          <a:p>
            <a:endParaRPr lang="en-US" dirty="0"/>
          </a:p>
          <a:p>
            <a:r>
              <a:rPr lang="en-US" dirty="0"/>
              <a:t>Think of your applications, which you can now move, because of the cloud native architectures, cloud first strategy etc. If you build applications in containers that gives you high portability and Data Fabric basically gives you the data portability. FlexPod platform can be managed through Cisco </a:t>
            </a:r>
            <a:r>
              <a:rPr lang="en-US" dirty="0" err="1"/>
              <a:t>intersight</a:t>
            </a:r>
            <a:r>
              <a:rPr lang="en-US" dirty="0"/>
              <a:t>. </a:t>
            </a:r>
          </a:p>
          <a:p>
            <a:endParaRPr lang="en-US" dirty="0"/>
          </a:p>
          <a:p>
            <a:r>
              <a:rPr lang="en-US" dirty="0"/>
              <a:t>Cisco Intersight is very strategic at Cisco. It is a cloud-based management platform. It as an opportunity at Cisco to really bring edge to core to </a:t>
            </a:r>
            <a:r>
              <a:rPr lang="en-US" dirty="0" err="1"/>
              <a:t>colo</a:t>
            </a:r>
            <a:r>
              <a:rPr lang="en-US" dirty="0"/>
              <a:t>, and also allow you to do some cloud functionality, not just on UCS but some of our other capabilities so we'll go into that in a few minutes. But if you marry Data Fabric with Cisco </a:t>
            </a:r>
            <a:r>
              <a:rPr lang="en-US" dirty="0" err="1"/>
              <a:t>intersight</a:t>
            </a:r>
            <a:r>
              <a:rPr lang="en-US" dirty="0"/>
              <a:t>, this is just going to make the hybrid cloud story for </a:t>
            </a:r>
            <a:r>
              <a:rPr lang="en-US" dirty="0" err="1"/>
              <a:t>flexpod</a:t>
            </a:r>
            <a:r>
              <a:rPr lang="en-US" dirty="0"/>
              <a:t> even stronger. </a:t>
            </a:r>
          </a:p>
        </p:txBody>
      </p:sp>
      <p:sp>
        <p:nvSpPr>
          <p:cNvPr id="4" name="Slide Number Placeholder 3"/>
          <p:cNvSpPr>
            <a:spLocks noGrp="1"/>
          </p:cNvSpPr>
          <p:nvPr>
            <p:ph type="sldNum" sz="quarter" idx="5"/>
          </p:nvPr>
        </p:nvSpPr>
        <p:spPr/>
        <p:txBody>
          <a:bodyPr/>
          <a:lstStyle/>
          <a:p>
            <a:fld id="{D8D82002-F4B0-664E-8740-E26EF4F5731A}" type="slidenum">
              <a:rPr lang="en-US" smtClean="0"/>
              <a:t>6</a:t>
            </a:fld>
            <a:endParaRPr lang="en-US"/>
          </a:p>
        </p:txBody>
      </p:sp>
    </p:spTree>
    <p:extLst>
      <p:ext uri="{BB962C8B-B14F-4D97-AF65-F5344CB8AC3E}">
        <p14:creationId xmlns:p14="http://schemas.microsoft.com/office/powerpoint/2010/main" val="42004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Where's the right location for my workloads? Well, I think a great starting point hopefully you'll think so too after this presentation is FlexPod. Now 10 years ago we started FlexPod, and we really were thinking about the data center, on-prem private cloud etc. and we've seen a lot of success. Over the past few years and what this slide is trying to capture, is that we were taking the FlexPod journey to hybrid cloud. And these different work efforts and different validated designs, etc. are really calling out the different capabilities that FlexPod has. So, we're </a:t>
            </a:r>
            <a:r>
              <a:rPr lang="en-US" dirty="0" err="1"/>
              <a:t>gonna</a:t>
            </a:r>
            <a:r>
              <a:rPr lang="en-US" dirty="0"/>
              <a:t> walk through a few of these use cases. But, you know, just rest assured that not matter what your journey to hybrid cloud, on-prem private cloud, or </a:t>
            </a:r>
            <a:r>
              <a:rPr lang="en-US" dirty="0" err="1"/>
              <a:t>colo</a:t>
            </a:r>
            <a:r>
              <a:rPr lang="en-US" dirty="0"/>
              <a:t> is, FlexPod can really take you there. So let's take a look at some of these different solutions</a:t>
            </a:r>
          </a:p>
        </p:txBody>
      </p:sp>
      <p:sp>
        <p:nvSpPr>
          <p:cNvPr id="4" name="Slide Number Placeholder 3"/>
          <p:cNvSpPr>
            <a:spLocks noGrp="1"/>
          </p:cNvSpPr>
          <p:nvPr>
            <p:ph type="sldNum" sz="quarter" idx="5"/>
          </p:nvPr>
        </p:nvSpPr>
        <p:spPr/>
        <p:txBody>
          <a:bodyPr/>
          <a:lstStyle/>
          <a:p>
            <a:fld id="{D8D82002-F4B0-664E-8740-E26EF4F5731A}" type="slidenum">
              <a:rPr lang="en-US" smtClean="0"/>
              <a:pPr/>
              <a:t>7</a:t>
            </a:fld>
            <a:endParaRPr lang="en-US" dirty="0"/>
          </a:p>
        </p:txBody>
      </p:sp>
    </p:spTree>
    <p:extLst>
      <p:ext uri="{BB962C8B-B14F-4D97-AF65-F5344CB8AC3E}">
        <p14:creationId xmlns:p14="http://schemas.microsoft.com/office/powerpoint/2010/main" val="215629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What you see here is some of the more recent work that we've done around private cloud, hybrid cloud solution as well as some of the colocation work and these are all environments that we see our customers adopting and are trying to enable that next gen application on top. So from a private cloud perspective, we've done a lot of work around Red Hat OpenShift and Cisco container platform. We’ve hybrid cloud deployments with cloud volumes on tap. We support fabric pool storage tiering solution. Obviously, </a:t>
            </a:r>
            <a:r>
              <a:rPr lang="en-US" sz="1600" dirty="0" err="1"/>
              <a:t>Openshift</a:t>
            </a:r>
            <a:r>
              <a:rPr lang="en-US" sz="1600" dirty="0"/>
              <a:t> has a hybrid capability and the Data Fabric with FlexPod can certainly complements it very well. And then the colocation story around private storage. </a:t>
            </a:r>
          </a:p>
          <a:p>
            <a:endParaRPr lang="en-US" sz="1600" dirty="0"/>
          </a:p>
          <a:p>
            <a:endParaRPr lang="en-US" dirty="0"/>
          </a:p>
        </p:txBody>
      </p:sp>
      <p:sp>
        <p:nvSpPr>
          <p:cNvPr id="4" name="Slide Number Placeholder 3"/>
          <p:cNvSpPr>
            <a:spLocks noGrp="1"/>
          </p:cNvSpPr>
          <p:nvPr>
            <p:ph type="sldNum" sz="quarter" idx="5"/>
          </p:nvPr>
        </p:nvSpPr>
        <p:spPr/>
        <p:txBody>
          <a:bodyPr/>
          <a:lstStyle/>
          <a:p>
            <a:fld id="{D8D82002-F4B0-664E-8740-E26EF4F5731A}" type="slidenum">
              <a:rPr lang="en-US" smtClean="0"/>
              <a:pPr/>
              <a:t>8</a:t>
            </a:fld>
            <a:endParaRPr lang="en-US" dirty="0"/>
          </a:p>
        </p:txBody>
      </p:sp>
    </p:spTree>
    <p:extLst>
      <p:ext uri="{BB962C8B-B14F-4D97-AF65-F5344CB8AC3E}">
        <p14:creationId xmlns:p14="http://schemas.microsoft.com/office/powerpoint/2010/main" val="11106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let's take a look at some of these new solutions. So, here you have our </a:t>
            </a:r>
            <a:r>
              <a:rPr lang="en-US" sz="1200" dirty="0" err="1"/>
              <a:t>Openshift</a:t>
            </a:r>
            <a:r>
              <a:rPr lang="en-US" sz="1200" dirty="0"/>
              <a:t> solution which is based on OCP 4.x release. We validated </a:t>
            </a:r>
            <a:r>
              <a:rPr lang="en-US" sz="1200" dirty="0" err="1"/>
              <a:t>Openshift</a:t>
            </a:r>
            <a:r>
              <a:rPr lang="en-US" sz="1200" dirty="0"/>
              <a:t> on top of </a:t>
            </a:r>
            <a:r>
              <a:rPr lang="en-US" sz="1200" dirty="0" err="1"/>
              <a:t>Vmware</a:t>
            </a:r>
            <a:r>
              <a:rPr lang="en-US" sz="1200" dirty="0"/>
              <a:t>. Obviously, FlexPod and VMware have seen a lot of success over the years, but there's two new components there. The first one I like to call out is that the persistent storage connection with containers are managed by Trident and have the right level of data services. And then on top of that we married that with Cisco Intersight. Cisco and NetApp are integrating ONTAP storage management using Cisco Intersight. You can certainly monitor your </a:t>
            </a:r>
            <a:r>
              <a:rPr lang="en-US" sz="1200" dirty="0" err="1"/>
              <a:t>flexpod</a:t>
            </a:r>
            <a:r>
              <a:rPr lang="en-US" sz="1200" dirty="0"/>
              <a:t>, do firmware management, take advantage of Cisco TAC and we'll go through that a few minutes. So the </a:t>
            </a:r>
            <a:r>
              <a:rPr lang="en-US" sz="1200" dirty="0" err="1"/>
              <a:t>openshift</a:t>
            </a:r>
            <a:r>
              <a:rPr lang="en-US" sz="1200" dirty="0"/>
              <a:t> platform was one of the first private cloud, container models that we've done on top of </a:t>
            </a:r>
            <a:r>
              <a:rPr lang="en-US" sz="1200" dirty="0" err="1"/>
              <a:t>flexpod</a:t>
            </a:r>
            <a:r>
              <a:rPr lang="en-US" sz="1200" dirty="0"/>
              <a:t> </a:t>
            </a:r>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8D82002-F4B0-664E-8740-E26EF4F5731A}" type="slidenum">
              <a:rPr lang="en-US" smtClean="0"/>
              <a:pPr/>
              <a:t>9</a:t>
            </a:fld>
            <a:endParaRPr lang="en-US" dirty="0"/>
          </a:p>
        </p:txBody>
      </p:sp>
    </p:spTree>
    <p:extLst>
      <p:ext uri="{BB962C8B-B14F-4D97-AF65-F5344CB8AC3E}">
        <p14:creationId xmlns:p14="http://schemas.microsoft.com/office/powerpoint/2010/main" val="2459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t>Now, there's also a number of different flavors of Kubernetes and Cisco has an offering called Cisco container platform. This is fully supported, developed, and secured life cycle management application from Cisco. Cisco fully stands behind it as a company, and now we delivered this on top of </a:t>
            </a:r>
            <a:r>
              <a:rPr lang="en-US" sz="1200" dirty="0" err="1"/>
              <a:t>flexpod</a:t>
            </a:r>
            <a:r>
              <a:rPr lang="en-US" sz="1200" dirty="0"/>
              <a:t>. Key thing you should notice here is that the infrastructure, the UCS compute, NetApp FAS are all flash storage, the Nexus switching, the MDS SAN switching are the same for all container solutions. One thing we should really call out is that because we have the capability to take this very flexible infrastructure FlexPod, we can address different use cases and in this case we introduced a Cisco container platform in case someone wants a different flavor. </a:t>
            </a:r>
          </a:p>
          <a:p>
            <a:endParaRPr lang="en-US" dirty="0"/>
          </a:p>
        </p:txBody>
      </p:sp>
      <p:sp>
        <p:nvSpPr>
          <p:cNvPr id="4" name="Slide Number Placeholder 3"/>
          <p:cNvSpPr>
            <a:spLocks noGrp="1"/>
          </p:cNvSpPr>
          <p:nvPr>
            <p:ph type="sldNum" sz="quarter" idx="5"/>
          </p:nvPr>
        </p:nvSpPr>
        <p:spPr/>
        <p:txBody>
          <a:bodyPr/>
          <a:lstStyle/>
          <a:p>
            <a:fld id="{D8D82002-F4B0-664E-8740-E26EF4F5731A}" type="slidenum">
              <a:rPr lang="en-US" smtClean="0"/>
              <a:t>10</a:t>
            </a:fld>
            <a:endParaRPr lang="en-US"/>
          </a:p>
        </p:txBody>
      </p:sp>
    </p:spTree>
    <p:extLst>
      <p:ext uri="{BB962C8B-B14F-4D97-AF65-F5344CB8AC3E}">
        <p14:creationId xmlns:p14="http://schemas.microsoft.com/office/powerpoint/2010/main" val="2464963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4.jp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hyperlink" Target="https://twitter.com/NetAppInsight" TargetMode="Externa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hyperlink" Target="https://www.facebook.com/NetAppInsight" TargetMode="External"/><Relationship Id="rId5" Type="http://schemas.openxmlformats.org/officeDocument/2006/relationships/image" Target="../media/image10.png"/><Relationship Id="rId4" Type="http://schemas.openxmlformats.org/officeDocument/2006/relationships/image" Target="../media/image2.jpeg"/><Relationship Id="rId9" Type="http://schemas.microsoft.com/office/2007/relationships/hdphoto" Target="../media/hdphoto3.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0" name="Picture 19" descr="A close up of a sign&#10;&#10;Description automatically generated">
            <a:extLst>
              <a:ext uri="{FF2B5EF4-FFF2-40B4-BE49-F238E27FC236}">
                <a16:creationId xmlns:a16="http://schemas.microsoft.com/office/drawing/2014/main" id="{6D2D9DC1-0F63-0949-A65B-024DF062A962}"/>
              </a:ext>
            </a:extLst>
          </p:cNvPr>
          <p:cNvPicPr>
            <a:picLocks noChangeAspect="1"/>
          </p:cNvPicPr>
          <p:nvPr userDrawn="1"/>
        </p:nvPicPr>
        <p:blipFill>
          <a:blip r:embed="rId2"/>
          <a:stretch>
            <a:fillRect/>
          </a:stretch>
        </p:blipFill>
        <p:spPr>
          <a:xfrm>
            <a:off x="6952177" y="1011621"/>
            <a:ext cx="4389316" cy="721798"/>
          </a:xfrm>
          <a:prstGeom prst="rect">
            <a:avLst/>
          </a:prstGeom>
          <a:noFill/>
        </p:spPr>
      </p:pic>
      <p:pic>
        <p:nvPicPr>
          <p:cNvPr id="21" name="Picture 20" descr="A close up of a tiled wall&#10;&#10;Description automatically generated">
            <a:extLst>
              <a:ext uri="{FF2B5EF4-FFF2-40B4-BE49-F238E27FC236}">
                <a16:creationId xmlns:a16="http://schemas.microsoft.com/office/drawing/2014/main" id="{267256ED-D52A-8742-B886-D857FA533712}"/>
              </a:ext>
            </a:extLst>
          </p:cNvPr>
          <p:cNvPicPr>
            <a:picLocks noChangeAspect="1"/>
          </p:cNvPicPr>
          <p:nvPr userDrawn="1"/>
        </p:nvPicPr>
        <p:blipFill rotWithShape="1">
          <a:blip r:embed="rId3"/>
          <a:srcRect l="2010" t="2296" r="50000" b="40040"/>
          <a:stretch/>
        </p:blipFill>
        <p:spPr>
          <a:xfrm>
            <a:off x="6104845" y="2745040"/>
            <a:ext cx="6083979" cy="4112959"/>
          </a:xfrm>
          <a:prstGeom prst="rect">
            <a:avLst/>
          </a:prstGeom>
        </p:spPr>
      </p:pic>
      <p:sp>
        <p:nvSpPr>
          <p:cNvPr id="23" name="Title 1">
            <a:extLst>
              <a:ext uri="{FF2B5EF4-FFF2-40B4-BE49-F238E27FC236}">
                <a16:creationId xmlns:a16="http://schemas.microsoft.com/office/drawing/2014/main" id="{2DBC42A9-AF09-AB47-942F-4ADC59D3F6D5}"/>
              </a:ext>
            </a:extLst>
          </p:cNvPr>
          <p:cNvSpPr txBox="1">
            <a:spLocks/>
          </p:cNvSpPr>
          <p:nvPr userDrawn="1"/>
        </p:nvSpPr>
        <p:spPr bwMode="gray">
          <a:xfrm>
            <a:off x="6385561" y="4590785"/>
            <a:ext cx="5522548" cy="421469"/>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ctr"/>
            <a:r>
              <a:rPr lang="en-US" sz="3600" dirty="0">
                <a:solidFill>
                  <a:schemeClr val="bg1"/>
                </a:solidFill>
              </a:rPr>
              <a:t>Meet the Specialists</a:t>
            </a:r>
          </a:p>
        </p:txBody>
      </p:sp>
      <p:sp>
        <p:nvSpPr>
          <p:cNvPr id="5" name="Rectangle 4">
            <a:extLst>
              <a:ext uri="{FF2B5EF4-FFF2-40B4-BE49-F238E27FC236}">
                <a16:creationId xmlns:a16="http://schemas.microsoft.com/office/drawing/2014/main" id="{DC6BA678-76DD-874E-92AD-8C6A05FFC749}"/>
              </a:ext>
            </a:extLst>
          </p:cNvPr>
          <p:cNvSpPr/>
          <p:nvPr userDrawn="1"/>
        </p:nvSpPr>
        <p:spPr>
          <a:xfrm>
            <a:off x="0" y="0"/>
            <a:ext cx="61076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Title 1">
            <a:extLst>
              <a:ext uri="{FF2B5EF4-FFF2-40B4-BE49-F238E27FC236}">
                <a16:creationId xmlns:a16="http://schemas.microsoft.com/office/drawing/2014/main" id="{5AD3FAF6-F1C6-534F-AA68-E2BA8B665607}"/>
              </a:ext>
            </a:extLst>
          </p:cNvPr>
          <p:cNvSpPr>
            <a:spLocks noGrp="1"/>
          </p:cNvSpPr>
          <p:nvPr>
            <p:ph type="ctrTitle" hasCustomPrompt="1"/>
          </p:nvPr>
        </p:nvSpPr>
        <p:spPr bwMode="gray">
          <a:xfrm>
            <a:off x="374904" y="395509"/>
            <a:ext cx="5335964" cy="1316472"/>
          </a:xfrm>
        </p:spPr>
        <p:txBody>
          <a:bodyPr wrap="square" lIns="91521" tIns="45761" rIns="91440" bIns="45761" anchor="b">
            <a:noAutofit/>
          </a:bodyPr>
          <a:lstStyle>
            <a:lvl1pPr algn="l">
              <a:lnSpc>
                <a:spcPct val="95000"/>
              </a:lnSpc>
              <a:defRPr sz="3000" b="1">
                <a:solidFill>
                  <a:schemeClr val="tx1"/>
                </a:solidFill>
              </a:defRPr>
            </a:lvl1pPr>
          </a:lstStyle>
          <a:p>
            <a:r>
              <a:rPr lang="en-US" dirty="0"/>
              <a:t>Click to Edit Master Title Style</a:t>
            </a:r>
          </a:p>
        </p:txBody>
      </p:sp>
      <p:sp>
        <p:nvSpPr>
          <p:cNvPr id="13" name="Text Placeholder 24">
            <a:extLst>
              <a:ext uri="{FF2B5EF4-FFF2-40B4-BE49-F238E27FC236}">
                <a16:creationId xmlns:a16="http://schemas.microsoft.com/office/drawing/2014/main" id="{82155C5C-3228-7548-BCBA-281ADEFB47ED}"/>
              </a:ext>
            </a:extLst>
          </p:cNvPr>
          <p:cNvSpPr>
            <a:spLocks noGrp="1"/>
          </p:cNvSpPr>
          <p:nvPr>
            <p:ph type="body" sz="quarter" idx="10" hasCustomPrompt="1"/>
          </p:nvPr>
        </p:nvSpPr>
        <p:spPr bwMode="gray">
          <a:xfrm>
            <a:off x="374904" y="1767408"/>
            <a:ext cx="5335964" cy="813816"/>
          </a:xfrm>
        </p:spPr>
        <p:txBody>
          <a:bodyPr wrap="square" lIns="91521" tIns="45761" rIns="91440" bIns="45761">
            <a:noAutofit/>
          </a:bodyPr>
          <a:lstStyle>
            <a:lvl1pPr marL="0" indent="0">
              <a:lnSpc>
                <a:spcPct val="100000"/>
              </a:lnSpc>
              <a:spcBef>
                <a:spcPts val="0"/>
              </a:spcBef>
              <a:spcAft>
                <a:spcPts val="0"/>
              </a:spcAft>
              <a:buFont typeface="Arial" panose="020B0604020202020204" pitchFamily="34" charset="0"/>
              <a:buChar char="​"/>
              <a:defRPr sz="1800" b="0">
                <a:solidFill>
                  <a:schemeClr val="tx1"/>
                </a:solidFill>
              </a:defRPr>
            </a:lvl1pPr>
            <a:lvl2pPr marL="0" indent="0">
              <a:lnSpc>
                <a:spcPct val="85000"/>
              </a:lnSpc>
              <a:spcBef>
                <a:spcPts val="4400"/>
              </a:spcBef>
              <a:buFont typeface="Arial" panose="020B0604020202020204" pitchFamily="34" charset="0"/>
              <a:buChar char="​"/>
              <a:defRPr sz="1800" b="0">
                <a:solidFill>
                  <a:schemeClr val="tx1"/>
                </a:solidFill>
              </a:defRPr>
            </a:lvl2pPr>
            <a:lvl3pPr marL="0" indent="0">
              <a:lnSpc>
                <a:spcPct val="85000"/>
              </a:lnSpc>
              <a:buFont typeface="Arial" panose="020B0604020202020204" pitchFamily="34" charset="0"/>
              <a:buChar char="​"/>
              <a:defRPr sz="1800" b="0">
                <a:solidFill>
                  <a:schemeClr val="tx1"/>
                </a:solidFill>
              </a:defRPr>
            </a:lvl3pPr>
            <a:lvl4pPr marL="0" indent="0">
              <a:lnSpc>
                <a:spcPct val="85000"/>
              </a:lnSpc>
              <a:buFont typeface="Arial" panose="020B0604020202020204" pitchFamily="34" charset="0"/>
              <a:buChar char="​"/>
              <a:defRPr sz="1600" b="0">
                <a:solidFill>
                  <a:schemeClr val="bg2"/>
                </a:solidFill>
              </a:defRPr>
            </a:lvl4pPr>
            <a:lvl5pPr marL="0" indent="0">
              <a:lnSpc>
                <a:spcPct val="85000"/>
              </a:lnSpc>
              <a:buFont typeface="Arial" panose="020B0604020202020204" pitchFamily="34" charset="0"/>
              <a:buChar char="​"/>
              <a:defRPr sz="1600" b="0">
                <a:solidFill>
                  <a:schemeClr val="bg2"/>
                </a:solidFill>
              </a:defRPr>
            </a:lvl5pPr>
          </a:lstStyle>
          <a:p>
            <a:pPr lvl="0"/>
            <a:r>
              <a:rPr lang="en-US" dirty="0"/>
              <a:t>Click to edit master text styles</a:t>
            </a:r>
          </a:p>
        </p:txBody>
      </p:sp>
      <p:sp>
        <p:nvSpPr>
          <p:cNvPr id="14" name="Footer Placeholder 4">
            <a:extLst>
              <a:ext uri="{FF2B5EF4-FFF2-40B4-BE49-F238E27FC236}">
                <a16:creationId xmlns:a16="http://schemas.microsoft.com/office/drawing/2014/main" id="{ECDEEDAE-A82F-464F-A4AB-A600CFE35614}"/>
              </a:ext>
            </a:extLst>
          </p:cNvPr>
          <p:cNvSpPr>
            <a:spLocks noGrp="1"/>
          </p:cNvSpPr>
          <p:nvPr>
            <p:ph type="ftr" sz="quarter" idx="3"/>
          </p:nvPr>
        </p:nvSpPr>
        <p:spPr>
          <a:xfrm>
            <a:off x="374904" y="6547104"/>
            <a:ext cx="5340096" cy="120649"/>
          </a:xfrm>
          <a:prstGeom prst="rect">
            <a:avLst/>
          </a:prstGeom>
        </p:spPr>
        <p:txBody>
          <a:bodyPr vert="horz" wrap="square" lIns="91521" tIns="45761" rIns="91521" bIns="45761"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5" name="Text Placeholder 4">
            <a:extLst>
              <a:ext uri="{FF2B5EF4-FFF2-40B4-BE49-F238E27FC236}">
                <a16:creationId xmlns:a16="http://schemas.microsoft.com/office/drawing/2014/main" id="{269379EF-FF89-6B40-9CB4-324103DBB617}"/>
              </a:ext>
            </a:extLst>
          </p:cNvPr>
          <p:cNvSpPr>
            <a:spLocks noGrp="1"/>
          </p:cNvSpPr>
          <p:nvPr>
            <p:ph type="body" sz="quarter" idx="11" hasCustomPrompt="1"/>
          </p:nvPr>
        </p:nvSpPr>
        <p:spPr>
          <a:xfrm>
            <a:off x="374904" y="5471320"/>
            <a:ext cx="5340096" cy="213828"/>
          </a:xfrm>
        </p:spPr>
        <p:txBody>
          <a:bodyPr anchor="ctr"/>
          <a:lstStyle>
            <a:lvl1pPr marL="0" indent="0">
              <a:buFontTx/>
              <a:buNone/>
              <a:defRPr kumimoji="0" lang="en-US" sz="140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Name</a:t>
            </a:r>
          </a:p>
        </p:txBody>
      </p:sp>
      <p:sp>
        <p:nvSpPr>
          <p:cNvPr id="16" name="Text Placeholder 4">
            <a:extLst>
              <a:ext uri="{FF2B5EF4-FFF2-40B4-BE49-F238E27FC236}">
                <a16:creationId xmlns:a16="http://schemas.microsoft.com/office/drawing/2014/main" id="{FAF1CA4F-3F4D-FB4E-A3D5-B528C23080D9}"/>
              </a:ext>
            </a:extLst>
          </p:cNvPr>
          <p:cNvSpPr>
            <a:spLocks noGrp="1"/>
          </p:cNvSpPr>
          <p:nvPr>
            <p:ph type="body" sz="quarter" idx="12" hasCustomPrompt="1"/>
          </p:nvPr>
        </p:nvSpPr>
        <p:spPr>
          <a:xfrm>
            <a:off x="374904" y="5693865"/>
            <a:ext cx="5340096" cy="213828"/>
          </a:xfrm>
        </p:spPr>
        <p:txBody>
          <a:bodyPr anchor="ctr"/>
          <a:lstStyle>
            <a:lvl1pPr marL="0" indent="0">
              <a:buFontTx/>
              <a:buNone/>
              <a:defRPr kumimoji="0" lang="en-US" sz="140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Title</a:t>
            </a:r>
          </a:p>
        </p:txBody>
      </p:sp>
      <p:sp>
        <p:nvSpPr>
          <p:cNvPr id="17" name="Text Placeholder 4">
            <a:extLst>
              <a:ext uri="{FF2B5EF4-FFF2-40B4-BE49-F238E27FC236}">
                <a16:creationId xmlns:a16="http://schemas.microsoft.com/office/drawing/2014/main" id="{7EB4B611-109C-F443-8844-7EE87517AF86}"/>
              </a:ext>
            </a:extLst>
          </p:cNvPr>
          <p:cNvSpPr>
            <a:spLocks noGrp="1"/>
          </p:cNvSpPr>
          <p:nvPr>
            <p:ph type="body" sz="quarter" idx="13" hasCustomPrompt="1"/>
          </p:nvPr>
        </p:nvSpPr>
        <p:spPr>
          <a:xfrm>
            <a:off x="374904" y="5919926"/>
            <a:ext cx="5340096" cy="210312"/>
          </a:xfrm>
        </p:spPr>
        <p:txBody>
          <a:bodyPr anchor="ctr"/>
          <a:lstStyle>
            <a:lvl1pPr marL="0" indent="0">
              <a:buFontTx/>
              <a:buNone/>
              <a:defRPr kumimoji="0" lang="en-US" sz="140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Session ID</a:t>
            </a:r>
          </a:p>
        </p:txBody>
      </p:sp>
    </p:spTree>
    <p:extLst>
      <p:ext uri="{BB962C8B-B14F-4D97-AF65-F5344CB8AC3E}">
        <p14:creationId xmlns:p14="http://schemas.microsoft.com/office/powerpoint/2010/main" val="855733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gue 2">
    <p:bg>
      <p:bgPr>
        <a:solidFill>
          <a:schemeClr val="bg1">
            <a:alpha val="97000"/>
          </a:schemeClr>
        </a:solid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C9D53AF9-D032-804D-85D4-FE97A9390DA3}"/>
              </a:ext>
            </a:extLst>
          </p:cNvPr>
          <p:cNvPicPr>
            <a:picLocks noChangeAspect="1"/>
          </p:cNvPicPr>
          <p:nvPr userDrawn="1"/>
        </p:nvPicPr>
        <p:blipFill rotWithShape="1">
          <a:blip r:embed="rId2">
            <a:alphaModFix/>
          </a:blip>
          <a:srcRect t="27995" r="28571"/>
          <a:stretch/>
        </p:blipFill>
        <p:spPr>
          <a:xfrm flipH="1">
            <a:off x="0" y="0"/>
            <a:ext cx="12192000" cy="6858000"/>
          </a:xfrm>
          <a:prstGeom prst="rect">
            <a:avLst/>
          </a:prstGeom>
        </p:spPr>
      </p:pic>
      <p:sp>
        <p:nvSpPr>
          <p:cNvPr id="16" name="Footer Placeholder 4">
            <a:extLst>
              <a:ext uri="{FF2B5EF4-FFF2-40B4-BE49-F238E27FC236}">
                <a16:creationId xmlns:a16="http://schemas.microsoft.com/office/drawing/2014/main" id="{47FAC4D8-6A57-2D4E-B48C-DD94E65F2631}"/>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dirty="0"/>
              <a:t>NetApp INSIGHT © 2020 NetApp, Inc. All rights reserved. NetApp Confidential – Limited Use Only</a:t>
            </a:r>
          </a:p>
        </p:txBody>
      </p:sp>
      <p:sp>
        <p:nvSpPr>
          <p:cNvPr id="17" name="Slide Number Placeholder 5">
            <a:extLst>
              <a:ext uri="{FF2B5EF4-FFF2-40B4-BE49-F238E27FC236}">
                <a16:creationId xmlns:a16="http://schemas.microsoft.com/office/drawing/2014/main" id="{82F91537-AC8D-8049-8EEB-1B050E2688D7}"/>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18" name="Picture 17" descr="A close up of a sign&#10;&#10;Description automatically generated">
            <a:extLst>
              <a:ext uri="{FF2B5EF4-FFF2-40B4-BE49-F238E27FC236}">
                <a16:creationId xmlns:a16="http://schemas.microsoft.com/office/drawing/2014/main" id="{F6D2F230-EC1E-F84F-BD8F-10061272BA30}"/>
              </a:ext>
            </a:extLst>
          </p:cNvPr>
          <p:cNvPicPr>
            <a:picLocks noChangeAspect="1"/>
          </p:cNvPicPr>
          <p:nvPr userDrawn="1"/>
        </p:nvPicPr>
        <p:blipFill>
          <a:blip r:embed="rId3"/>
          <a:stretch>
            <a:fillRect/>
          </a:stretch>
        </p:blipFill>
        <p:spPr>
          <a:xfrm>
            <a:off x="476995" y="483697"/>
            <a:ext cx="3006437" cy="494391"/>
          </a:xfrm>
          <a:prstGeom prst="rect">
            <a:avLst/>
          </a:prstGeom>
          <a:noFill/>
        </p:spPr>
      </p:pic>
      <p:sp>
        <p:nvSpPr>
          <p:cNvPr id="10" name="Text Placeholder 2">
            <a:extLst>
              <a:ext uri="{FF2B5EF4-FFF2-40B4-BE49-F238E27FC236}">
                <a16:creationId xmlns:a16="http://schemas.microsoft.com/office/drawing/2014/main" id="{1C90B743-6878-4147-9C70-BE761A755387}"/>
              </a:ext>
            </a:extLst>
          </p:cNvPr>
          <p:cNvSpPr>
            <a:spLocks noGrp="1"/>
          </p:cNvSpPr>
          <p:nvPr>
            <p:ph type="body" sz="quarter" idx="13" hasCustomPrompt="1"/>
          </p:nvPr>
        </p:nvSpPr>
        <p:spPr bwMode="white">
          <a:xfrm>
            <a:off x="374904" y="4636008"/>
            <a:ext cx="5157216" cy="1024128"/>
          </a:xfrm>
        </p:spPr>
        <p:txBody>
          <a:bodyPr anchor="t"/>
          <a:lstStyle>
            <a:lvl1pPr marL="0" indent="0" algn="l" defTabSz="914941" rtl="0" eaLnBrk="1" latinLnBrk="0" hangingPunct="1">
              <a:lnSpc>
                <a:spcPct val="85000"/>
              </a:lnSpc>
              <a:spcBef>
                <a:spcPts val="0"/>
              </a:spcBef>
              <a:spcAft>
                <a:spcPts val="0"/>
              </a:spcAft>
              <a:buClrTx/>
              <a:buFont typeface="+mj-lt"/>
              <a:buNone/>
              <a:defRPr lang="en-US" sz="1800" b="0" kern="1200" dirty="0" smtClean="0">
                <a:solidFill>
                  <a:schemeClr val="tx1"/>
                </a:solidFill>
                <a:latin typeface="+mn-lt"/>
                <a:ea typeface="+mn-ea"/>
                <a:cs typeface="+mn-cs"/>
              </a:defRPr>
            </a:lvl1pPr>
          </a:lstStyle>
          <a:p>
            <a:pPr lvl="0"/>
            <a:r>
              <a:rPr lang="en-US" dirty="0"/>
              <a:t>Click to edit master text styles</a:t>
            </a:r>
          </a:p>
        </p:txBody>
      </p:sp>
      <p:sp>
        <p:nvSpPr>
          <p:cNvPr id="13" name="Title 6">
            <a:extLst>
              <a:ext uri="{FF2B5EF4-FFF2-40B4-BE49-F238E27FC236}">
                <a16:creationId xmlns:a16="http://schemas.microsoft.com/office/drawing/2014/main" id="{4F1CC667-4CEF-6945-A2AA-34FC92FD3482}"/>
              </a:ext>
            </a:extLst>
          </p:cNvPr>
          <p:cNvSpPr>
            <a:spLocks noGrp="1"/>
          </p:cNvSpPr>
          <p:nvPr>
            <p:ph type="title" hasCustomPrompt="1"/>
          </p:nvPr>
        </p:nvSpPr>
        <p:spPr bwMode="white">
          <a:xfrm>
            <a:off x="374904" y="3054096"/>
            <a:ext cx="5157216" cy="1472184"/>
          </a:xfrm>
        </p:spPr>
        <p:txBody>
          <a:bodyPr vert="horz" lIns="91440" tIns="45720" rIns="91440" bIns="45720" rtlCol="0" anchor="b">
            <a:noAutofit/>
          </a:bodyPr>
          <a:lstStyle>
            <a:lvl1pPr marL="0" indent="0" algn="l" defTabSz="914941" rtl="0" eaLnBrk="1" latinLnBrk="0" hangingPunct="1">
              <a:lnSpc>
                <a:spcPct val="95000"/>
              </a:lnSpc>
              <a:spcBef>
                <a:spcPct val="0"/>
              </a:spcBef>
              <a:spcAft>
                <a:spcPts val="400"/>
              </a:spcAft>
              <a:buClr>
                <a:schemeClr val="accent1"/>
              </a:buClr>
              <a:buFont typeface="Wingdings" panose="05000000000000000000" pitchFamily="2" charset="2"/>
              <a:buNone/>
              <a:defRPr lang="en-US" sz="3000" b="1" kern="1200" baseline="0" dirty="0">
                <a:solidFill>
                  <a:schemeClr val="tx1"/>
                </a:solidFill>
                <a:latin typeface="+mj-lt"/>
                <a:ea typeface="+mj-ea"/>
                <a:cs typeface="+mj-cs"/>
              </a:defRPr>
            </a:lvl1pPr>
          </a:lstStyle>
          <a:p>
            <a:pPr marL="0" indent="0"/>
            <a:r>
              <a:rPr lang="en-US" dirty="0"/>
              <a:t>Click to Edit Master Title Style</a:t>
            </a:r>
          </a:p>
        </p:txBody>
      </p:sp>
      <p:sp>
        <p:nvSpPr>
          <p:cNvPr id="9" name="Title 1">
            <a:extLst>
              <a:ext uri="{FF2B5EF4-FFF2-40B4-BE49-F238E27FC236}">
                <a16:creationId xmlns:a16="http://schemas.microsoft.com/office/drawing/2014/main" id="{0700F3B3-601B-1644-857E-66CAA0DDC996}"/>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90057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gue 3">
    <p:spTree>
      <p:nvGrpSpPr>
        <p:cNvPr id="1" name=""/>
        <p:cNvGrpSpPr/>
        <p:nvPr/>
      </p:nvGrpSpPr>
      <p:grpSpPr>
        <a:xfrm>
          <a:off x="0" y="0"/>
          <a:ext cx="0" cy="0"/>
          <a:chOff x="0" y="0"/>
          <a:chExt cx="0" cy="0"/>
        </a:xfrm>
      </p:grpSpPr>
      <p:pic>
        <p:nvPicPr>
          <p:cNvPr id="12" name="Picture 11" descr="A picture containing table&#10;&#10;Description automatically generated">
            <a:extLst>
              <a:ext uri="{FF2B5EF4-FFF2-40B4-BE49-F238E27FC236}">
                <a16:creationId xmlns:a16="http://schemas.microsoft.com/office/drawing/2014/main" id="{CB92EE3A-AC13-1040-87FC-281688A49B19}"/>
              </a:ext>
            </a:extLst>
          </p:cNvPr>
          <p:cNvPicPr>
            <a:picLocks noChangeAspect="1"/>
          </p:cNvPicPr>
          <p:nvPr userDrawn="1"/>
        </p:nvPicPr>
        <p:blipFill rotWithShape="1">
          <a:blip r:embed="rId2">
            <a:alphaModFix/>
          </a:blip>
          <a:srcRect t="9048" r="30980" b="22841"/>
          <a:stretch/>
        </p:blipFill>
        <p:spPr>
          <a:xfrm flipH="1">
            <a:off x="-1" y="0"/>
            <a:ext cx="12192000" cy="6858000"/>
          </a:xfrm>
          <a:prstGeom prst="rect">
            <a:avLst/>
          </a:prstGeom>
        </p:spPr>
      </p:pic>
      <p:sp>
        <p:nvSpPr>
          <p:cNvPr id="16" name="Footer Placeholder 4">
            <a:extLst>
              <a:ext uri="{FF2B5EF4-FFF2-40B4-BE49-F238E27FC236}">
                <a16:creationId xmlns:a16="http://schemas.microsoft.com/office/drawing/2014/main" id="{E585404A-B776-A24C-87A1-1307499EE6EB}"/>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7" name="Slide Number Placeholder 5">
            <a:extLst>
              <a:ext uri="{FF2B5EF4-FFF2-40B4-BE49-F238E27FC236}">
                <a16:creationId xmlns:a16="http://schemas.microsoft.com/office/drawing/2014/main" id="{FFF6D770-A965-734F-B3B0-CE765115811E}"/>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18" name="Picture 17" descr="A close up of a sign&#10;&#10;Description automatically generated">
            <a:extLst>
              <a:ext uri="{FF2B5EF4-FFF2-40B4-BE49-F238E27FC236}">
                <a16:creationId xmlns:a16="http://schemas.microsoft.com/office/drawing/2014/main" id="{9A1D7C5B-1A0E-454B-8607-1EF56E588C6B}"/>
              </a:ext>
            </a:extLst>
          </p:cNvPr>
          <p:cNvPicPr>
            <a:picLocks noChangeAspect="1"/>
          </p:cNvPicPr>
          <p:nvPr userDrawn="1"/>
        </p:nvPicPr>
        <p:blipFill>
          <a:blip r:embed="rId3"/>
          <a:stretch>
            <a:fillRect/>
          </a:stretch>
        </p:blipFill>
        <p:spPr>
          <a:xfrm>
            <a:off x="476995" y="483697"/>
            <a:ext cx="3006437" cy="494391"/>
          </a:xfrm>
          <a:prstGeom prst="rect">
            <a:avLst/>
          </a:prstGeom>
          <a:noFill/>
        </p:spPr>
      </p:pic>
      <p:sp>
        <p:nvSpPr>
          <p:cNvPr id="10" name="Text Placeholder 2">
            <a:extLst>
              <a:ext uri="{FF2B5EF4-FFF2-40B4-BE49-F238E27FC236}">
                <a16:creationId xmlns:a16="http://schemas.microsoft.com/office/drawing/2014/main" id="{30B6CF17-628C-C945-80F5-999D2CC68613}"/>
              </a:ext>
            </a:extLst>
          </p:cNvPr>
          <p:cNvSpPr>
            <a:spLocks noGrp="1"/>
          </p:cNvSpPr>
          <p:nvPr>
            <p:ph type="body" sz="quarter" idx="13" hasCustomPrompt="1"/>
          </p:nvPr>
        </p:nvSpPr>
        <p:spPr bwMode="white">
          <a:xfrm>
            <a:off x="374904" y="4636008"/>
            <a:ext cx="5157216" cy="1024128"/>
          </a:xfrm>
        </p:spPr>
        <p:txBody>
          <a:bodyPr anchor="t"/>
          <a:lstStyle>
            <a:lvl1pPr marL="0" indent="0" algn="l" defTabSz="914941" rtl="0" eaLnBrk="1" latinLnBrk="0" hangingPunct="1">
              <a:lnSpc>
                <a:spcPct val="85000"/>
              </a:lnSpc>
              <a:spcBef>
                <a:spcPts val="0"/>
              </a:spcBef>
              <a:spcAft>
                <a:spcPts val="0"/>
              </a:spcAft>
              <a:buClrTx/>
              <a:buFont typeface="+mj-lt"/>
              <a:buNone/>
              <a:defRPr lang="en-US" sz="1800" b="0" kern="1200" dirty="0" smtClean="0">
                <a:solidFill>
                  <a:schemeClr val="tx1"/>
                </a:solidFill>
                <a:latin typeface="+mn-lt"/>
                <a:ea typeface="+mn-ea"/>
                <a:cs typeface="+mn-cs"/>
              </a:defRPr>
            </a:lvl1pPr>
          </a:lstStyle>
          <a:p>
            <a:pPr lvl="0"/>
            <a:r>
              <a:rPr lang="en-US" dirty="0"/>
              <a:t>Click to edit master text styles</a:t>
            </a:r>
          </a:p>
        </p:txBody>
      </p:sp>
      <p:sp>
        <p:nvSpPr>
          <p:cNvPr id="13" name="Title 6">
            <a:extLst>
              <a:ext uri="{FF2B5EF4-FFF2-40B4-BE49-F238E27FC236}">
                <a16:creationId xmlns:a16="http://schemas.microsoft.com/office/drawing/2014/main" id="{8132BB26-F082-3143-9A49-4D72AB562F93}"/>
              </a:ext>
            </a:extLst>
          </p:cNvPr>
          <p:cNvSpPr>
            <a:spLocks noGrp="1"/>
          </p:cNvSpPr>
          <p:nvPr>
            <p:ph type="title" hasCustomPrompt="1"/>
          </p:nvPr>
        </p:nvSpPr>
        <p:spPr bwMode="white">
          <a:xfrm>
            <a:off x="374904" y="3054096"/>
            <a:ext cx="5157216" cy="1472184"/>
          </a:xfrm>
        </p:spPr>
        <p:txBody>
          <a:bodyPr vert="horz" lIns="91440" tIns="45720" rIns="91440" bIns="45720" rtlCol="0" anchor="b">
            <a:noAutofit/>
          </a:bodyPr>
          <a:lstStyle>
            <a:lvl1pPr marL="0" indent="0" algn="l" defTabSz="914941" rtl="0" eaLnBrk="1" latinLnBrk="0" hangingPunct="1">
              <a:lnSpc>
                <a:spcPct val="95000"/>
              </a:lnSpc>
              <a:spcBef>
                <a:spcPct val="0"/>
              </a:spcBef>
              <a:spcAft>
                <a:spcPts val="400"/>
              </a:spcAft>
              <a:buClr>
                <a:schemeClr val="accent1"/>
              </a:buClr>
              <a:buFont typeface="Wingdings" panose="05000000000000000000" pitchFamily="2" charset="2"/>
              <a:buNone/>
              <a:defRPr lang="en-US" sz="3000" b="1" kern="1200" baseline="0" dirty="0">
                <a:solidFill>
                  <a:schemeClr val="tx1"/>
                </a:solidFill>
                <a:latin typeface="+mj-lt"/>
                <a:ea typeface="+mj-ea"/>
                <a:cs typeface="+mj-cs"/>
              </a:defRPr>
            </a:lvl1pPr>
          </a:lstStyle>
          <a:p>
            <a:pPr marL="0" indent="0"/>
            <a:r>
              <a:rPr lang="en-US" dirty="0"/>
              <a:t>Click to Edit Master Title Style</a:t>
            </a:r>
          </a:p>
        </p:txBody>
      </p:sp>
      <p:sp>
        <p:nvSpPr>
          <p:cNvPr id="9" name="Title 1">
            <a:extLst>
              <a:ext uri="{FF2B5EF4-FFF2-40B4-BE49-F238E27FC236}">
                <a16:creationId xmlns:a16="http://schemas.microsoft.com/office/drawing/2014/main" id="{08A62F23-087E-4C4A-8336-9639F0005F9C}"/>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986490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gue 4">
    <p:bg>
      <p:bgPr>
        <a:solidFill>
          <a:schemeClr val="bg1">
            <a:alpha val="97000"/>
          </a:schemeClr>
        </a:solid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3FF40A87-D186-1741-A0D2-3BC3AA682A41}"/>
              </a:ext>
            </a:extLst>
          </p:cNvPr>
          <p:cNvPicPr>
            <a:picLocks noChangeAspect="1"/>
          </p:cNvPicPr>
          <p:nvPr userDrawn="1"/>
        </p:nvPicPr>
        <p:blipFill rotWithShape="1">
          <a:blip r:embed="rId2"/>
          <a:srcRect l="20936" t="4170" r="12047" b="32485"/>
          <a:stretch/>
        </p:blipFill>
        <p:spPr>
          <a:xfrm>
            <a:off x="0" y="0"/>
            <a:ext cx="12192000" cy="6858000"/>
          </a:xfrm>
          <a:prstGeom prst="rect">
            <a:avLst/>
          </a:prstGeom>
        </p:spPr>
      </p:pic>
      <p:sp>
        <p:nvSpPr>
          <p:cNvPr id="16" name="Footer Placeholder 4">
            <a:extLst>
              <a:ext uri="{FF2B5EF4-FFF2-40B4-BE49-F238E27FC236}">
                <a16:creationId xmlns:a16="http://schemas.microsoft.com/office/drawing/2014/main" id="{AADCCA69-810D-4549-AD73-99CE5A1B8005}"/>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7" name="Slide Number Placeholder 5">
            <a:extLst>
              <a:ext uri="{FF2B5EF4-FFF2-40B4-BE49-F238E27FC236}">
                <a16:creationId xmlns:a16="http://schemas.microsoft.com/office/drawing/2014/main" id="{2FAE3E1C-91A1-0648-B3DB-4F0F63E975B2}"/>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18" name="Picture 17" descr="A close up of a sign&#10;&#10;Description automatically generated">
            <a:extLst>
              <a:ext uri="{FF2B5EF4-FFF2-40B4-BE49-F238E27FC236}">
                <a16:creationId xmlns:a16="http://schemas.microsoft.com/office/drawing/2014/main" id="{B8EFF6F7-2E35-804A-A49D-3508706DA5C5}"/>
              </a:ext>
            </a:extLst>
          </p:cNvPr>
          <p:cNvPicPr>
            <a:picLocks noChangeAspect="1"/>
          </p:cNvPicPr>
          <p:nvPr userDrawn="1"/>
        </p:nvPicPr>
        <p:blipFill>
          <a:blip r:embed="rId3"/>
          <a:stretch>
            <a:fillRect/>
          </a:stretch>
        </p:blipFill>
        <p:spPr>
          <a:xfrm>
            <a:off x="476995" y="483697"/>
            <a:ext cx="3006437" cy="494391"/>
          </a:xfrm>
          <a:prstGeom prst="rect">
            <a:avLst/>
          </a:prstGeom>
          <a:noFill/>
        </p:spPr>
      </p:pic>
      <p:sp>
        <p:nvSpPr>
          <p:cNvPr id="10" name="Text Placeholder 2">
            <a:extLst>
              <a:ext uri="{FF2B5EF4-FFF2-40B4-BE49-F238E27FC236}">
                <a16:creationId xmlns:a16="http://schemas.microsoft.com/office/drawing/2014/main" id="{F27689BC-2E51-B948-BA03-B25D89881E39}"/>
              </a:ext>
            </a:extLst>
          </p:cNvPr>
          <p:cNvSpPr>
            <a:spLocks noGrp="1"/>
          </p:cNvSpPr>
          <p:nvPr>
            <p:ph type="body" sz="quarter" idx="13" hasCustomPrompt="1"/>
          </p:nvPr>
        </p:nvSpPr>
        <p:spPr bwMode="white">
          <a:xfrm>
            <a:off x="374904" y="4636008"/>
            <a:ext cx="5157216" cy="1024128"/>
          </a:xfrm>
        </p:spPr>
        <p:txBody>
          <a:bodyPr anchor="t"/>
          <a:lstStyle>
            <a:lvl1pPr marL="0" indent="0" algn="l" defTabSz="914941" rtl="0" eaLnBrk="1" latinLnBrk="0" hangingPunct="1">
              <a:lnSpc>
                <a:spcPct val="85000"/>
              </a:lnSpc>
              <a:spcBef>
                <a:spcPts val="0"/>
              </a:spcBef>
              <a:spcAft>
                <a:spcPts val="0"/>
              </a:spcAft>
              <a:buClrTx/>
              <a:buFont typeface="+mj-lt"/>
              <a:buNone/>
              <a:defRPr lang="en-US" sz="1800" b="0" kern="1200" dirty="0" smtClean="0">
                <a:solidFill>
                  <a:schemeClr val="tx1"/>
                </a:solidFill>
                <a:latin typeface="+mn-lt"/>
                <a:ea typeface="+mn-ea"/>
                <a:cs typeface="+mn-cs"/>
              </a:defRPr>
            </a:lvl1pPr>
          </a:lstStyle>
          <a:p>
            <a:pPr lvl="0"/>
            <a:r>
              <a:rPr lang="en-US" dirty="0"/>
              <a:t>Click to edit master text styles</a:t>
            </a:r>
          </a:p>
        </p:txBody>
      </p:sp>
      <p:sp>
        <p:nvSpPr>
          <p:cNvPr id="13" name="Title 6">
            <a:extLst>
              <a:ext uri="{FF2B5EF4-FFF2-40B4-BE49-F238E27FC236}">
                <a16:creationId xmlns:a16="http://schemas.microsoft.com/office/drawing/2014/main" id="{10DAD8A9-0C13-BD4C-8D69-03018548BE8C}"/>
              </a:ext>
            </a:extLst>
          </p:cNvPr>
          <p:cNvSpPr>
            <a:spLocks noGrp="1"/>
          </p:cNvSpPr>
          <p:nvPr>
            <p:ph type="title" hasCustomPrompt="1"/>
          </p:nvPr>
        </p:nvSpPr>
        <p:spPr bwMode="white">
          <a:xfrm>
            <a:off x="374904" y="3054096"/>
            <a:ext cx="5157216" cy="1472184"/>
          </a:xfrm>
        </p:spPr>
        <p:txBody>
          <a:bodyPr vert="horz" lIns="91440" tIns="45720" rIns="91440" bIns="45720" rtlCol="0" anchor="b">
            <a:noAutofit/>
          </a:bodyPr>
          <a:lstStyle>
            <a:lvl1pPr marL="0" indent="0" algn="l" defTabSz="914941" rtl="0" eaLnBrk="1" latinLnBrk="0" hangingPunct="1">
              <a:lnSpc>
                <a:spcPct val="95000"/>
              </a:lnSpc>
              <a:spcBef>
                <a:spcPct val="0"/>
              </a:spcBef>
              <a:spcAft>
                <a:spcPts val="400"/>
              </a:spcAft>
              <a:buClr>
                <a:schemeClr val="accent1"/>
              </a:buClr>
              <a:buFont typeface="Wingdings" panose="05000000000000000000" pitchFamily="2" charset="2"/>
              <a:buNone/>
              <a:defRPr lang="en-US" sz="3000" b="1" kern="1200" baseline="0" dirty="0">
                <a:solidFill>
                  <a:schemeClr val="tx1"/>
                </a:solidFill>
                <a:latin typeface="+mj-lt"/>
                <a:ea typeface="+mj-ea"/>
                <a:cs typeface="+mj-cs"/>
              </a:defRPr>
            </a:lvl1pPr>
          </a:lstStyle>
          <a:p>
            <a:pPr marL="0" indent="0"/>
            <a:r>
              <a:rPr lang="en-US" dirty="0"/>
              <a:t>Click to Edit Master Title Style</a:t>
            </a:r>
          </a:p>
        </p:txBody>
      </p:sp>
      <p:sp>
        <p:nvSpPr>
          <p:cNvPr id="9" name="Title 1">
            <a:extLst>
              <a:ext uri="{FF2B5EF4-FFF2-40B4-BE49-F238E27FC236}">
                <a16:creationId xmlns:a16="http://schemas.microsoft.com/office/drawing/2014/main" id="{4EFA4D9A-1C90-8B4B-9B55-419DAFEE3709}"/>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3245166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gue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umbrella&#10;&#10;Description automatically generated">
            <a:extLst>
              <a:ext uri="{FF2B5EF4-FFF2-40B4-BE49-F238E27FC236}">
                <a16:creationId xmlns:a16="http://schemas.microsoft.com/office/drawing/2014/main" id="{552B7428-6CFC-344E-BEA7-2FE206E82A99}"/>
              </a:ext>
            </a:extLst>
          </p:cNvPr>
          <p:cNvPicPr>
            <a:picLocks noChangeAspect="1"/>
          </p:cNvPicPr>
          <p:nvPr userDrawn="1"/>
        </p:nvPicPr>
        <p:blipFill rotWithShape="1">
          <a:blip r:embed="rId2"/>
          <a:srcRect l="16972" r="2493" b="13340"/>
          <a:stretch/>
        </p:blipFill>
        <p:spPr>
          <a:xfrm>
            <a:off x="0" y="0"/>
            <a:ext cx="12188825" cy="6858000"/>
          </a:xfrm>
          <a:prstGeom prst="rect">
            <a:avLst/>
          </a:prstGeom>
        </p:spPr>
      </p:pic>
      <p:sp>
        <p:nvSpPr>
          <p:cNvPr id="16" name="Footer Placeholder 4">
            <a:extLst>
              <a:ext uri="{FF2B5EF4-FFF2-40B4-BE49-F238E27FC236}">
                <a16:creationId xmlns:a16="http://schemas.microsoft.com/office/drawing/2014/main" id="{AADCCA69-810D-4549-AD73-99CE5A1B8005}"/>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7" name="Slide Number Placeholder 5">
            <a:extLst>
              <a:ext uri="{FF2B5EF4-FFF2-40B4-BE49-F238E27FC236}">
                <a16:creationId xmlns:a16="http://schemas.microsoft.com/office/drawing/2014/main" id="{2FAE3E1C-91A1-0648-B3DB-4F0F63E975B2}"/>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A61E345F-7F46-4044-96F5-AFE079C477F3}"/>
              </a:ext>
            </a:extLst>
          </p:cNvPr>
          <p:cNvPicPr>
            <a:picLocks noChangeAspect="1"/>
          </p:cNvPicPr>
          <p:nvPr userDrawn="1"/>
        </p:nvPicPr>
        <p:blipFill>
          <a:blip r:embed="rId3"/>
          <a:stretch>
            <a:fillRect/>
          </a:stretch>
        </p:blipFill>
        <p:spPr>
          <a:xfrm>
            <a:off x="476995" y="483697"/>
            <a:ext cx="3006437" cy="494391"/>
          </a:xfrm>
          <a:prstGeom prst="rect">
            <a:avLst/>
          </a:prstGeom>
          <a:noFill/>
        </p:spPr>
      </p:pic>
      <p:sp>
        <p:nvSpPr>
          <p:cNvPr id="13" name="Text Placeholder 2">
            <a:extLst>
              <a:ext uri="{FF2B5EF4-FFF2-40B4-BE49-F238E27FC236}">
                <a16:creationId xmlns:a16="http://schemas.microsoft.com/office/drawing/2014/main" id="{C4130962-CC0D-0344-91DE-3D0A5F1B2A01}"/>
              </a:ext>
            </a:extLst>
          </p:cNvPr>
          <p:cNvSpPr>
            <a:spLocks noGrp="1"/>
          </p:cNvSpPr>
          <p:nvPr>
            <p:ph type="body" sz="quarter" idx="13" hasCustomPrompt="1"/>
          </p:nvPr>
        </p:nvSpPr>
        <p:spPr bwMode="white">
          <a:xfrm>
            <a:off x="374904" y="4636008"/>
            <a:ext cx="5157216" cy="1024128"/>
          </a:xfrm>
        </p:spPr>
        <p:txBody>
          <a:bodyPr anchor="t"/>
          <a:lstStyle>
            <a:lvl1pPr marL="0" indent="0" algn="l" defTabSz="914941" rtl="0" eaLnBrk="1" latinLnBrk="0" hangingPunct="1">
              <a:lnSpc>
                <a:spcPct val="85000"/>
              </a:lnSpc>
              <a:spcBef>
                <a:spcPts val="0"/>
              </a:spcBef>
              <a:spcAft>
                <a:spcPts val="0"/>
              </a:spcAft>
              <a:buClrTx/>
              <a:buFont typeface="+mj-lt"/>
              <a:buNone/>
              <a:defRPr lang="en-US" sz="1800" b="0" kern="1200" dirty="0" smtClean="0">
                <a:solidFill>
                  <a:schemeClr val="tx1"/>
                </a:solidFill>
                <a:latin typeface="+mn-lt"/>
                <a:ea typeface="+mn-ea"/>
                <a:cs typeface="+mn-cs"/>
              </a:defRPr>
            </a:lvl1pPr>
          </a:lstStyle>
          <a:p>
            <a:pPr lvl="0"/>
            <a:r>
              <a:rPr lang="en-US" dirty="0"/>
              <a:t>Click to edit master text styles</a:t>
            </a:r>
          </a:p>
        </p:txBody>
      </p:sp>
      <p:sp>
        <p:nvSpPr>
          <p:cNvPr id="14" name="Title 6">
            <a:extLst>
              <a:ext uri="{FF2B5EF4-FFF2-40B4-BE49-F238E27FC236}">
                <a16:creationId xmlns:a16="http://schemas.microsoft.com/office/drawing/2014/main" id="{FEC58F39-107B-F748-B509-9F4ABCCACC59}"/>
              </a:ext>
            </a:extLst>
          </p:cNvPr>
          <p:cNvSpPr>
            <a:spLocks noGrp="1"/>
          </p:cNvSpPr>
          <p:nvPr>
            <p:ph type="title" hasCustomPrompt="1"/>
          </p:nvPr>
        </p:nvSpPr>
        <p:spPr bwMode="white">
          <a:xfrm>
            <a:off x="374904" y="3054096"/>
            <a:ext cx="5157216" cy="1472184"/>
          </a:xfrm>
        </p:spPr>
        <p:txBody>
          <a:bodyPr vert="horz" lIns="91440" tIns="45720" rIns="91440" bIns="45720" rtlCol="0" anchor="b">
            <a:noAutofit/>
          </a:bodyPr>
          <a:lstStyle>
            <a:lvl1pPr marL="0" indent="0" algn="l" defTabSz="914941" rtl="0" eaLnBrk="1" latinLnBrk="0" hangingPunct="1">
              <a:lnSpc>
                <a:spcPct val="95000"/>
              </a:lnSpc>
              <a:spcBef>
                <a:spcPct val="0"/>
              </a:spcBef>
              <a:spcAft>
                <a:spcPts val="400"/>
              </a:spcAft>
              <a:buClr>
                <a:schemeClr val="accent1"/>
              </a:buClr>
              <a:buFont typeface="Wingdings" panose="05000000000000000000" pitchFamily="2" charset="2"/>
              <a:buNone/>
              <a:defRPr lang="en-US" sz="3000" b="1" kern="1200" baseline="0" dirty="0">
                <a:solidFill>
                  <a:schemeClr val="tx1"/>
                </a:solidFill>
                <a:latin typeface="+mj-lt"/>
                <a:ea typeface="+mj-ea"/>
                <a:cs typeface="+mj-cs"/>
              </a:defRPr>
            </a:lvl1pPr>
          </a:lstStyle>
          <a:p>
            <a:pPr marL="0" indent="0"/>
            <a:r>
              <a:rPr lang="en-US" dirty="0"/>
              <a:t>Click to Edit Master Title Style</a:t>
            </a:r>
          </a:p>
        </p:txBody>
      </p:sp>
    </p:spTree>
    <p:extLst>
      <p:ext uri="{BB962C8B-B14F-4D97-AF65-F5344CB8AC3E}">
        <p14:creationId xmlns:p14="http://schemas.microsoft.com/office/powerpoint/2010/main" val="2860972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alf and Half Content">
    <p:bg>
      <p:bgPr>
        <a:solidFill>
          <a:schemeClr val="accent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41E390-60A3-D042-AF0C-11666DAF7BBA}"/>
              </a:ext>
            </a:extLst>
          </p:cNvPr>
          <p:cNvSpPr/>
          <p:nvPr userDrawn="1"/>
        </p:nvSpPr>
        <p:spPr>
          <a:xfrm flipV="1">
            <a:off x="0" y="0"/>
            <a:ext cx="6108065" cy="685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9">
            <a:extLst>
              <a:ext uri="{FF2B5EF4-FFF2-40B4-BE49-F238E27FC236}">
                <a16:creationId xmlns:a16="http://schemas.microsoft.com/office/drawing/2014/main" id="{7E09D4FA-6BE8-6946-B50D-FC47FF76ED47}"/>
              </a:ext>
            </a:extLst>
          </p:cNvPr>
          <p:cNvSpPr>
            <a:spLocks noGrp="1"/>
          </p:cNvSpPr>
          <p:nvPr>
            <p:ph sz="quarter" idx="15" hasCustomPrompt="1"/>
          </p:nvPr>
        </p:nvSpPr>
        <p:spPr bwMode="gray">
          <a:xfrm>
            <a:off x="374904" y="1783080"/>
            <a:ext cx="5340096"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AA031274-8AD7-F547-81F3-8239F4A6C8FA}"/>
              </a:ext>
            </a:extLst>
          </p:cNvPr>
          <p:cNvSpPr>
            <a:spLocks noGrp="1"/>
          </p:cNvSpPr>
          <p:nvPr>
            <p:ph sz="quarter" idx="14" hasCustomPrompt="1"/>
          </p:nvPr>
        </p:nvSpPr>
        <p:spPr>
          <a:xfrm>
            <a:off x="6473825" y="1783080"/>
            <a:ext cx="5340096"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D9AB8C16-765A-DC45-983C-89F17A6A67FE}"/>
              </a:ext>
            </a:extLst>
          </p:cNvPr>
          <p:cNvSpPr>
            <a:spLocks noGrp="1"/>
          </p:cNvSpPr>
          <p:nvPr>
            <p:ph type="body" idx="10" hasCustomPrompt="1"/>
          </p:nvPr>
        </p:nvSpPr>
        <p:spPr bwMode="gray">
          <a:xfrm>
            <a:off x="374904" y="816432"/>
            <a:ext cx="5340096"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1" name="Title 3">
            <a:extLst>
              <a:ext uri="{FF2B5EF4-FFF2-40B4-BE49-F238E27FC236}">
                <a16:creationId xmlns:a16="http://schemas.microsoft.com/office/drawing/2014/main" id="{A31B0425-3F3A-C549-A3A7-EB36196CB521}"/>
              </a:ext>
            </a:extLst>
          </p:cNvPr>
          <p:cNvSpPr>
            <a:spLocks noGrp="1"/>
          </p:cNvSpPr>
          <p:nvPr>
            <p:ph type="title" hasCustomPrompt="1"/>
          </p:nvPr>
        </p:nvSpPr>
        <p:spPr>
          <a:xfrm>
            <a:off x="374904" y="527736"/>
            <a:ext cx="5340096" cy="329184"/>
          </a:xfrm>
        </p:spPr>
        <p:txBody>
          <a:bodyPr wrap="square" lIns="91440">
            <a:noAutofit/>
          </a:bodyPr>
          <a:lstStyle>
            <a:lvl1pPr>
              <a:defRPr sz="2200"/>
            </a:lvl1pPr>
          </a:lstStyle>
          <a:p>
            <a:r>
              <a:rPr lang="en-US" dirty="0"/>
              <a:t>Click to Edit Master Title Style</a:t>
            </a:r>
          </a:p>
        </p:txBody>
      </p:sp>
      <p:sp>
        <p:nvSpPr>
          <p:cNvPr id="12" name="Footer Placeholder 4">
            <a:extLst>
              <a:ext uri="{FF2B5EF4-FFF2-40B4-BE49-F238E27FC236}">
                <a16:creationId xmlns:a16="http://schemas.microsoft.com/office/drawing/2014/main" id="{38AEBF1F-51D6-2443-A42F-C5AF70282095}"/>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6" name="Slide Number Placeholder 5">
            <a:extLst>
              <a:ext uri="{FF2B5EF4-FFF2-40B4-BE49-F238E27FC236}">
                <a16:creationId xmlns:a16="http://schemas.microsoft.com/office/drawing/2014/main" id="{0D8D9169-5908-324E-B111-C6564D5AA109}"/>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17" name="Picture 16" descr="A close up of a sign&#10;&#10;Description automatically generated">
            <a:extLst>
              <a:ext uri="{FF2B5EF4-FFF2-40B4-BE49-F238E27FC236}">
                <a16:creationId xmlns:a16="http://schemas.microsoft.com/office/drawing/2014/main" id="{0B8AAE9A-A294-2C49-8AAD-DD26F7CF99CF}"/>
              </a:ext>
            </a:extLst>
          </p:cNvPr>
          <p:cNvPicPr>
            <a:picLocks noChangeAspect="1"/>
          </p:cNvPicPr>
          <p:nvPr userDrawn="1"/>
        </p:nvPicPr>
        <p:blipFill>
          <a:blip r:embed="rId2"/>
          <a:stretch>
            <a:fillRect/>
          </a:stretch>
        </p:blipFill>
        <p:spPr>
          <a:xfrm>
            <a:off x="6568229" y="6376145"/>
            <a:ext cx="1704563" cy="280305"/>
          </a:xfrm>
          <a:prstGeom prst="rect">
            <a:avLst/>
          </a:prstGeom>
          <a:noFill/>
        </p:spPr>
      </p:pic>
    </p:spTree>
    <p:extLst>
      <p:ext uri="{BB962C8B-B14F-4D97-AF65-F5344CB8AC3E}">
        <p14:creationId xmlns:p14="http://schemas.microsoft.com/office/powerpoint/2010/main" val="626802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alf and Half Content 2">
    <p:bg>
      <p:bgPr>
        <a:solidFill>
          <a:srgbClr val="BEEAD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41E390-60A3-D042-AF0C-11666DAF7BBA}"/>
              </a:ext>
            </a:extLst>
          </p:cNvPr>
          <p:cNvSpPr/>
          <p:nvPr userDrawn="1"/>
        </p:nvSpPr>
        <p:spPr>
          <a:xfrm flipV="1">
            <a:off x="0" y="0"/>
            <a:ext cx="6108065" cy="685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9">
            <a:extLst>
              <a:ext uri="{FF2B5EF4-FFF2-40B4-BE49-F238E27FC236}">
                <a16:creationId xmlns:a16="http://schemas.microsoft.com/office/drawing/2014/main" id="{7E09D4FA-6BE8-6946-B50D-FC47FF76ED47}"/>
              </a:ext>
            </a:extLst>
          </p:cNvPr>
          <p:cNvSpPr>
            <a:spLocks noGrp="1"/>
          </p:cNvSpPr>
          <p:nvPr>
            <p:ph sz="quarter" idx="15" hasCustomPrompt="1"/>
          </p:nvPr>
        </p:nvSpPr>
        <p:spPr bwMode="gray">
          <a:xfrm>
            <a:off x="374904" y="1783080"/>
            <a:ext cx="5340096"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AA031274-8AD7-F547-81F3-8239F4A6C8FA}"/>
              </a:ext>
            </a:extLst>
          </p:cNvPr>
          <p:cNvSpPr>
            <a:spLocks noGrp="1"/>
          </p:cNvSpPr>
          <p:nvPr>
            <p:ph sz="quarter" idx="14" hasCustomPrompt="1"/>
          </p:nvPr>
        </p:nvSpPr>
        <p:spPr>
          <a:xfrm>
            <a:off x="6473825" y="1783080"/>
            <a:ext cx="5340096"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D9AB8C16-765A-DC45-983C-89F17A6A67FE}"/>
              </a:ext>
            </a:extLst>
          </p:cNvPr>
          <p:cNvSpPr>
            <a:spLocks noGrp="1"/>
          </p:cNvSpPr>
          <p:nvPr>
            <p:ph type="body" idx="10" hasCustomPrompt="1"/>
          </p:nvPr>
        </p:nvSpPr>
        <p:spPr bwMode="gray">
          <a:xfrm>
            <a:off x="374904" y="816432"/>
            <a:ext cx="5340096"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1" name="Title 3">
            <a:extLst>
              <a:ext uri="{FF2B5EF4-FFF2-40B4-BE49-F238E27FC236}">
                <a16:creationId xmlns:a16="http://schemas.microsoft.com/office/drawing/2014/main" id="{A31B0425-3F3A-C549-A3A7-EB36196CB521}"/>
              </a:ext>
            </a:extLst>
          </p:cNvPr>
          <p:cNvSpPr>
            <a:spLocks noGrp="1"/>
          </p:cNvSpPr>
          <p:nvPr>
            <p:ph type="title" hasCustomPrompt="1"/>
          </p:nvPr>
        </p:nvSpPr>
        <p:spPr>
          <a:xfrm>
            <a:off x="374904" y="527736"/>
            <a:ext cx="5340096" cy="329184"/>
          </a:xfrm>
        </p:spPr>
        <p:txBody>
          <a:bodyPr wrap="square" lIns="91440">
            <a:noAutofit/>
          </a:bodyPr>
          <a:lstStyle>
            <a:lvl1pPr>
              <a:defRPr sz="2200"/>
            </a:lvl1pPr>
          </a:lstStyle>
          <a:p>
            <a:r>
              <a:rPr lang="en-US" dirty="0"/>
              <a:t>Click to Edit Master Title Style</a:t>
            </a:r>
          </a:p>
        </p:txBody>
      </p:sp>
      <p:sp>
        <p:nvSpPr>
          <p:cNvPr id="12" name="Footer Placeholder 4">
            <a:extLst>
              <a:ext uri="{FF2B5EF4-FFF2-40B4-BE49-F238E27FC236}">
                <a16:creationId xmlns:a16="http://schemas.microsoft.com/office/drawing/2014/main" id="{38AEBF1F-51D6-2443-A42F-C5AF70282095}"/>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6" name="Slide Number Placeholder 5">
            <a:extLst>
              <a:ext uri="{FF2B5EF4-FFF2-40B4-BE49-F238E27FC236}">
                <a16:creationId xmlns:a16="http://schemas.microsoft.com/office/drawing/2014/main" id="{0D8D9169-5908-324E-B111-C6564D5AA109}"/>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18" name="Picture 17" descr="A close up of a sign&#10;&#10;Description automatically generated">
            <a:extLst>
              <a:ext uri="{FF2B5EF4-FFF2-40B4-BE49-F238E27FC236}">
                <a16:creationId xmlns:a16="http://schemas.microsoft.com/office/drawing/2014/main" id="{6E837326-F4E4-EB4C-B7FF-3B015B386B2F}"/>
              </a:ext>
            </a:extLst>
          </p:cNvPr>
          <p:cNvPicPr>
            <a:picLocks noChangeAspect="1"/>
          </p:cNvPicPr>
          <p:nvPr userDrawn="1"/>
        </p:nvPicPr>
        <p:blipFill>
          <a:blip r:embed="rId2"/>
          <a:stretch>
            <a:fillRect/>
          </a:stretch>
        </p:blipFill>
        <p:spPr>
          <a:xfrm>
            <a:off x="6568229" y="6376145"/>
            <a:ext cx="1704563" cy="280305"/>
          </a:xfrm>
          <a:prstGeom prst="rect">
            <a:avLst/>
          </a:prstGeom>
          <a:noFill/>
        </p:spPr>
      </p:pic>
    </p:spTree>
    <p:extLst>
      <p:ext uri="{BB962C8B-B14F-4D97-AF65-F5344CB8AC3E}">
        <p14:creationId xmlns:p14="http://schemas.microsoft.com/office/powerpoint/2010/main" val="905008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alf and Half Content 3">
    <p:bg>
      <p:bgPr>
        <a:solidFill>
          <a:srgbClr val="FFE0D6"/>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41E390-60A3-D042-AF0C-11666DAF7BBA}"/>
              </a:ext>
            </a:extLst>
          </p:cNvPr>
          <p:cNvSpPr/>
          <p:nvPr userDrawn="1"/>
        </p:nvSpPr>
        <p:spPr>
          <a:xfrm flipV="1">
            <a:off x="0" y="0"/>
            <a:ext cx="6108065" cy="685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9">
            <a:extLst>
              <a:ext uri="{FF2B5EF4-FFF2-40B4-BE49-F238E27FC236}">
                <a16:creationId xmlns:a16="http://schemas.microsoft.com/office/drawing/2014/main" id="{7E09D4FA-6BE8-6946-B50D-FC47FF76ED47}"/>
              </a:ext>
            </a:extLst>
          </p:cNvPr>
          <p:cNvSpPr>
            <a:spLocks noGrp="1"/>
          </p:cNvSpPr>
          <p:nvPr>
            <p:ph sz="quarter" idx="15" hasCustomPrompt="1"/>
          </p:nvPr>
        </p:nvSpPr>
        <p:spPr bwMode="gray">
          <a:xfrm>
            <a:off x="374904" y="1783080"/>
            <a:ext cx="5340096"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AA031274-8AD7-F547-81F3-8239F4A6C8FA}"/>
              </a:ext>
            </a:extLst>
          </p:cNvPr>
          <p:cNvSpPr>
            <a:spLocks noGrp="1"/>
          </p:cNvSpPr>
          <p:nvPr>
            <p:ph sz="quarter" idx="14" hasCustomPrompt="1"/>
          </p:nvPr>
        </p:nvSpPr>
        <p:spPr>
          <a:xfrm>
            <a:off x="6473825" y="1783080"/>
            <a:ext cx="5340096"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D9AB8C16-765A-DC45-983C-89F17A6A67FE}"/>
              </a:ext>
            </a:extLst>
          </p:cNvPr>
          <p:cNvSpPr>
            <a:spLocks noGrp="1"/>
          </p:cNvSpPr>
          <p:nvPr>
            <p:ph type="body" idx="10" hasCustomPrompt="1"/>
          </p:nvPr>
        </p:nvSpPr>
        <p:spPr bwMode="gray">
          <a:xfrm>
            <a:off x="374904" y="816432"/>
            <a:ext cx="5340096"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1" name="Title 3">
            <a:extLst>
              <a:ext uri="{FF2B5EF4-FFF2-40B4-BE49-F238E27FC236}">
                <a16:creationId xmlns:a16="http://schemas.microsoft.com/office/drawing/2014/main" id="{A31B0425-3F3A-C549-A3A7-EB36196CB521}"/>
              </a:ext>
            </a:extLst>
          </p:cNvPr>
          <p:cNvSpPr>
            <a:spLocks noGrp="1"/>
          </p:cNvSpPr>
          <p:nvPr>
            <p:ph type="title" hasCustomPrompt="1"/>
          </p:nvPr>
        </p:nvSpPr>
        <p:spPr>
          <a:xfrm>
            <a:off x="374904" y="527736"/>
            <a:ext cx="5340096" cy="329184"/>
          </a:xfrm>
        </p:spPr>
        <p:txBody>
          <a:bodyPr wrap="square" lIns="91440">
            <a:noAutofit/>
          </a:bodyPr>
          <a:lstStyle>
            <a:lvl1pPr>
              <a:defRPr sz="2200"/>
            </a:lvl1pPr>
          </a:lstStyle>
          <a:p>
            <a:r>
              <a:rPr lang="en-US" dirty="0"/>
              <a:t>Click to Edit Master Title Style</a:t>
            </a:r>
          </a:p>
        </p:txBody>
      </p:sp>
      <p:sp>
        <p:nvSpPr>
          <p:cNvPr id="12" name="Footer Placeholder 4">
            <a:extLst>
              <a:ext uri="{FF2B5EF4-FFF2-40B4-BE49-F238E27FC236}">
                <a16:creationId xmlns:a16="http://schemas.microsoft.com/office/drawing/2014/main" id="{38AEBF1F-51D6-2443-A42F-C5AF70282095}"/>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6" name="Slide Number Placeholder 5">
            <a:extLst>
              <a:ext uri="{FF2B5EF4-FFF2-40B4-BE49-F238E27FC236}">
                <a16:creationId xmlns:a16="http://schemas.microsoft.com/office/drawing/2014/main" id="{0D8D9169-5908-324E-B111-C6564D5AA109}"/>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17" name="Picture 16" descr="A close up of a sign&#10;&#10;Description automatically generated">
            <a:extLst>
              <a:ext uri="{FF2B5EF4-FFF2-40B4-BE49-F238E27FC236}">
                <a16:creationId xmlns:a16="http://schemas.microsoft.com/office/drawing/2014/main" id="{12C2CD0B-FB20-F340-A169-737919869355}"/>
              </a:ext>
            </a:extLst>
          </p:cNvPr>
          <p:cNvPicPr>
            <a:picLocks noChangeAspect="1"/>
          </p:cNvPicPr>
          <p:nvPr userDrawn="1"/>
        </p:nvPicPr>
        <p:blipFill>
          <a:blip r:embed="rId2"/>
          <a:stretch>
            <a:fillRect/>
          </a:stretch>
        </p:blipFill>
        <p:spPr>
          <a:xfrm>
            <a:off x="6568229" y="6376145"/>
            <a:ext cx="1704563" cy="280305"/>
          </a:xfrm>
          <a:prstGeom prst="rect">
            <a:avLst/>
          </a:prstGeom>
          <a:noFill/>
        </p:spPr>
      </p:pic>
    </p:spTree>
    <p:extLst>
      <p:ext uri="{BB962C8B-B14F-4D97-AF65-F5344CB8AC3E}">
        <p14:creationId xmlns:p14="http://schemas.microsoft.com/office/powerpoint/2010/main" val="3197343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alf and Half Content 4">
    <p:bg>
      <p:bgPr>
        <a:solidFill>
          <a:srgbClr val="E7CB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41E390-60A3-D042-AF0C-11666DAF7BBA}"/>
              </a:ext>
            </a:extLst>
          </p:cNvPr>
          <p:cNvSpPr/>
          <p:nvPr userDrawn="1"/>
        </p:nvSpPr>
        <p:spPr>
          <a:xfrm flipV="1">
            <a:off x="0" y="0"/>
            <a:ext cx="6108065" cy="685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9">
            <a:extLst>
              <a:ext uri="{FF2B5EF4-FFF2-40B4-BE49-F238E27FC236}">
                <a16:creationId xmlns:a16="http://schemas.microsoft.com/office/drawing/2014/main" id="{7E09D4FA-6BE8-6946-B50D-FC47FF76ED47}"/>
              </a:ext>
            </a:extLst>
          </p:cNvPr>
          <p:cNvSpPr>
            <a:spLocks noGrp="1"/>
          </p:cNvSpPr>
          <p:nvPr>
            <p:ph sz="quarter" idx="15" hasCustomPrompt="1"/>
          </p:nvPr>
        </p:nvSpPr>
        <p:spPr bwMode="gray">
          <a:xfrm>
            <a:off x="374904" y="1783080"/>
            <a:ext cx="5340096"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AA031274-8AD7-F547-81F3-8239F4A6C8FA}"/>
              </a:ext>
            </a:extLst>
          </p:cNvPr>
          <p:cNvSpPr>
            <a:spLocks noGrp="1"/>
          </p:cNvSpPr>
          <p:nvPr>
            <p:ph sz="quarter" idx="14" hasCustomPrompt="1"/>
          </p:nvPr>
        </p:nvSpPr>
        <p:spPr>
          <a:xfrm>
            <a:off x="6473825" y="1783080"/>
            <a:ext cx="5340096"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D9AB8C16-765A-DC45-983C-89F17A6A67FE}"/>
              </a:ext>
            </a:extLst>
          </p:cNvPr>
          <p:cNvSpPr>
            <a:spLocks noGrp="1"/>
          </p:cNvSpPr>
          <p:nvPr>
            <p:ph type="body" idx="10" hasCustomPrompt="1"/>
          </p:nvPr>
        </p:nvSpPr>
        <p:spPr bwMode="gray">
          <a:xfrm>
            <a:off x="374904" y="816432"/>
            <a:ext cx="5340096"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1" name="Title 3">
            <a:extLst>
              <a:ext uri="{FF2B5EF4-FFF2-40B4-BE49-F238E27FC236}">
                <a16:creationId xmlns:a16="http://schemas.microsoft.com/office/drawing/2014/main" id="{A31B0425-3F3A-C549-A3A7-EB36196CB521}"/>
              </a:ext>
            </a:extLst>
          </p:cNvPr>
          <p:cNvSpPr>
            <a:spLocks noGrp="1"/>
          </p:cNvSpPr>
          <p:nvPr>
            <p:ph type="title" hasCustomPrompt="1"/>
          </p:nvPr>
        </p:nvSpPr>
        <p:spPr>
          <a:xfrm>
            <a:off x="374904" y="527736"/>
            <a:ext cx="5340096" cy="329184"/>
          </a:xfrm>
        </p:spPr>
        <p:txBody>
          <a:bodyPr wrap="square" lIns="91440">
            <a:noAutofit/>
          </a:bodyPr>
          <a:lstStyle>
            <a:lvl1pPr>
              <a:defRPr sz="2200"/>
            </a:lvl1pPr>
          </a:lstStyle>
          <a:p>
            <a:r>
              <a:rPr lang="en-US" dirty="0"/>
              <a:t>Click to Edit Master Title Style</a:t>
            </a:r>
          </a:p>
        </p:txBody>
      </p:sp>
      <p:sp>
        <p:nvSpPr>
          <p:cNvPr id="12" name="Footer Placeholder 4">
            <a:extLst>
              <a:ext uri="{FF2B5EF4-FFF2-40B4-BE49-F238E27FC236}">
                <a16:creationId xmlns:a16="http://schemas.microsoft.com/office/drawing/2014/main" id="{38AEBF1F-51D6-2443-A42F-C5AF70282095}"/>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6" name="Slide Number Placeholder 5">
            <a:extLst>
              <a:ext uri="{FF2B5EF4-FFF2-40B4-BE49-F238E27FC236}">
                <a16:creationId xmlns:a16="http://schemas.microsoft.com/office/drawing/2014/main" id="{0D8D9169-5908-324E-B111-C6564D5AA109}"/>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17" name="Picture 16" descr="A close up of a sign&#10;&#10;Description automatically generated">
            <a:extLst>
              <a:ext uri="{FF2B5EF4-FFF2-40B4-BE49-F238E27FC236}">
                <a16:creationId xmlns:a16="http://schemas.microsoft.com/office/drawing/2014/main" id="{16A1F234-F5C4-B64D-9CDC-8227635B1AB0}"/>
              </a:ext>
            </a:extLst>
          </p:cNvPr>
          <p:cNvPicPr>
            <a:picLocks noChangeAspect="1"/>
          </p:cNvPicPr>
          <p:nvPr userDrawn="1"/>
        </p:nvPicPr>
        <p:blipFill>
          <a:blip r:embed="rId2"/>
          <a:stretch>
            <a:fillRect/>
          </a:stretch>
        </p:blipFill>
        <p:spPr>
          <a:xfrm>
            <a:off x="6568229" y="6376145"/>
            <a:ext cx="1704563" cy="280305"/>
          </a:xfrm>
          <a:prstGeom prst="rect">
            <a:avLst/>
          </a:prstGeom>
          <a:noFill/>
        </p:spPr>
      </p:pic>
    </p:spTree>
    <p:extLst>
      <p:ext uri="{BB962C8B-B14F-4D97-AF65-F5344CB8AC3E}">
        <p14:creationId xmlns:p14="http://schemas.microsoft.com/office/powerpoint/2010/main" val="3401149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and Image 1">
    <p:spTree>
      <p:nvGrpSpPr>
        <p:cNvPr id="1" name=""/>
        <p:cNvGrpSpPr/>
        <p:nvPr/>
      </p:nvGrpSpPr>
      <p:grpSpPr>
        <a:xfrm>
          <a:off x="0" y="0"/>
          <a:ext cx="0" cy="0"/>
          <a:chOff x="0" y="0"/>
          <a:chExt cx="0" cy="0"/>
        </a:xfrm>
      </p:grpSpPr>
      <p:sp>
        <p:nvSpPr>
          <p:cNvPr id="18" name="Picture Placeholder 7">
            <a:extLst>
              <a:ext uri="{FF2B5EF4-FFF2-40B4-BE49-F238E27FC236}">
                <a16:creationId xmlns:a16="http://schemas.microsoft.com/office/drawing/2014/main" id="{7F4A1787-EED2-1E46-A862-15E59A32A2EE}"/>
              </a:ext>
            </a:extLst>
          </p:cNvPr>
          <p:cNvSpPr>
            <a:spLocks noGrp="1"/>
          </p:cNvSpPr>
          <p:nvPr>
            <p:ph type="pic" sz="quarter" idx="24" hasCustomPrompt="1"/>
          </p:nvPr>
        </p:nvSpPr>
        <p:spPr>
          <a:xfrm>
            <a:off x="6108065" y="0"/>
            <a:ext cx="6080760" cy="6857999"/>
          </a:xfrm>
          <a:solidFill>
            <a:schemeClr val="bg2">
              <a:alpha val="50000"/>
            </a:schemeClr>
          </a:solidFill>
        </p:spPr>
        <p:txBody>
          <a:bodyPr anchor="ctr"/>
          <a:lstStyle>
            <a:lvl1pPr marL="0" indent="0" algn="ctr">
              <a:buNone/>
              <a:defRPr b="0"/>
            </a:lvl1pPr>
          </a:lstStyle>
          <a:p>
            <a:r>
              <a:rPr lang="en-US" dirty="0"/>
              <a:t>Click to add image</a:t>
            </a:r>
          </a:p>
        </p:txBody>
      </p:sp>
      <p:sp>
        <p:nvSpPr>
          <p:cNvPr id="13" name="Text Placeholder 2">
            <a:extLst>
              <a:ext uri="{FF2B5EF4-FFF2-40B4-BE49-F238E27FC236}">
                <a16:creationId xmlns:a16="http://schemas.microsoft.com/office/drawing/2014/main" id="{B62A80FF-EF1D-BE4A-85CD-BCD7001F0A89}"/>
              </a:ext>
            </a:extLst>
          </p:cNvPr>
          <p:cNvSpPr>
            <a:spLocks noGrp="1"/>
          </p:cNvSpPr>
          <p:nvPr>
            <p:ph type="body" idx="10" hasCustomPrompt="1"/>
          </p:nvPr>
        </p:nvSpPr>
        <p:spPr bwMode="gray">
          <a:xfrm>
            <a:off x="374904" y="816432"/>
            <a:ext cx="5340096"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4" name="Title 3">
            <a:extLst>
              <a:ext uri="{FF2B5EF4-FFF2-40B4-BE49-F238E27FC236}">
                <a16:creationId xmlns:a16="http://schemas.microsoft.com/office/drawing/2014/main" id="{501BF5F0-8192-7245-8B03-A991B81E931C}"/>
              </a:ext>
            </a:extLst>
          </p:cNvPr>
          <p:cNvSpPr>
            <a:spLocks noGrp="1"/>
          </p:cNvSpPr>
          <p:nvPr>
            <p:ph type="title" hasCustomPrompt="1"/>
          </p:nvPr>
        </p:nvSpPr>
        <p:spPr>
          <a:xfrm>
            <a:off x="374904" y="527736"/>
            <a:ext cx="5340096" cy="329184"/>
          </a:xfrm>
        </p:spPr>
        <p:txBody>
          <a:bodyPr wrap="square" lIns="91440">
            <a:noAutofit/>
          </a:bodyPr>
          <a:lstStyle>
            <a:lvl1pPr>
              <a:defRPr sz="2200"/>
            </a:lvl1pPr>
          </a:lstStyle>
          <a:p>
            <a:r>
              <a:rPr lang="en-US" dirty="0"/>
              <a:t>Click to Edit Master Title Style</a:t>
            </a:r>
          </a:p>
        </p:txBody>
      </p:sp>
      <p:sp>
        <p:nvSpPr>
          <p:cNvPr id="10" name="Content Placeholder 39">
            <a:extLst>
              <a:ext uri="{FF2B5EF4-FFF2-40B4-BE49-F238E27FC236}">
                <a16:creationId xmlns:a16="http://schemas.microsoft.com/office/drawing/2014/main" id="{76F0D2E9-A5BC-6142-9C20-114E8F1F8D32}"/>
              </a:ext>
            </a:extLst>
          </p:cNvPr>
          <p:cNvSpPr>
            <a:spLocks noGrp="1"/>
          </p:cNvSpPr>
          <p:nvPr>
            <p:ph sz="quarter" idx="15" hasCustomPrompt="1"/>
          </p:nvPr>
        </p:nvSpPr>
        <p:spPr bwMode="gray">
          <a:xfrm>
            <a:off x="374904" y="1783080"/>
            <a:ext cx="5340096"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2A23F4F2-5547-C64B-9235-F032A190A7E6}"/>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2" name="Slide Number Placeholder 5">
            <a:extLst>
              <a:ext uri="{FF2B5EF4-FFF2-40B4-BE49-F238E27FC236}">
                <a16:creationId xmlns:a16="http://schemas.microsoft.com/office/drawing/2014/main" id="{F04C684C-577F-5B4F-8B0A-3427937377E6}"/>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3014372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nd Image 2">
    <p:spTree>
      <p:nvGrpSpPr>
        <p:cNvPr id="1" name=""/>
        <p:cNvGrpSpPr/>
        <p:nvPr/>
      </p:nvGrpSpPr>
      <p:grpSpPr>
        <a:xfrm>
          <a:off x="0" y="0"/>
          <a:ext cx="0" cy="0"/>
          <a:chOff x="0" y="0"/>
          <a:chExt cx="0" cy="0"/>
        </a:xfrm>
      </p:grpSpPr>
      <p:sp>
        <p:nvSpPr>
          <p:cNvPr id="18" name="Picture Placeholder 7">
            <a:extLst>
              <a:ext uri="{FF2B5EF4-FFF2-40B4-BE49-F238E27FC236}">
                <a16:creationId xmlns:a16="http://schemas.microsoft.com/office/drawing/2014/main" id="{7F4A1787-EED2-1E46-A862-15E59A32A2EE}"/>
              </a:ext>
            </a:extLst>
          </p:cNvPr>
          <p:cNvSpPr>
            <a:spLocks noGrp="1"/>
          </p:cNvSpPr>
          <p:nvPr>
            <p:ph type="pic" sz="quarter" idx="24" hasCustomPrompt="1"/>
          </p:nvPr>
        </p:nvSpPr>
        <p:spPr>
          <a:xfrm>
            <a:off x="6108065" y="475488"/>
            <a:ext cx="5594163" cy="5905501"/>
          </a:xfrm>
          <a:solidFill>
            <a:schemeClr val="bg2">
              <a:alpha val="50000"/>
            </a:schemeClr>
          </a:solidFill>
        </p:spPr>
        <p:txBody>
          <a:bodyPr anchor="ctr"/>
          <a:lstStyle>
            <a:lvl1pPr marL="0" indent="0" algn="ctr">
              <a:buNone/>
              <a:defRPr b="0"/>
            </a:lvl1pPr>
          </a:lstStyle>
          <a:p>
            <a:r>
              <a:rPr lang="en-US" dirty="0"/>
              <a:t>Click to add image</a:t>
            </a:r>
          </a:p>
        </p:txBody>
      </p:sp>
      <p:sp>
        <p:nvSpPr>
          <p:cNvPr id="13" name="Text Placeholder 2">
            <a:extLst>
              <a:ext uri="{FF2B5EF4-FFF2-40B4-BE49-F238E27FC236}">
                <a16:creationId xmlns:a16="http://schemas.microsoft.com/office/drawing/2014/main" id="{776B6BA4-82ED-E342-9366-8650AFA3BFC6}"/>
              </a:ext>
            </a:extLst>
          </p:cNvPr>
          <p:cNvSpPr>
            <a:spLocks noGrp="1"/>
          </p:cNvSpPr>
          <p:nvPr>
            <p:ph type="body" idx="10" hasCustomPrompt="1"/>
          </p:nvPr>
        </p:nvSpPr>
        <p:spPr bwMode="gray">
          <a:xfrm>
            <a:off x="374904" y="816432"/>
            <a:ext cx="5340096"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4" name="Title 3">
            <a:extLst>
              <a:ext uri="{FF2B5EF4-FFF2-40B4-BE49-F238E27FC236}">
                <a16:creationId xmlns:a16="http://schemas.microsoft.com/office/drawing/2014/main" id="{58C9ED66-D9A4-644C-A620-6ACEB6011350}"/>
              </a:ext>
            </a:extLst>
          </p:cNvPr>
          <p:cNvSpPr>
            <a:spLocks noGrp="1"/>
          </p:cNvSpPr>
          <p:nvPr>
            <p:ph type="title" hasCustomPrompt="1"/>
          </p:nvPr>
        </p:nvSpPr>
        <p:spPr>
          <a:xfrm>
            <a:off x="374904" y="527736"/>
            <a:ext cx="5340096" cy="329184"/>
          </a:xfrm>
        </p:spPr>
        <p:txBody>
          <a:bodyPr wrap="square" lIns="91440">
            <a:noAutofit/>
          </a:bodyPr>
          <a:lstStyle>
            <a:lvl1pPr>
              <a:defRPr sz="2200"/>
            </a:lvl1pPr>
          </a:lstStyle>
          <a:p>
            <a:r>
              <a:rPr lang="en-US" dirty="0"/>
              <a:t>Click to Edit Master Title Style</a:t>
            </a:r>
          </a:p>
        </p:txBody>
      </p:sp>
      <p:sp>
        <p:nvSpPr>
          <p:cNvPr id="10" name="Content Placeholder 39">
            <a:extLst>
              <a:ext uri="{FF2B5EF4-FFF2-40B4-BE49-F238E27FC236}">
                <a16:creationId xmlns:a16="http://schemas.microsoft.com/office/drawing/2014/main" id="{0AC863E5-B43C-5647-85DE-67D0E90D978C}"/>
              </a:ext>
            </a:extLst>
          </p:cNvPr>
          <p:cNvSpPr>
            <a:spLocks noGrp="1"/>
          </p:cNvSpPr>
          <p:nvPr>
            <p:ph sz="quarter" idx="15" hasCustomPrompt="1"/>
          </p:nvPr>
        </p:nvSpPr>
        <p:spPr bwMode="gray">
          <a:xfrm>
            <a:off x="374904" y="1783080"/>
            <a:ext cx="5340096"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CD59C3B0-C6AD-2842-B91A-A2189C2EFAFC}"/>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2" name="Slide Number Placeholder 5">
            <a:extLst>
              <a:ext uri="{FF2B5EF4-FFF2-40B4-BE49-F238E27FC236}">
                <a16:creationId xmlns:a16="http://schemas.microsoft.com/office/drawing/2014/main" id="{97896101-CC1A-4E44-8CDB-2593AB0CE905}"/>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12210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3" name="Picture 22" descr="A close up of a tiled wall&#10;&#10;Description automatically generated">
            <a:extLst>
              <a:ext uri="{FF2B5EF4-FFF2-40B4-BE49-F238E27FC236}">
                <a16:creationId xmlns:a16="http://schemas.microsoft.com/office/drawing/2014/main" id="{F5D6F634-1730-2649-AD2B-8AA3660A3756}"/>
              </a:ext>
            </a:extLst>
          </p:cNvPr>
          <p:cNvPicPr>
            <a:picLocks noChangeAspect="1"/>
          </p:cNvPicPr>
          <p:nvPr userDrawn="1"/>
        </p:nvPicPr>
        <p:blipFill rotWithShape="1">
          <a:blip r:embed="rId2"/>
          <a:srcRect l="2010" t="2296" r="50000" b="40040"/>
          <a:stretch/>
        </p:blipFill>
        <p:spPr>
          <a:xfrm>
            <a:off x="6104845" y="2745040"/>
            <a:ext cx="6083979" cy="4112959"/>
          </a:xfrm>
          <a:prstGeom prst="rect">
            <a:avLst/>
          </a:prstGeom>
        </p:spPr>
      </p:pic>
      <p:sp>
        <p:nvSpPr>
          <p:cNvPr id="24" name="Title 1">
            <a:extLst>
              <a:ext uri="{FF2B5EF4-FFF2-40B4-BE49-F238E27FC236}">
                <a16:creationId xmlns:a16="http://schemas.microsoft.com/office/drawing/2014/main" id="{AFF2A641-1838-6C48-853C-AAFDE7BC636F}"/>
              </a:ext>
            </a:extLst>
          </p:cNvPr>
          <p:cNvSpPr txBox="1">
            <a:spLocks/>
          </p:cNvSpPr>
          <p:nvPr userDrawn="1"/>
        </p:nvSpPr>
        <p:spPr bwMode="gray">
          <a:xfrm>
            <a:off x="6385561" y="4590785"/>
            <a:ext cx="5522548" cy="421469"/>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ctr"/>
            <a:r>
              <a:rPr lang="en-US" sz="3600" dirty="0">
                <a:solidFill>
                  <a:schemeClr val="bg1"/>
                </a:solidFill>
              </a:rPr>
              <a:t>Meet the Specialists</a:t>
            </a:r>
          </a:p>
        </p:txBody>
      </p:sp>
      <p:pic>
        <p:nvPicPr>
          <p:cNvPr id="12" name="Picture 11" descr="A close up of a sign&#10;&#10;Description automatically generated">
            <a:extLst>
              <a:ext uri="{FF2B5EF4-FFF2-40B4-BE49-F238E27FC236}">
                <a16:creationId xmlns:a16="http://schemas.microsoft.com/office/drawing/2014/main" id="{A58B272F-817F-6B49-9E90-6DF270297654}"/>
              </a:ext>
            </a:extLst>
          </p:cNvPr>
          <p:cNvPicPr>
            <a:picLocks noChangeAspect="1"/>
          </p:cNvPicPr>
          <p:nvPr userDrawn="1"/>
        </p:nvPicPr>
        <p:blipFill>
          <a:blip r:embed="rId3"/>
          <a:stretch>
            <a:fillRect/>
          </a:stretch>
        </p:blipFill>
        <p:spPr>
          <a:xfrm>
            <a:off x="6952177" y="1011621"/>
            <a:ext cx="4389316" cy="721798"/>
          </a:xfrm>
          <a:prstGeom prst="rect">
            <a:avLst/>
          </a:prstGeom>
          <a:noFill/>
        </p:spPr>
      </p:pic>
      <p:sp>
        <p:nvSpPr>
          <p:cNvPr id="5" name="Rectangle 4">
            <a:extLst>
              <a:ext uri="{FF2B5EF4-FFF2-40B4-BE49-F238E27FC236}">
                <a16:creationId xmlns:a16="http://schemas.microsoft.com/office/drawing/2014/main" id="{DC6BA678-76DD-874E-92AD-8C6A05FFC749}"/>
              </a:ext>
            </a:extLst>
          </p:cNvPr>
          <p:cNvSpPr/>
          <p:nvPr userDrawn="1"/>
        </p:nvSpPr>
        <p:spPr>
          <a:xfrm>
            <a:off x="0" y="0"/>
            <a:ext cx="61076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Footer Placeholder 4">
            <a:extLst>
              <a:ext uri="{FF2B5EF4-FFF2-40B4-BE49-F238E27FC236}">
                <a16:creationId xmlns:a16="http://schemas.microsoft.com/office/drawing/2014/main" id="{ECDEEDAE-A82F-464F-A4AB-A600CFE35614}"/>
              </a:ext>
            </a:extLst>
          </p:cNvPr>
          <p:cNvSpPr>
            <a:spLocks noGrp="1"/>
          </p:cNvSpPr>
          <p:nvPr>
            <p:ph type="ftr" sz="quarter" idx="3"/>
          </p:nvPr>
        </p:nvSpPr>
        <p:spPr>
          <a:xfrm>
            <a:off x="374904" y="6547104"/>
            <a:ext cx="5340096" cy="120649"/>
          </a:xfrm>
          <a:prstGeom prst="rect">
            <a:avLst/>
          </a:prstGeom>
        </p:spPr>
        <p:txBody>
          <a:bodyPr vert="horz" wrap="square" lIns="91521" tIns="45761" rIns="91521" bIns="45761"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8" name="Title 1">
            <a:extLst>
              <a:ext uri="{FF2B5EF4-FFF2-40B4-BE49-F238E27FC236}">
                <a16:creationId xmlns:a16="http://schemas.microsoft.com/office/drawing/2014/main" id="{4253A39D-A19C-414A-ADDD-36BA569C4B31}"/>
              </a:ext>
            </a:extLst>
          </p:cNvPr>
          <p:cNvSpPr>
            <a:spLocks noGrp="1"/>
          </p:cNvSpPr>
          <p:nvPr>
            <p:ph type="ctrTitle" hasCustomPrompt="1"/>
          </p:nvPr>
        </p:nvSpPr>
        <p:spPr bwMode="gray">
          <a:xfrm>
            <a:off x="374904" y="395509"/>
            <a:ext cx="5335964" cy="1316472"/>
          </a:xfrm>
        </p:spPr>
        <p:txBody>
          <a:bodyPr wrap="square" lIns="91521" tIns="45761" rIns="91440" bIns="45761" anchor="b">
            <a:noAutofit/>
          </a:bodyPr>
          <a:lstStyle>
            <a:lvl1pPr algn="l">
              <a:lnSpc>
                <a:spcPct val="95000"/>
              </a:lnSpc>
              <a:defRPr sz="3000" b="1">
                <a:solidFill>
                  <a:schemeClr val="tx1"/>
                </a:solidFill>
              </a:defRPr>
            </a:lvl1pPr>
          </a:lstStyle>
          <a:p>
            <a:r>
              <a:rPr lang="en-US" dirty="0"/>
              <a:t>Click to Edit Master Title Style</a:t>
            </a:r>
          </a:p>
        </p:txBody>
      </p:sp>
      <p:sp>
        <p:nvSpPr>
          <p:cNvPr id="19" name="Text Placeholder 24">
            <a:extLst>
              <a:ext uri="{FF2B5EF4-FFF2-40B4-BE49-F238E27FC236}">
                <a16:creationId xmlns:a16="http://schemas.microsoft.com/office/drawing/2014/main" id="{B26686EB-7717-3B4F-9C93-ED91FFD7F9E4}"/>
              </a:ext>
            </a:extLst>
          </p:cNvPr>
          <p:cNvSpPr>
            <a:spLocks noGrp="1"/>
          </p:cNvSpPr>
          <p:nvPr>
            <p:ph type="body" sz="quarter" idx="10" hasCustomPrompt="1"/>
          </p:nvPr>
        </p:nvSpPr>
        <p:spPr bwMode="gray">
          <a:xfrm>
            <a:off x="374904" y="1767408"/>
            <a:ext cx="5335964" cy="813816"/>
          </a:xfrm>
        </p:spPr>
        <p:txBody>
          <a:bodyPr wrap="square" lIns="91521" tIns="45761" rIns="91440" bIns="45761">
            <a:noAutofit/>
          </a:bodyPr>
          <a:lstStyle>
            <a:lvl1pPr marL="0" indent="0">
              <a:lnSpc>
                <a:spcPct val="100000"/>
              </a:lnSpc>
              <a:spcBef>
                <a:spcPts val="0"/>
              </a:spcBef>
              <a:spcAft>
                <a:spcPts val="0"/>
              </a:spcAft>
              <a:buFont typeface="Arial" panose="020B0604020202020204" pitchFamily="34" charset="0"/>
              <a:buChar char="​"/>
              <a:defRPr sz="1800" b="0">
                <a:solidFill>
                  <a:schemeClr val="tx1"/>
                </a:solidFill>
              </a:defRPr>
            </a:lvl1pPr>
            <a:lvl2pPr marL="0" indent="0">
              <a:lnSpc>
                <a:spcPct val="85000"/>
              </a:lnSpc>
              <a:spcBef>
                <a:spcPts val="4400"/>
              </a:spcBef>
              <a:buFont typeface="Arial" panose="020B0604020202020204" pitchFamily="34" charset="0"/>
              <a:buChar char="​"/>
              <a:defRPr sz="1800" b="0">
                <a:solidFill>
                  <a:schemeClr val="tx1"/>
                </a:solidFill>
              </a:defRPr>
            </a:lvl2pPr>
            <a:lvl3pPr marL="0" indent="0">
              <a:lnSpc>
                <a:spcPct val="85000"/>
              </a:lnSpc>
              <a:buFont typeface="Arial" panose="020B0604020202020204" pitchFamily="34" charset="0"/>
              <a:buChar char="​"/>
              <a:defRPr sz="1800" b="0">
                <a:solidFill>
                  <a:schemeClr val="tx1"/>
                </a:solidFill>
              </a:defRPr>
            </a:lvl3pPr>
            <a:lvl4pPr marL="0" indent="0">
              <a:lnSpc>
                <a:spcPct val="85000"/>
              </a:lnSpc>
              <a:buFont typeface="Arial" panose="020B0604020202020204" pitchFamily="34" charset="0"/>
              <a:buChar char="​"/>
              <a:defRPr sz="1600" b="0">
                <a:solidFill>
                  <a:schemeClr val="bg2"/>
                </a:solidFill>
              </a:defRPr>
            </a:lvl4pPr>
            <a:lvl5pPr marL="0" indent="0">
              <a:lnSpc>
                <a:spcPct val="85000"/>
              </a:lnSpc>
              <a:buFont typeface="Arial" panose="020B0604020202020204" pitchFamily="34" charset="0"/>
              <a:buChar char="​"/>
              <a:defRPr sz="1600" b="0">
                <a:solidFill>
                  <a:schemeClr val="bg2"/>
                </a:solidFill>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B1C9862F-11CE-C64F-9015-DDDC7A78754D}"/>
              </a:ext>
            </a:extLst>
          </p:cNvPr>
          <p:cNvSpPr>
            <a:spLocks noGrp="1"/>
          </p:cNvSpPr>
          <p:nvPr>
            <p:ph type="body" sz="quarter" idx="11" hasCustomPrompt="1"/>
          </p:nvPr>
        </p:nvSpPr>
        <p:spPr>
          <a:xfrm>
            <a:off x="374904" y="5471320"/>
            <a:ext cx="5340096" cy="213828"/>
          </a:xfrm>
        </p:spPr>
        <p:txBody>
          <a:bodyPr anchor="ctr"/>
          <a:lstStyle>
            <a:lvl1pPr marL="0" indent="0">
              <a:buFontTx/>
              <a:buNone/>
              <a:defRPr kumimoji="0" lang="en-US" sz="140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Name</a:t>
            </a:r>
          </a:p>
        </p:txBody>
      </p:sp>
      <p:sp>
        <p:nvSpPr>
          <p:cNvPr id="21" name="Text Placeholder 4">
            <a:extLst>
              <a:ext uri="{FF2B5EF4-FFF2-40B4-BE49-F238E27FC236}">
                <a16:creationId xmlns:a16="http://schemas.microsoft.com/office/drawing/2014/main" id="{7F35254E-60F9-E542-A9F1-94665A3F6674}"/>
              </a:ext>
            </a:extLst>
          </p:cNvPr>
          <p:cNvSpPr>
            <a:spLocks noGrp="1"/>
          </p:cNvSpPr>
          <p:nvPr>
            <p:ph type="body" sz="quarter" idx="12" hasCustomPrompt="1"/>
          </p:nvPr>
        </p:nvSpPr>
        <p:spPr>
          <a:xfrm>
            <a:off x="374904" y="5693865"/>
            <a:ext cx="5340096" cy="213828"/>
          </a:xfrm>
        </p:spPr>
        <p:txBody>
          <a:bodyPr anchor="ctr"/>
          <a:lstStyle>
            <a:lvl1pPr marL="0" indent="0">
              <a:buFontTx/>
              <a:buNone/>
              <a:defRPr kumimoji="0" lang="en-US" sz="140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Title</a:t>
            </a:r>
          </a:p>
        </p:txBody>
      </p:sp>
      <p:sp>
        <p:nvSpPr>
          <p:cNvPr id="22" name="Text Placeholder 4">
            <a:extLst>
              <a:ext uri="{FF2B5EF4-FFF2-40B4-BE49-F238E27FC236}">
                <a16:creationId xmlns:a16="http://schemas.microsoft.com/office/drawing/2014/main" id="{9710CC06-51DF-8248-A1FC-B343E5CC3BF2}"/>
              </a:ext>
            </a:extLst>
          </p:cNvPr>
          <p:cNvSpPr>
            <a:spLocks noGrp="1"/>
          </p:cNvSpPr>
          <p:nvPr>
            <p:ph type="body" sz="quarter" idx="13" hasCustomPrompt="1"/>
          </p:nvPr>
        </p:nvSpPr>
        <p:spPr>
          <a:xfrm>
            <a:off x="374904" y="5916410"/>
            <a:ext cx="5340096" cy="213828"/>
          </a:xfrm>
        </p:spPr>
        <p:txBody>
          <a:bodyPr anchor="ctr"/>
          <a:lstStyle>
            <a:lvl1pPr marL="0" indent="0">
              <a:buFontTx/>
              <a:buNone/>
              <a:defRPr kumimoji="0" lang="en-US" sz="140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Session ID</a:t>
            </a:r>
          </a:p>
        </p:txBody>
      </p:sp>
    </p:spTree>
    <p:extLst>
      <p:ext uri="{BB962C8B-B14F-4D97-AF65-F5344CB8AC3E}">
        <p14:creationId xmlns:p14="http://schemas.microsoft.com/office/powerpoint/2010/main" val="2454792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92348ABE-23F8-C647-A81A-4288121AC116}"/>
              </a:ext>
            </a:extLst>
          </p:cNvPr>
          <p:cNvSpPr>
            <a:spLocks noGrp="1"/>
          </p:cNvSpPr>
          <p:nvPr>
            <p:ph type="body" idx="10" hasCustomPrompt="1"/>
          </p:nvPr>
        </p:nvSpPr>
        <p:spPr bwMode="gray">
          <a:xfrm>
            <a:off x="374904" y="816432"/>
            <a:ext cx="11439144"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7" name="Title 3">
            <a:extLst>
              <a:ext uri="{FF2B5EF4-FFF2-40B4-BE49-F238E27FC236}">
                <a16:creationId xmlns:a16="http://schemas.microsoft.com/office/drawing/2014/main" id="{EFE584E5-8FA2-5C41-B095-C1A05A119BAD}"/>
              </a:ext>
            </a:extLst>
          </p:cNvPr>
          <p:cNvSpPr>
            <a:spLocks noGrp="1"/>
          </p:cNvSpPr>
          <p:nvPr>
            <p:ph type="title" hasCustomPrompt="1"/>
          </p:nvPr>
        </p:nvSpPr>
        <p:spPr>
          <a:xfrm>
            <a:off x="374904" y="527736"/>
            <a:ext cx="11439144" cy="329184"/>
          </a:xfrm>
        </p:spPr>
        <p:txBody>
          <a:bodyPr wrap="square" lIns="91440">
            <a:noAutofit/>
          </a:bodyPr>
          <a:lstStyle>
            <a:lvl1pPr>
              <a:defRPr sz="2200"/>
            </a:lvl1pPr>
          </a:lstStyle>
          <a:p>
            <a:r>
              <a:rPr lang="en-US" dirty="0"/>
              <a:t>Click to Edit Master Title Style</a:t>
            </a:r>
          </a:p>
        </p:txBody>
      </p:sp>
      <p:sp>
        <p:nvSpPr>
          <p:cNvPr id="10" name="Footer Placeholder 4">
            <a:extLst>
              <a:ext uri="{FF2B5EF4-FFF2-40B4-BE49-F238E27FC236}">
                <a16:creationId xmlns:a16="http://schemas.microsoft.com/office/drawing/2014/main" id="{22C54B14-D614-6E41-B1B6-45A42BEA2E69}"/>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1" name="Slide Number Placeholder 5">
            <a:extLst>
              <a:ext uri="{FF2B5EF4-FFF2-40B4-BE49-F238E27FC236}">
                <a16:creationId xmlns:a16="http://schemas.microsoft.com/office/drawing/2014/main" id="{B12E9188-9758-9441-99AA-C3D148185A94}"/>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790250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80A4FEAE-4287-4E44-84A7-19E46EE08DF7}"/>
              </a:ext>
            </a:extLst>
          </p:cNvPr>
          <p:cNvSpPr>
            <a:spLocks noGrp="1"/>
          </p:cNvSpPr>
          <p:nvPr>
            <p:ph sz="quarter" idx="14" hasCustomPrompt="1"/>
          </p:nvPr>
        </p:nvSpPr>
        <p:spPr>
          <a:xfrm>
            <a:off x="374904" y="1783080"/>
            <a:ext cx="11439144"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F0FEE9D9-978E-CE47-9301-7D7647048AFD}"/>
              </a:ext>
            </a:extLst>
          </p:cNvPr>
          <p:cNvSpPr>
            <a:spLocks noGrp="1"/>
          </p:cNvSpPr>
          <p:nvPr>
            <p:ph type="body" idx="10" hasCustomPrompt="1"/>
          </p:nvPr>
        </p:nvSpPr>
        <p:spPr bwMode="gray">
          <a:xfrm>
            <a:off x="374904" y="816432"/>
            <a:ext cx="11439144"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0" name="Title 3">
            <a:extLst>
              <a:ext uri="{FF2B5EF4-FFF2-40B4-BE49-F238E27FC236}">
                <a16:creationId xmlns:a16="http://schemas.microsoft.com/office/drawing/2014/main" id="{52CD6B23-E114-BD40-8639-5DEC02FA88FD}"/>
              </a:ext>
            </a:extLst>
          </p:cNvPr>
          <p:cNvSpPr>
            <a:spLocks noGrp="1"/>
          </p:cNvSpPr>
          <p:nvPr>
            <p:ph type="title" hasCustomPrompt="1"/>
          </p:nvPr>
        </p:nvSpPr>
        <p:spPr>
          <a:xfrm>
            <a:off x="374904" y="527736"/>
            <a:ext cx="11439144" cy="329184"/>
          </a:xfrm>
        </p:spPr>
        <p:txBody>
          <a:bodyPr wrap="square" lIns="91440">
            <a:noAutofit/>
          </a:bodyPr>
          <a:lstStyle>
            <a:lvl1pPr>
              <a:defRPr sz="2200"/>
            </a:lvl1pPr>
          </a:lstStyle>
          <a:p>
            <a:r>
              <a:rPr lang="en-US" dirty="0"/>
              <a:t>Click to Edit Master Title Style</a:t>
            </a:r>
          </a:p>
        </p:txBody>
      </p:sp>
      <p:sp>
        <p:nvSpPr>
          <p:cNvPr id="11" name="Footer Placeholder 4">
            <a:extLst>
              <a:ext uri="{FF2B5EF4-FFF2-40B4-BE49-F238E27FC236}">
                <a16:creationId xmlns:a16="http://schemas.microsoft.com/office/drawing/2014/main" id="{2D1438CA-7421-2744-B56E-330DC0C146B7}"/>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2" name="Slide Number Placeholder 5">
            <a:extLst>
              <a:ext uri="{FF2B5EF4-FFF2-40B4-BE49-F238E27FC236}">
                <a16:creationId xmlns:a16="http://schemas.microsoft.com/office/drawing/2014/main" id="{2FDF79D3-C9C4-8B49-A5F0-A49AD195A97B}"/>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200066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No Subtitle, No Source">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80A4FEAE-4287-4E44-84A7-19E46EE08DF7}"/>
              </a:ext>
            </a:extLst>
          </p:cNvPr>
          <p:cNvSpPr>
            <a:spLocks noGrp="1"/>
          </p:cNvSpPr>
          <p:nvPr>
            <p:ph sz="quarter" idx="14" hasCustomPrompt="1"/>
          </p:nvPr>
        </p:nvSpPr>
        <p:spPr>
          <a:xfrm>
            <a:off x="374904" y="1783080"/>
            <a:ext cx="11439144"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3">
            <a:extLst>
              <a:ext uri="{FF2B5EF4-FFF2-40B4-BE49-F238E27FC236}">
                <a16:creationId xmlns:a16="http://schemas.microsoft.com/office/drawing/2014/main" id="{ADD68C89-3FCF-C34E-AB54-4A718330BAF2}"/>
              </a:ext>
            </a:extLst>
          </p:cNvPr>
          <p:cNvSpPr>
            <a:spLocks noGrp="1"/>
          </p:cNvSpPr>
          <p:nvPr>
            <p:ph type="title" hasCustomPrompt="1"/>
          </p:nvPr>
        </p:nvSpPr>
        <p:spPr>
          <a:xfrm>
            <a:off x="374904" y="527736"/>
            <a:ext cx="11439144" cy="329184"/>
          </a:xfrm>
        </p:spPr>
        <p:txBody>
          <a:bodyPr wrap="square" lIns="91440">
            <a:noAutofit/>
          </a:bodyPr>
          <a:lstStyle>
            <a:lvl1pPr>
              <a:defRPr sz="2200"/>
            </a:lvl1pPr>
          </a:lstStyle>
          <a:p>
            <a:r>
              <a:rPr lang="en-US" dirty="0"/>
              <a:t>Click to Edit Master Title Style</a:t>
            </a:r>
          </a:p>
        </p:txBody>
      </p:sp>
      <p:sp>
        <p:nvSpPr>
          <p:cNvPr id="8" name="Footer Placeholder 4">
            <a:extLst>
              <a:ext uri="{FF2B5EF4-FFF2-40B4-BE49-F238E27FC236}">
                <a16:creationId xmlns:a16="http://schemas.microsoft.com/office/drawing/2014/main" id="{4353E40B-3A4B-6343-838F-B430D836F80D}"/>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0" name="Slide Number Placeholder 5">
            <a:extLst>
              <a:ext uri="{FF2B5EF4-FFF2-40B4-BE49-F238E27FC236}">
                <a16:creationId xmlns:a16="http://schemas.microsoft.com/office/drawing/2014/main" id="{20633863-9AE4-FE4E-BCBF-B2DD4624934D}"/>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2241491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80A4FEAE-4287-4E44-84A7-19E46EE08DF7}"/>
              </a:ext>
            </a:extLst>
          </p:cNvPr>
          <p:cNvSpPr>
            <a:spLocks noGrp="1"/>
          </p:cNvSpPr>
          <p:nvPr>
            <p:ph sz="quarter" idx="14" hasCustomPrompt="1"/>
          </p:nvPr>
        </p:nvSpPr>
        <p:spPr>
          <a:xfrm>
            <a:off x="374904" y="1783080"/>
            <a:ext cx="11439144"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C2EC8574-D8E4-4F41-890E-BA6658882F79}"/>
              </a:ext>
            </a:extLst>
          </p:cNvPr>
          <p:cNvSpPr>
            <a:spLocks noGrp="1"/>
          </p:cNvSpPr>
          <p:nvPr>
            <p:ph type="body" sz="quarter" idx="16" hasCustomPrompt="1"/>
          </p:nvPr>
        </p:nvSpPr>
        <p:spPr>
          <a:xfrm>
            <a:off x="374904" y="6163056"/>
            <a:ext cx="5522976" cy="215444"/>
          </a:xfrm>
        </p:spPr>
        <p:txBody>
          <a:bodyPr lIns="91521" tIns="45761" rIns="91521" bIns="45761" anchor="ctr">
            <a:noAutofit/>
          </a:bodyPr>
          <a:lstStyle>
            <a:lvl1pPr marL="0" indent="0">
              <a:lnSpc>
                <a:spcPct val="100000"/>
              </a:lnSpc>
              <a:spcBef>
                <a:spcPts val="0"/>
              </a:spcBef>
              <a:spcAft>
                <a:spcPts val="0"/>
              </a:spcAft>
              <a:buFontTx/>
              <a:buNone/>
              <a:defRPr sz="900" baseline="0">
                <a:solidFill>
                  <a:schemeClr val="tx1">
                    <a:lumMod val="50000"/>
                    <a:lumOff val="50000"/>
                  </a:schemeClr>
                </a:solidFill>
              </a:defRPr>
            </a:lvl1pPr>
            <a:lvl2pPr marL="228804" indent="0">
              <a:buFontTx/>
              <a:buNone/>
              <a:defRPr sz="800">
                <a:solidFill>
                  <a:schemeClr val="bg2"/>
                </a:solidFill>
              </a:defRPr>
            </a:lvl2pPr>
            <a:lvl3pPr marL="457608" indent="0">
              <a:buFontTx/>
              <a:buNone/>
              <a:defRPr sz="800">
                <a:solidFill>
                  <a:schemeClr val="bg2"/>
                </a:solidFill>
              </a:defRPr>
            </a:lvl3pPr>
            <a:lvl4pPr marL="686412" indent="0">
              <a:buFontTx/>
              <a:buNone/>
              <a:defRPr sz="800">
                <a:solidFill>
                  <a:schemeClr val="bg2"/>
                </a:solidFill>
              </a:defRPr>
            </a:lvl4pPr>
            <a:lvl5pPr>
              <a:buFontTx/>
              <a:buNone/>
              <a:defRPr sz="800">
                <a:solidFill>
                  <a:schemeClr val="bg2"/>
                </a:solidFill>
              </a:defRPr>
            </a:lvl5pPr>
          </a:lstStyle>
          <a:p>
            <a:pPr lvl="0"/>
            <a:r>
              <a:rPr lang="en-US" dirty="0"/>
              <a:t>Click to insert source information</a:t>
            </a:r>
          </a:p>
        </p:txBody>
      </p:sp>
      <p:sp>
        <p:nvSpPr>
          <p:cNvPr id="11" name="Text Placeholder 2">
            <a:extLst>
              <a:ext uri="{FF2B5EF4-FFF2-40B4-BE49-F238E27FC236}">
                <a16:creationId xmlns:a16="http://schemas.microsoft.com/office/drawing/2014/main" id="{15F4C3D4-78F0-DF47-99DB-405F4F2FA424}"/>
              </a:ext>
            </a:extLst>
          </p:cNvPr>
          <p:cNvSpPr>
            <a:spLocks noGrp="1"/>
          </p:cNvSpPr>
          <p:nvPr>
            <p:ph type="body" idx="10" hasCustomPrompt="1"/>
          </p:nvPr>
        </p:nvSpPr>
        <p:spPr bwMode="gray">
          <a:xfrm>
            <a:off x="374904" y="816432"/>
            <a:ext cx="11439144"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2" name="Title 3">
            <a:extLst>
              <a:ext uri="{FF2B5EF4-FFF2-40B4-BE49-F238E27FC236}">
                <a16:creationId xmlns:a16="http://schemas.microsoft.com/office/drawing/2014/main" id="{C18FF0F7-339D-0C41-86E1-223ABF332232}"/>
              </a:ext>
            </a:extLst>
          </p:cNvPr>
          <p:cNvSpPr>
            <a:spLocks noGrp="1"/>
          </p:cNvSpPr>
          <p:nvPr>
            <p:ph type="title" hasCustomPrompt="1"/>
          </p:nvPr>
        </p:nvSpPr>
        <p:spPr>
          <a:xfrm>
            <a:off x="374904" y="527736"/>
            <a:ext cx="11439144" cy="329184"/>
          </a:xfrm>
        </p:spPr>
        <p:txBody>
          <a:bodyPr wrap="square" lIns="91440">
            <a:noAutofit/>
          </a:bodyPr>
          <a:lstStyle>
            <a:lvl1pPr>
              <a:defRPr sz="2200"/>
            </a:lvl1pPr>
          </a:lstStyle>
          <a:p>
            <a:r>
              <a:rPr lang="en-US" dirty="0"/>
              <a:t>Click to Edit Master Title Style</a:t>
            </a:r>
          </a:p>
        </p:txBody>
      </p:sp>
      <p:sp>
        <p:nvSpPr>
          <p:cNvPr id="13" name="Footer Placeholder 4">
            <a:extLst>
              <a:ext uri="{FF2B5EF4-FFF2-40B4-BE49-F238E27FC236}">
                <a16:creationId xmlns:a16="http://schemas.microsoft.com/office/drawing/2014/main" id="{E936EBD5-9B7D-0140-8981-D88F91F5634B}"/>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4" name="Slide Number Placeholder 5">
            <a:extLst>
              <a:ext uri="{FF2B5EF4-FFF2-40B4-BE49-F238E27FC236}">
                <a16:creationId xmlns:a16="http://schemas.microsoft.com/office/drawing/2014/main" id="{35C7DB9B-840E-CA4B-B0EA-F8A11324D7DA}"/>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360358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39">
            <a:extLst>
              <a:ext uri="{FF2B5EF4-FFF2-40B4-BE49-F238E27FC236}">
                <a16:creationId xmlns:a16="http://schemas.microsoft.com/office/drawing/2014/main" id="{7E09D4FA-6BE8-6946-B50D-FC47FF76ED47}"/>
              </a:ext>
            </a:extLst>
          </p:cNvPr>
          <p:cNvSpPr>
            <a:spLocks noGrp="1"/>
          </p:cNvSpPr>
          <p:nvPr>
            <p:ph sz="quarter" idx="15" hasCustomPrompt="1"/>
          </p:nvPr>
        </p:nvSpPr>
        <p:spPr bwMode="gray">
          <a:xfrm>
            <a:off x="374904" y="1783080"/>
            <a:ext cx="5632704"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AA031274-8AD7-F547-81F3-8239F4A6C8FA}"/>
              </a:ext>
            </a:extLst>
          </p:cNvPr>
          <p:cNvSpPr>
            <a:spLocks noGrp="1"/>
          </p:cNvSpPr>
          <p:nvPr>
            <p:ph sz="quarter" idx="14" hasCustomPrompt="1"/>
          </p:nvPr>
        </p:nvSpPr>
        <p:spPr>
          <a:xfrm>
            <a:off x="6179965" y="1783080"/>
            <a:ext cx="5632704" cy="4206240"/>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D9AB8C16-765A-DC45-983C-89F17A6A67FE}"/>
              </a:ext>
            </a:extLst>
          </p:cNvPr>
          <p:cNvSpPr>
            <a:spLocks noGrp="1"/>
          </p:cNvSpPr>
          <p:nvPr>
            <p:ph type="body" idx="10" hasCustomPrompt="1"/>
          </p:nvPr>
        </p:nvSpPr>
        <p:spPr bwMode="gray">
          <a:xfrm>
            <a:off x="374904" y="816432"/>
            <a:ext cx="11439144"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1" name="Title 3">
            <a:extLst>
              <a:ext uri="{FF2B5EF4-FFF2-40B4-BE49-F238E27FC236}">
                <a16:creationId xmlns:a16="http://schemas.microsoft.com/office/drawing/2014/main" id="{A31B0425-3F3A-C549-A3A7-EB36196CB521}"/>
              </a:ext>
            </a:extLst>
          </p:cNvPr>
          <p:cNvSpPr>
            <a:spLocks noGrp="1"/>
          </p:cNvSpPr>
          <p:nvPr>
            <p:ph type="title" hasCustomPrompt="1"/>
          </p:nvPr>
        </p:nvSpPr>
        <p:spPr>
          <a:xfrm>
            <a:off x="374904" y="527736"/>
            <a:ext cx="11439144" cy="329184"/>
          </a:xfrm>
        </p:spPr>
        <p:txBody>
          <a:bodyPr wrap="square" lIns="91440">
            <a:noAutofit/>
          </a:bodyPr>
          <a:lstStyle>
            <a:lvl1pPr>
              <a:defRPr sz="2200"/>
            </a:lvl1pPr>
          </a:lstStyle>
          <a:p>
            <a:r>
              <a:rPr lang="en-US" dirty="0"/>
              <a:t>Click to Edit Master Title Style</a:t>
            </a:r>
          </a:p>
        </p:txBody>
      </p:sp>
      <p:sp>
        <p:nvSpPr>
          <p:cNvPr id="12" name="Footer Placeholder 4">
            <a:extLst>
              <a:ext uri="{FF2B5EF4-FFF2-40B4-BE49-F238E27FC236}">
                <a16:creationId xmlns:a16="http://schemas.microsoft.com/office/drawing/2014/main" id="{F7CBC4F7-1589-ED47-A563-45604828E4F6}"/>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3" name="Slide Number Placeholder 5">
            <a:extLst>
              <a:ext uri="{FF2B5EF4-FFF2-40B4-BE49-F238E27FC236}">
                <a16:creationId xmlns:a16="http://schemas.microsoft.com/office/drawing/2014/main" id="{CB863A7D-5ED4-B046-B649-C488BC43F937}"/>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332933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Content Placeholder 39">
            <a:extLst>
              <a:ext uri="{FF2B5EF4-FFF2-40B4-BE49-F238E27FC236}">
                <a16:creationId xmlns:a16="http://schemas.microsoft.com/office/drawing/2014/main" id="{D4421401-CFDD-044F-BBF0-220CE5114E04}"/>
              </a:ext>
            </a:extLst>
          </p:cNvPr>
          <p:cNvSpPr>
            <a:spLocks noGrp="1"/>
          </p:cNvSpPr>
          <p:nvPr>
            <p:ph sz="quarter" idx="15" hasCustomPrompt="1"/>
          </p:nvPr>
        </p:nvSpPr>
        <p:spPr bwMode="gray">
          <a:xfrm>
            <a:off x="374904" y="1783080"/>
            <a:ext cx="3694176" cy="4206240"/>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9">
            <a:extLst>
              <a:ext uri="{FF2B5EF4-FFF2-40B4-BE49-F238E27FC236}">
                <a16:creationId xmlns:a16="http://schemas.microsoft.com/office/drawing/2014/main" id="{3232A7BA-BCC4-D145-8551-93A1084F4EB5}"/>
              </a:ext>
            </a:extLst>
          </p:cNvPr>
          <p:cNvSpPr>
            <a:spLocks noGrp="1"/>
          </p:cNvSpPr>
          <p:nvPr>
            <p:ph sz="quarter" idx="17" hasCustomPrompt="1"/>
          </p:nvPr>
        </p:nvSpPr>
        <p:spPr bwMode="gray">
          <a:xfrm>
            <a:off x="4247325" y="1783080"/>
            <a:ext cx="3694176" cy="4206240"/>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9">
            <a:extLst>
              <a:ext uri="{FF2B5EF4-FFF2-40B4-BE49-F238E27FC236}">
                <a16:creationId xmlns:a16="http://schemas.microsoft.com/office/drawing/2014/main" id="{94974380-1919-9F47-94DC-7A6FA36A2EF6}"/>
              </a:ext>
            </a:extLst>
          </p:cNvPr>
          <p:cNvSpPr>
            <a:spLocks noGrp="1"/>
          </p:cNvSpPr>
          <p:nvPr>
            <p:ph sz="quarter" idx="18" hasCustomPrompt="1"/>
          </p:nvPr>
        </p:nvSpPr>
        <p:spPr bwMode="gray">
          <a:xfrm>
            <a:off x="8119746" y="1783080"/>
            <a:ext cx="3694176" cy="4206240"/>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a:extLst>
              <a:ext uri="{FF2B5EF4-FFF2-40B4-BE49-F238E27FC236}">
                <a16:creationId xmlns:a16="http://schemas.microsoft.com/office/drawing/2014/main" id="{D8ECD15E-38E8-BF41-A819-BA3A69308361}"/>
              </a:ext>
            </a:extLst>
          </p:cNvPr>
          <p:cNvSpPr>
            <a:spLocks noGrp="1"/>
          </p:cNvSpPr>
          <p:nvPr>
            <p:ph type="body" idx="10" hasCustomPrompt="1"/>
          </p:nvPr>
        </p:nvSpPr>
        <p:spPr bwMode="gray">
          <a:xfrm>
            <a:off x="374904" y="816432"/>
            <a:ext cx="11439144"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6" name="Title 3">
            <a:extLst>
              <a:ext uri="{FF2B5EF4-FFF2-40B4-BE49-F238E27FC236}">
                <a16:creationId xmlns:a16="http://schemas.microsoft.com/office/drawing/2014/main" id="{C5A2F877-E1D5-EC40-BC10-5A5064B791C5}"/>
              </a:ext>
            </a:extLst>
          </p:cNvPr>
          <p:cNvSpPr>
            <a:spLocks noGrp="1"/>
          </p:cNvSpPr>
          <p:nvPr>
            <p:ph type="title" hasCustomPrompt="1"/>
          </p:nvPr>
        </p:nvSpPr>
        <p:spPr>
          <a:xfrm>
            <a:off x="374904" y="527736"/>
            <a:ext cx="11439144" cy="329184"/>
          </a:xfrm>
        </p:spPr>
        <p:txBody>
          <a:bodyPr wrap="square" lIns="91440">
            <a:noAutofit/>
          </a:bodyPr>
          <a:lstStyle>
            <a:lvl1pPr>
              <a:defRPr sz="2200"/>
            </a:lvl1pPr>
          </a:lstStyle>
          <a:p>
            <a:r>
              <a:rPr lang="en-US" dirty="0"/>
              <a:t>Click to Edit Master Title Style</a:t>
            </a:r>
          </a:p>
        </p:txBody>
      </p:sp>
      <p:sp>
        <p:nvSpPr>
          <p:cNvPr id="13" name="Footer Placeholder 4">
            <a:extLst>
              <a:ext uri="{FF2B5EF4-FFF2-40B4-BE49-F238E27FC236}">
                <a16:creationId xmlns:a16="http://schemas.microsoft.com/office/drawing/2014/main" id="{8EF6E376-6050-6840-9676-6D1EC7CBDA12}"/>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4" name="Slide Number Placeholder 5">
            <a:extLst>
              <a:ext uri="{FF2B5EF4-FFF2-40B4-BE49-F238E27FC236}">
                <a16:creationId xmlns:a16="http://schemas.microsoft.com/office/drawing/2014/main" id="{9986F831-5E41-2F46-AD8C-59D45CC9F9FE}"/>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3950874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Quad">
    <p:spTree>
      <p:nvGrpSpPr>
        <p:cNvPr id="1" name=""/>
        <p:cNvGrpSpPr/>
        <p:nvPr/>
      </p:nvGrpSpPr>
      <p:grpSpPr>
        <a:xfrm>
          <a:off x="0" y="0"/>
          <a:ext cx="0" cy="0"/>
          <a:chOff x="0" y="0"/>
          <a:chExt cx="0" cy="0"/>
        </a:xfrm>
      </p:grpSpPr>
      <p:sp>
        <p:nvSpPr>
          <p:cNvPr id="14" name="Content Placeholder 39">
            <a:extLst>
              <a:ext uri="{FF2B5EF4-FFF2-40B4-BE49-F238E27FC236}">
                <a16:creationId xmlns:a16="http://schemas.microsoft.com/office/drawing/2014/main" id="{8888E682-C248-D442-A0CF-08AB97EFC1DC}"/>
              </a:ext>
            </a:extLst>
          </p:cNvPr>
          <p:cNvSpPr>
            <a:spLocks noGrp="1"/>
          </p:cNvSpPr>
          <p:nvPr>
            <p:ph sz="quarter" idx="15" hasCustomPrompt="1"/>
          </p:nvPr>
        </p:nvSpPr>
        <p:spPr bwMode="gray">
          <a:xfrm>
            <a:off x="374904" y="1783080"/>
            <a:ext cx="5632704" cy="2011680"/>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23D6F40A-D88A-5046-B197-177E07366B4E}"/>
              </a:ext>
            </a:extLst>
          </p:cNvPr>
          <p:cNvSpPr>
            <a:spLocks noGrp="1"/>
          </p:cNvSpPr>
          <p:nvPr>
            <p:ph sz="quarter" idx="14" hasCustomPrompt="1"/>
          </p:nvPr>
        </p:nvSpPr>
        <p:spPr>
          <a:xfrm>
            <a:off x="6181344" y="1783080"/>
            <a:ext cx="5632704" cy="2011680"/>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9">
            <a:extLst>
              <a:ext uri="{FF2B5EF4-FFF2-40B4-BE49-F238E27FC236}">
                <a16:creationId xmlns:a16="http://schemas.microsoft.com/office/drawing/2014/main" id="{10C7F411-2E50-8B46-93D2-7849539FFCA2}"/>
              </a:ext>
            </a:extLst>
          </p:cNvPr>
          <p:cNvSpPr>
            <a:spLocks noGrp="1"/>
          </p:cNvSpPr>
          <p:nvPr>
            <p:ph sz="quarter" idx="20" hasCustomPrompt="1"/>
          </p:nvPr>
        </p:nvSpPr>
        <p:spPr bwMode="gray">
          <a:xfrm>
            <a:off x="374904" y="3977640"/>
            <a:ext cx="5632704" cy="2011680"/>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10DAEE30-C193-F247-BEFA-CA2F630B2BD0}"/>
              </a:ext>
            </a:extLst>
          </p:cNvPr>
          <p:cNvSpPr>
            <a:spLocks noGrp="1"/>
          </p:cNvSpPr>
          <p:nvPr>
            <p:ph sz="quarter" idx="21" hasCustomPrompt="1"/>
          </p:nvPr>
        </p:nvSpPr>
        <p:spPr>
          <a:xfrm>
            <a:off x="6181344" y="3977640"/>
            <a:ext cx="5632704" cy="2011680"/>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32915246-A13A-814E-8D57-1AA90149B0DF}"/>
              </a:ext>
            </a:extLst>
          </p:cNvPr>
          <p:cNvSpPr>
            <a:spLocks noGrp="1"/>
          </p:cNvSpPr>
          <p:nvPr>
            <p:ph type="body" idx="10" hasCustomPrompt="1"/>
          </p:nvPr>
        </p:nvSpPr>
        <p:spPr bwMode="gray">
          <a:xfrm>
            <a:off x="374904" y="816432"/>
            <a:ext cx="11439144"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1" name="Title 3">
            <a:extLst>
              <a:ext uri="{FF2B5EF4-FFF2-40B4-BE49-F238E27FC236}">
                <a16:creationId xmlns:a16="http://schemas.microsoft.com/office/drawing/2014/main" id="{518A75E5-3A9D-2E4F-8327-42A4B18F00AC}"/>
              </a:ext>
            </a:extLst>
          </p:cNvPr>
          <p:cNvSpPr>
            <a:spLocks noGrp="1"/>
          </p:cNvSpPr>
          <p:nvPr>
            <p:ph type="title" hasCustomPrompt="1"/>
          </p:nvPr>
        </p:nvSpPr>
        <p:spPr>
          <a:xfrm>
            <a:off x="374904" y="527736"/>
            <a:ext cx="11439144" cy="329184"/>
          </a:xfrm>
        </p:spPr>
        <p:txBody>
          <a:bodyPr wrap="square" lIns="91440">
            <a:noAutofit/>
          </a:bodyPr>
          <a:lstStyle>
            <a:lvl1pPr>
              <a:defRPr sz="2200"/>
            </a:lvl1pPr>
          </a:lstStyle>
          <a:p>
            <a:r>
              <a:rPr lang="en-US" dirty="0"/>
              <a:t>Click to Edit Master Title Style</a:t>
            </a:r>
          </a:p>
        </p:txBody>
      </p:sp>
      <p:sp>
        <p:nvSpPr>
          <p:cNvPr id="12" name="Footer Placeholder 4">
            <a:extLst>
              <a:ext uri="{FF2B5EF4-FFF2-40B4-BE49-F238E27FC236}">
                <a16:creationId xmlns:a16="http://schemas.microsoft.com/office/drawing/2014/main" id="{EF37A87A-2311-9B47-A861-3B5025596B0B}"/>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3" name="Slide Number Placeholder 5">
            <a:extLst>
              <a:ext uri="{FF2B5EF4-FFF2-40B4-BE49-F238E27FC236}">
                <a16:creationId xmlns:a16="http://schemas.microsoft.com/office/drawing/2014/main" id="{DCB0E81A-81A7-8C4F-969B-7257068FB8F6}"/>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4218603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6B333D-429E-B646-A0F8-C734681FFF77}"/>
              </a:ext>
            </a:extLst>
          </p:cNvPr>
          <p:cNvSpPr/>
          <p:nvPr userDrawn="1"/>
        </p:nvSpPr>
        <p:spPr>
          <a:xfrm>
            <a:off x="0" y="0"/>
            <a:ext cx="6108192" cy="68580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1BD93667-A379-0B41-AF49-3A2DB851E94A}"/>
              </a:ext>
            </a:extLst>
          </p:cNvPr>
          <p:cNvSpPr>
            <a:spLocks noGrp="1"/>
          </p:cNvSpPr>
          <p:nvPr>
            <p:ph type="title" hasCustomPrompt="1"/>
          </p:nvPr>
        </p:nvSpPr>
        <p:spPr bwMode="gray">
          <a:xfrm>
            <a:off x="6638544" y="2322576"/>
            <a:ext cx="5010912" cy="448056"/>
          </a:xfrm>
        </p:spPr>
        <p:txBody>
          <a:bodyPr lIns="91521" tIns="45761" rIns="91521" bIns="45761" anchor="b">
            <a:noAutofit/>
          </a:bodyPr>
          <a:lstStyle>
            <a:lvl1pPr algn="l">
              <a:lnSpc>
                <a:spcPct val="80000"/>
              </a:lnSpc>
              <a:defRPr sz="2200" b="1" cap="none" baseline="0">
                <a:solidFill>
                  <a:schemeClr val="tx1"/>
                </a:solidFill>
              </a:defRPr>
            </a:lvl1pPr>
          </a:lstStyle>
          <a:p>
            <a:r>
              <a:rPr lang="en-US" dirty="0"/>
              <a:t>Click To Edit Master Title Style</a:t>
            </a:r>
          </a:p>
        </p:txBody>
      </p:sp>
      <p:sp>
        <p:nvSpPr>
          <p:cNvPr id="17" name="Text Placeholder 2">
            <a:extLst>
              <a:ext uri="{FF2B5EF4-FFF2-40B4-BE49-F238E27FC236}">
                <a16:creationId xmlns:a16="http://schemas.microsoft.com/office/drawing/2014/main" id="{67074FCC-86F6-944F-93D4-CA29133E3374}"/>
              </a:ext>
            </a:extLst>
          </p:cNvPr>
          <p:cNvSpPr>
            <a:spLocks noGrp="1"/>
          </p:cNvSpPr>
          <p:nvPr>
            <p:ph type="body" idx="1" hasCustomPrompt="1"/>
          </p:nvPr>
        </p:nvSpPr>
        <p:spPr bwMode="gray">
          <a:xfrm>
            <a:off x="6638544" y="2980944"/>
            <a:ext cx="5010912" cy="1362456"/>
          </a:xfrm>
        </p:spPr>
        <p:txBody>
          <a:bodyPr lIns="91521" tIns="45761" rIns="91521" bIns="45761" anchor="t">
            <a:noAutofit/>
          </a:bodyPr>
          <a:lstStyle>
            <a:lvl1pPr marL="0" indent="0">
              <a:buNone/>
              <a:defRPr sz="1800" cap="none" baseline="0">
                <a:solidFill>
                  <a:schemeClr val="tx1"/>
                </a:solidFill>
              </a:defRPr>
            </a:lvl1pPr>
            <a:lvl2pPr marL="457608" indent="0">
              <a:buNone/>
              <a:defRPr sz="1900">
                <a:solidFill>
                  <a:schemeClr val="tx1">
                    <a:tint val="75000"/>
                  </a:schemeClr>
                </a:solidFill>
              </a:defRPr>
            </a:lvl2pPr>
            <a:lvl3pPr marL="915216" indent="0">
              <a:buNone/>
              <a:defRPr sz="1600">
                <a:solidFill>
                  <a:schemeClr val="tx1">
                    <a:tint val="75000"/>
                  </a:schemeClr>
                </a:solidFill>
              </a:defRPr>
            </a:lvl3pPr>
            <a:lvl4pPr marL="1372822" indent="0">
              <a:buNone/>
              <a:defRPr sz="1500">
                <a:solidFill>
                  <a:schemeClr val="tx1">
                    <a:tint val="75000"/>
                  </a:schemeClr>
                </a:solidFill>
              </a:defRPr>
            </a:lvl4pPr>
            <a:lvl5pPr marL="1830430" indent="0">
              <a:buNone/>
              <a:defRPr sz="1500">
                <a:solidFill>
                  <a:schemeClr val="tx1">
                    <a:tint val="75000"/>
                  </a:schemeClr>
                </a:solidFill>
              </a:defRPr>
            </a:lvl5pPr>
            <a:lvl6pPr marL="2288038" indent="0">
              <a:buNone/>
              <a:defRPr sz="1500">
                <a:solidFill>
                  <a:schemeClr val="tx1">
                    <a:tint val="75000"/>
                  </a:schemeClr>
                </a:solidFill>
              </a:defRPr>
            </a:lvl6pPr>
            <a:lvl7pPr marL="2745646" indent="0">
              <a:buNone/>
              <a:defRPr sz="1500">
                <a:solidFill>
                  <a:schemeClr val="tx1">
                    <a:tint val="75000"/>
                  </a:schemeClr>
                </a:solidFill>
              </a:defRPr>
            </a:lvl7pPr>
            <a:lvl8pPr marL="3203253" indent="0">
              <a:buNone/>
              <a:defRPr sz="1500">
                <a:solidFill>
                  <a:schemeClr val="tx1">
                    <a:tint val="75000"/>
                  </a:schemeClr>
                </a:solidFill>
              </a:defRPr>
            </a:lvl8pPr>
            <a:lvl9pPr marL="3660861" indent="0">
              <a:buNone/>
              <a:defRPr sz="1500">
                <a:solidFill>
                  <a:schemeClr val="tx1">
                    <a:tint val="75000"/>
                  </a:schemeClr>
                </a:solidFill>
              </a:defRPr>
            </a:lvl9pPr>
          </a:lstStyle>
          <a:p>
            <a:pPr lvl="0"/>
            <a:r>
              <a:rPr lang="en-US" dirty="0"/>
              <a:t>Click to edit master text styles</a:t>
            </a:r>
          </a:p>
        </p:txBody>
      </p:sp>
      <p:sp>
        <p:nvSpPr>
          <p:cNvPr id="12" name="Footer Placeholder 4">
            <a:extLst>
              <a:ext uri="{FF2B5EF4-FFF2-40B4-BE49-F238E27FC236}">
                <a16:creationId xmlns:a16="http://schemas.microsoft.com/office/drawing/2014/main" id="{68070E51-B7DE-C94F-AD3A-5C79201FD439}"/>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3" name="Slide Number Placeholder 5">
            <a:extLst>
              <a:ext uri="{FF2B5EF4-FFF2-40B4-BE49-F238E27FC236}">
                <a16:creationId xmlns:a16="http://schemas.microsoft.com/office/drawing/2014/main" id="{233DED67-8333-CD4D-B60A-571ADFC687D7}"/>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1269755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6B333D-429E-B646-A0F8-C734681FFF77}"/>
              </a:ext>
            </a:extLst>
          </p:cNvPr>
          <p:cNvSpPr/>
          <p:nvPr userDrawn="1"/>
        </p:nvSpPr>
        <p:spPr>
          <a:xfrm>
            <a:off x="-2" y="0"/>
            <a:ext cx="61081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5">
            <a:extLst>
              <a:ext uri="{FF2B5EF4-FFF2-40B4-BE49-F238E27FC236}">
                <a16:creationId xmlns:a16="http://schemas.microsoft.com/office/drawing/2014/main" id="{00F60F15-4AAE-484B-BCB1-128CDD52C360}"/>
              </a:ext>
            </a:extLst>
          </p:cNvPr>
          <p:cNvSpPr>
            <a:spLocks noGrp="1"/>
          </p:cNvSpPr>
          <p:nvPr>
            <p:ph type="pic" sz="quarter" idx="22" hasCustomPrompt="1"/>
          </p:nvPr>
        </p:nvSpPr>
        <p:spPr>
          <a:xfrm>
            <a:off x="7790688" y="740664"/>
            <a:ext cx="2724912" cy="1261872"/>
          </a:xfrm>
          <a:solidFill>
            <a:schemeClr val="bg2">
              <a:alpha val="50000"/>
            </a:schemeClr>
          </a:solidFill>
        </p:spPr>
        <p:txBody>
          <a:bodyPr lIns="91440" tIns="548640" anchor="ctr"/>
          <a:lstStyle>
            <a:lvl1pPr marL="0" indent="0" algn="ctr">
              <a:buNone/>
              <a:defRPr sz="1100"/>
            </a:lvl1pPr>
          </a:lstStyle>
          <a:p>
            <a:pPr marL="0" marR="0" lvl="0" indent="0" algn="ctr" defTabSz="914126" rtl="0" eaLnBrk="1" fontAlgn="auto" latinLnBrk="0" hangingPunct="1">
              <a:lnSpc>
                <a:spcPct val="95000"/>
              </a:lnSpc>
              <a:spcBef>
                <a:spcPts val="1200"/>
              </a:spcBef>
              <a:spcAft>
                <a:spcPts val="400"/>
              </a:spcAft>
              <a:buClrTx/>
              <a:buSzTx/>
              <a:buFont typeface="Arial" panose="020B0604020202020204" pitchFamily="34" charset="0"/>
              <a:buNone/>
              <a:tabLst/>
              <a:defRPr/>
            </a:pPr>
            <a:r>
              <a:rPr lang="en-US" dirty="0"/>
              <a:t>Click to insert company logo here</a:t>
            </a:r>
          </a:p>
        </p:txBody>
      </p:sp>
      <p:sp>
        <p:nvSpPr>
          <p:cNvPr id="11" name="Text Placeholder 2">
            <a:extLst>
              <a:ext uri="{FF2B5EF4-FFF2-40B4-BE49-F238E27FC236}">
                <a16:creationId xmlns:a16="http://schemas.microsoft.com/office/drawing/2014/main" id="{889597B7-F732-AE48-B5EB-5034F06E5422}"/>
              </a:ext>
            </a:extLst>
          </p:cNvPr>
          <p:cNvSpPr>
            <a:spLocks noGrp="1"/>
          </p:cNvSpPr>
          <p:nvPr>
            <p:ph type="body" idx="10" hasCustomPrompt="1"/>
          </p:nvPr>
        </p:nvSpPr>
        <p:spPr bwMode="gray">
          <a:xfrm>
            <a:off x="374904" y="816432"/>
            <a:ext cx="5340096"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3" name="Title 3">
            <a:extLst>
              <a:ext uri="{FF2B5EF4-FFF2-40B4-BE49-F238E27FC236}">
                <a16:creationId xmlns:a16="http://schemas.microsoft.com/office/drawing/2014/main" id="{F8A95359-2A36-9A48-97CB-934004D016CE}"/>
              </a:ext>
            </a:extLst>
          </p:cNvPr>
          <p:cNvSpPr>
            <a:spLocks noGrp="1"/>
          </p:cNvSpPr>
          <p:nvPr>
            <p:ph type="title" hasCustomPrompt="1"/>
          </p:nvPr>
        </p:nvSpPr>
        <p:spPr>
          <a:xfrm>
            <a:off x="374904" y="527736"/>
            <a:ext cx="5340096" cy="329184"/>
          </a:xfrm>
        </p:spPr>
        <p:txBody>
          <a:bodyPr wrap="square" lIns="91440">
            <a:noAutofit/>
          </a:bodyPr>
          <a:lstStyle>
            <a:lvl1pPr>
              <a:defRPr sz="2200"/>
            </a:lvl1pPr>
          </a:lstStyle>
          <a:p>
            <a:r>
              <a:rPr lang="en-US" dirty="0"/>
              <a:t>Click to Edit Master Title Style</a:t>
            </a:r>
          </a:p>
        </p:txBody>
      </p:sp>
      <p:sp>
        <p:nvSpPr>
          <p:cNvPr id="12" name="Footer Placeholder 4">
            <a:extLst>
              <a:ext uri="{FF2B5EF4-FFF2-40B4-BE49-F238E27FC236}">
                <a16:creationId xmlns:a16="http://schemas.microsoft.com/office/drawing/2014/main" id="{DA6A2A52-41FD-8143-8478-6572A82F94E6}"/>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4" name="Slide Number Placeholder 5">
            <a:extLst>
              <a:ext uri="{FF2B5EF4-FFF2-40B4-BE49-F238E27FC236}">
                <a16:creationId xmlns:a16="http://schemas.microsoft.com/office/drawing/2014/main" id="{AEC4AE75-E8C5-9444-B36E-A59A822577B3}"/>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
        <p:nvSpPr>
          <p:cNvPr id="16" name="Content Placeholder 3">
            <a:extLst>
              <a:ext uri="{FF2B5EF4-FFF2-40B4-BE49-F238E27FC236}">
                <a16:creationId xmlns:a16="http://schemas.microsoft.com/office/drawing/2014/main" id="{7E6F78C9-1641-DB42-B87B-842CD7916791}"/>
              </a:ext>
            </a:extLst>
          </p:cNvPr>
          <p:cNvSpPr>
            <a:spLocks noGrp="1"/>
          </p:cNvSpPr>
          <p:nvPr>
            <p:ph sz="quarter" idx="14" hasCustomPrompt="1"/>
          </p:nvPr>
        </p:nvSpPr>
        <p:spPr>
          <a:xfrm>
            <a:off x="6473952" y="2743200"/>
            <a:ext cx="5340096" cy="3300984"/>
          </a:xfrm>
        </p:spPr>
        <p:txBody>
          <a:bodyPr wrap="square" lIns="91521" tIns="45761" rIns="91521" bIns="45761">
            <a:noAutofit/>
          </a:bodyPr>
          <a:lstStyle>
            <a:lvl1pPr marL="228600" indent="-228600">
              <a:buClr>
                <a:schemeClr val="tx1"/>
              </a:buClr>
              <a:buFont typeface="Arial" panose="020B0604020202020204" pitchFamily="34" charset="0"/>
              <a:buChar char="•"/>
              <a:defRPr>
                <a:solidFill>
                  <a:schemeClr val="tx1"/>
                </a:solidFill>
              </a:defRPr>
            </a:lvl1pPr>
            <a:lvl2pPr marL="402336" indent="-170014">
              <a:buClr>
                <a:schemeClr val="tx1"/>
              </a:buClr>
              <a:buFont typeface="Arial" panose="020B0604020202020204" pitchFamily="34" charset="0"/>
              <a:buChar char="•"/>
              <a:defRPr>
                <a:solidFill>
                  <a:schemeClr val="tx1"/>
                </a:solidFill>
              </a:defRPr>
            </a:lvl2pPr>
            <a:lvl3pPr marL="576072" indent="-192024">
              <a:buClr>
                <a:schemeClr val="tx1"/>
              </a:buClr>
              <a:buFont typeface="Arial" panose="020B0604020202020204" pitchFamily="34" charset="0"/>
              <a:buChar char="•"/>
              <a:defRPr sz="1200">
                <a:solidFill>
                  <a:schemeClr val="tx1"/>
                </a:solidFill>
              </a:defRPr>
            </a:lvl3pPr>
            <a:lvl4pPr marL="749808" indent="-173736">
              <a:buClr>
                <a:schemeClr val="tx1"/>
              </a:buClr>
              <a:buFont typeface="Arial" panose="020B0604020202020204" pitchFamily="34" charset="0"/>
              <a:buChar char="•"/>
              <a:defRPr sz="1200">
                <a:solidFill>
                  <a:schemeClr val="tx1"/>
                </a:solidFill>
              </a:defRPr>
            </a:lvl4pPr>
            <a:lvl5pPr marL="914400" indent="-173736">
              <a:buClr>
                <a:schemeClr val="tx1"/>
              </a:buClr>
              <a:buFont typeface="Arial" panose="020B0604020202020204" pitchFamily="34" charset="0"/>
              <a:buChar cha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9">
            <a:extLst>
              <a:ext uri="{FF2B5EF4-FFF2-40B4-BE49-F238E27FC236}">
                <a16:creationId xmlns:a16="http://schemas.microsoft.com/office/drawing/2014/main" id="{222A1E2F-8633-DF40-8BB0-15AC876E9653}"/>
              </a:ext>
            </a:extLst>
          </p:cNvPr>
          <p:cNvSpPr>
            <a:spLocks noGrp="1"/>
          </p:cNvSpPr>
          <p:nvPr>
            <p:ph sz="quarter" idx="20" hasCustomPrompt="1"/>
          </p:nvPr>
        </p:nvSpPr>
        <p:spPr bwMode="gray">
          <a:xfrm>
            <a:off x="374904" y="1783080"/>
            <a:ext cx="5340096" cy="2002536"/>
          </a:xfrm>
        </p:spPr>
        <p:txBody>
          <a:bodyPr wrap="square" lIns="91521" tIns="45761" rIns="91521" bIns="45761">
            <a:noAutofit/>
          </a:bodyPr>
          <a:lstStyle>
            <a:lvl1pPr marL="228600" indent="-228600">
              <a:buClr>
                <a:schemeClr val="tx1"/>
              </a:buClr>
              <a:buFont typeface="Arial" panose="020B0604020202020204" pitchFamily="34" charset="0"/>
              <a:buChar char="•"/>
              <a:defRPr sz="1800">
                <a:solidFill>
                  <a:schemeClr val="tx1"/>
                </a:solidFill>
              </a:defRPr>
            </a:lvl1pPr>
            <a:lvl2pPr marL="402336" indent="-170014">
              <a:buClr>
                <a:schemeClr val="tx1"/>
              </a:buClr>
              <a:buFont typeface="Arial" panose="020B0604020202020204" pitchFamily="34" charset="0"/>
              <a:buChar char="•"/>
              <a:defRPr sz="1400">
                <a:solidFill>
                  <a:schemeClr val="tx1"/>
                </a:solidFill>
              </a:defRPr>
            </a:lvl2pPr>
            <a:lvl3pPr marL="576072" indent="-192024">
              <a:buClr>
                <a:schemeClr val="tx1"/>
              </a:buClr>
              <a:buFont typeface="Arial" panose="020B0604020202020204" pitchFamily="34" charset="0"/>
              <a:buChar char="•"/>
              <a:defRPr sz="1200">
                <a:solidFill>
                  <a:schemeClr val="tx1"/>
                </a:solidFill>
              </a:defRPr>
            </a:lvl3pPr>
            <a:lvl4pPr marL="749808" indent="-170014">
              <a:buClr>
                <a:schemeClr val="tx1"/>
              </a:buClr>
              <a:buFont typeface="Arial" panose="020B0604020202020204" pitchFamily="34" charset="0"/>
              <a:buChar char="•"/>
              <a:defRPr sz="1200">
                <a:solidFill>
                  <a:schemeClr val="tx1"/>
                </a:solidFill>
              </a:defRPr>
            </a:lvl4pPr>
            <a:lvl5pPr marL="914400" indent="-170014">
              <a:buClr>
                <a:schemeClr val="tx1"/>
              </a:buClr>
              <a:buFont typeface="Arial" panose="020B0604020202020204" pitchFamily="34" charset="0"/>
              <a:buChar cha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9">
            <a:extLst>
              <a:ext uri="{FF2B5EF4-FFF2-40B4-BE49-F238E27FC236}">
                <a16:creationId xmlns:a16="http://schemas.microsoft.com/office/drawing/2014/main" id="{65F0EED7-3D9C-534E-82C7-AB543E75EAE7}"/>
              </a:ext>
            </a:extLst>
          </p:cNvPr>
          <p:cNvSpPr>
            <a:spLocks noGrp="1"/>
          </p:cNvSpPr>
          <p:nvPr>
            <p:ph sz="quarter" idx="23" hasCustomPrompt="1"/>
          </p:nvPr>
        </p:nvSpPr>
        <p:spPr bwMode="gray">
          <a:xfrm>
            <a:off x="374904" y="4032504"/>
            <a:ext cx="5340096" cy="2002536"/>
          </a:xfrm>
        </p:spPr>
        <p:txBody>
          <a:bodyPr wrap="square" lIns="91521" tIns="45761" rIns="91521" bIns="45761">
            <a:noAutofit/>
          </a:bodyPr>
          <a:lstStyle>
            <a:lvl1pPr marL="228600" indent="-228600">
              <a:buClr>
                <a:schemeClr val="tx1"/>
              </a:buClr>
              <a:buFont typeface="Arial" panose="020B0604020202020204" pitchFamily="34" charset="0"/>
              <a:buChar char="•"/>
              <a:defRPr sz="1800">
                <a:solidFill>
                  <a:schemeClr val="tx1"/>
                </a:solidFill>
              </a:defRPr>
            </a:lvl1pPr>
            <a:lvl2pPr marL="402336" indent="-170014">
              <a:buClr>
                <a:schemeClr val="tx1"/>
              </a:buClr>
              <a:buFont typeface="Arial" panose="020B0604020202020204" pitchFamily="34" charset="0"/>
              <a:buChar char="•"/>
              <a:defRPr sz="1400">
                <a:solidFill>
                  <a:schemeClr val="tx1"/>
                </a:solidFill>
              </a:defRPr>
            </a:lvl2pPr>
            <a:lvl3pPr marL="576072" indent="-192024">
              <a:buClr>
                <a:schemeClr val="tx1"/>
              </a:buClr>
              <a:buFont typeface="Arial" panose="020B0604020202020204" pitchFamily="34" charset="0"/>
              <a:buChar char="•"/>
              <a:defRPr sz="1200">
                <a:solidFill>
                  <a:schemeClr val="tx1"/>
                </a:solidFill>
              </a:defRPr>
            </a:lvl3pPr>
            <a:lvl4pPr marL="749808" indent="-170014">
              <a:buClr>
                <a:schemeClr val="tx1"/>
              </a:buClr>
              <a:buFont typeface="Arial" panose="020B0604020202020204" pitchFamily="34" charset="0"/>
              <a:buChar char="•"/>
              <a:defRPr sz="1200">
                <a:solidFill>
                  <a:schemeClr val="tx1"/>
                </a:solidFill>
              </a:defRPr>
            </a:lvl4pPr>
            <a:lvl5pPr marL="914400" indent="-170014">
              <a:buClr>
                <a:schemeClr val="tx1"/>
              </a:buClr>
              <a:buFont typeface="Arial" panose="020B0604020202020204" pitchFamily="34" charset="0"/>
              <a:buChar cha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3176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7E5641DA-27B5-2A4F-A8A5-FB5D1FDF7E98}"/>
              </a:ext>
            </a:extLst>
          </p:cNvPr>
          <p:cNvSpPr>
            <a:spLocks noGrp="1"/>
          </p:cNvSpPr>
          <p:nvPr>
            <p:ph type="title" hasCustomPrompt="1"/>
          </p:nvPr>
        </p:nvSpPr>
        <p:spPr bwMode="gray">
          <a:xfrm>
            <a:off x="374904" y="1271016"/>
            <a:ext cx="11439144" cy="3813048"/>
          </a:xfrm>
        </p:spPr>
        <p:txBody>
          <a:bodyPr wrap="square" lIns="91521" tIns="45761" rIns="91521" bIns="45761" anchor="ctr">
            <a:noAutofit/>
          </a:bodyPr>
          <a:lstStyle>
            <a:lvl1pPr marL="117579" indent="-117579" algn="ctr">
              <a:lnSpc>
                <a:spcPct val="100000"/>
              </a:lnSpc>
              <a:defRPr sz="4800" b="0"/>
            </a:lvl1pPr>
          </a:lstStyle>
          <a:p>
            <a:r>
              <a:rPr lang="en-US" dirty="0"/>
              <a:t>Click to edit quote</a:t>
            </a:r>
          </a:p>
        </p:txBody>
      </p:sp>
      <p:sp>
        <p:nvSpPr>
          <p:cNvPr id="13" name="Text Placeholder 2">
            <a:extLst>
              <a:ext uri="{FF2B5EF4-FFF2-40B4-BE49-F238E27FC236}">
                <a16:creationId xmlns:a16="http://schemas.microsoft.com/office/drawing/2014/main" id="{D3A027AC-F061-424D-AA32-BD1BA7CA566E}"/>
              </a:ext>
            </a:extLst>
          </p:cNvPr>
          <p:cNvSpPr>
            <a:spLocks noGrp="1"/>
          </p:cNvSpPr>
          <p:nvPr>
            <p:ph type="body" idx="1" hasCustomPrompt="1"/>
          </p:nvPr>
        </p:nvSpPr>
        <p:spPr bwMode="gray">
          <a:xfrm>
            <a:off x="374904" y="5038344"/>
            <a:ext cx="11439144" cy="685800"/>
          </a:xfrm>
        </p:spPr>
        <p:txBody>
          <a:bodyPr wrap="square" lIns="91521" tIns="45761" rIns="91521" bIns="45761" anchor="t">
            <a:noAutofit/>
          </a:bodyPr>
          <a:lstStyle>
            <a:lvl1pPr marL="0" indent="0" algn="ctr">
              <a:lnSpc>
                <a:spcPts val="2340"/>
              </a:lnSpc>
              <a:spcBef>
                <a:spcPts val="0"/>
              </a:spcBef>
              <a:spcAft>
                <a:spcPts val="0"/>
              </a:spcAft>
              <a:buNone/>
              <a:defRPr sz="1800" b="0" cap="none" baseline="0">
                <a:solidFill>
                  <a:schemeClr val="tx1"/>
                </a:solidFill>
              </a:defRPr>
            </a:lvl1pPr>
            <a:lvl2pPr marL="457608" indent="0">
              <a:buNone/>
              <a:defRPr sz="1900">
                <a:solidFill>
                  <a:schemeClr val="tx1">
                    <a:tint val="75000"/>
                  </a:schemeClr>
                </a:solidFill>
              </a:defRPr>
            </a:lvl2pPr>
            <a:lvl3pPr marL="915216" indent="0">
              <a:buNone/>
              <a:defRPr sz="1600">
                <a:solidFill>
                  <a:schemeClr val="tx1">
                    <a:tint val="75000"/>
                  </a:schemeClr>
                </a:solidFill>
              </a:defRPr>
            </a:lvl3pPr>
            <a:lvl4pPr marL="1372822" indent="0">
              <a:buNone/>
              <a:defRPr sz="1500">
                <a:solidFill>
                  <a:schemeClr val="tx1">
                    <a:tint val="75000"/>
                  </a:schemeClr>
                </a:solidFill>
              </a:defRPr>
            </a:lvl4pPr>
            <a:lvl5pPr marL="1830430" indent="0">
              <a:buNone/>
              <a:defRPr sz="1500">
                <a:solidFill>
                  <a:schemeClr val="tx1">
                    <a:tint val="75000"/>
                  </a:schemeClr>
                </a:solidFill>
              </a:defRPr>
            </a:lvl5pPr>
            <a:lvl6pPr marL="2288038" indent="0">
              <a:buNone/>
              <a:defRPr sz="1500">
                <a:solidFill>
                  <a:schemeClr val="tx1">
                    <a:tint val="75000"/>
                  </a:schemeClr>
                </a:solidFill>
              </a:defRPr>
            </a:lvl6pPr>
            <a:lvl7pPr marL="2745646" indent="0">
              <a:buNone/>
              <a:defRPr sz="1500">
                <a:solidFill>
                  <a:schemeClr val="tx1">
                    <a:tint val="75000"/>
                  </a:schemeClr>
                </a:solidFill>
              </a:defRPr>
            </a:lvl7pPr>
            <a:lvl8pPr marL="3203253" indent="0">
              <a:buNone/>
              <a:defRPr sz="1500">
                <a:solidFill>
                  <a:schemeClr val="tx1">
                    <a:tint val="75000"/>
                  </a:schemeClr>
                </a:solidFill>
              </a:defRPr>
            </a:lvl8pPr>
            <a:lvl9pPr marL="3660861" indent="0">
              <a:buNone/>
              <a:defRPr sz="1500">
                <a:solidFill>
                  <a:schemeClr val="tx1">
                    <a:tint val="75000"/>
                  </a:schemeClr>
                </a:solidFill>
              </a:defRPr>
            </a:lvl9pPr>
          </a:lstStyle>
          <a:p>
            <a:pPr lvl="0"/>
            <a:r>
              <a:rPr lang="en-US" dirty="0"/>
              <a:t>Click to edit master text styles</a:t>
            </a:r>
          </a:p>
        </p:txBody>
      </p:sp>
      <p:sp>
        <p:nvSpPr>
          <p:cNvPr id="10" name="Footer Placeholder 4">
            <a:extLst>
              <a:ext uri="{FF2B5EF4-FFF2-40B4-BE49-F238E27FC236}">
                <a16:creationId xmlns:a16="http://schemas.microsoft.com/office/drawing/2014/main" id="{E8B54F78-ADF6-1749-85C0-478418DA76D2}"/>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2" name="Slide Number Placeholder 5">
            <a:extLst>
              <a:ext uri="{FF2B5EF4-FFF2-40B4-BE49-F238E27FC236}">
                <a16:creationId xmlns:a16="http://schemas.microsoft.com/office/drawing/2014/main" id="{421AC49A-8A3B-414D-9469-C23841A4F8A6}"/>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175341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7" name="Picture 16" descr="A close up of a tiled wall&#10;&#10;Description automatically generated">
            <a:extLst>
              <a:ext uri="{FF2B5EF4-FFF2-40B4-BE49-F238E27FC236}">
                <a16:creationId xmlns:a16="http://schemas.microsoft.com/office/drawing/2014/main" id="{B7FCE48A-3CC1-F745-B304-79EB7821D119}"/>
              </a:ext>
            </a:extLst>
          </p:cNvPr>
          <p:cNvPicPr>
            <a:picLocks noChangeAspect="1"/>
          </p:cNvPicPr>
          <p:nvPr userDrawn="1"/>
        </p:nvPicPr>
        <p:blipFill rotWithShape="1">
          <a:blip r:embed="rId2"/>
          <a:srcRect l="2010" t="2296" r="50000" b="40040"/>
          <a:stretch/>
        </p:blipFill>
        <p:spPr>
          <a:xfrm>
            <a:off x="6104845" y="2745040"/>
            <a:ext cx="6083979" cy="4112959"/>
          </a:xfrm>
          <a:prstGeom prst="rect">
            <a:avLst/>
          </a:prstGeom>
        </p:spPr>
      </p:pic>
      <p:sp>
        <p:nvSpPr>
          <p:cNvPr id="20" name="Title 1">
            <a:extLst>
              <a:ext uri="{FF2B5EF4-FFF2-40B4-BE49-F238E27FC236}">
                <a16:creationId xmlns:a16="http://schemas.microsoft.com/office/drawing/2014/main" id="{AD6A7025-F746-3A46-AAA5-85C177010325}"/>
              </a:ext>
            </a:extLst>
          </p:cNvPr>
          <p:cNvSpPr txBox="1">
            <a:spLocks/>
          </p:cNvSpPr>
          <p:nvPr userDrawn="1"/>
        </p:nvSpPr>
        <p:spPr bwMode="gray">
          <a:xfrm>
            <a:off x="6385561" y="4590785"/>
            <a:ext cx="5522548" cy="421469"/>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ctr"/>
            <a:r>
              <a:rPr lang="en-US" sz="3600" dirty="0">
                <a:solidFill>
                  <a:schemeClr val="bg1"/>
                </a:solidFill>
              </a:rPr>
              <a:t>Meet the Specialists</a:t>
            </a:r>
          </a:p>
        </p:txBody>
      </p:sp>
      <p:pic>
        <p:nvPicPr>
          <p:cNvPr id="13" name="Picture 12" descr="A close up of a sign&#10;&#10;Description automatically generated">
            <a:extLst>
              <a:ext uri="{FF2B5EF4-FFF2-40B4-BE49-F238E27FC236}">
                <a16:creationId xmlns:a16="http://schemas.microsoft.com/office/drawing/2014/main" id="{ED5110A7-C7AA-8A49-84E4-7217EFC4B2DD}"/>
              </a:ext>
            </a:extLst>
          </p:cNvPr>
          <p:cNvPicPr>
            <a:picLocks noChangeAspect="1"/>
          </p:cNvPicPr>
          <p:nvPr userDrawn="1"/>
        </p:nvPicPr>
        <p:blipFill>
          <a:blip r:embed="rId3"/>
          <a:stretch>
            <a:fillRect/>
          </a:stretch>
        </p:blipFill>
        <p:spPr>
          <a:xfrm>
            <a:off x="6952177" y="1011621"/>
            <a:ext cx="4389316" cy="721798"/>
          </a:xfrm>
          <a:prstGeom prst="rect">
            <a:avLst/>
          </a:prstGeom>
          <a:noFill/>
        </p:spPr>
      </p:pic>
      <p:sp>
        <p:nvSpPr>
          <p:cNvPr id="5" name="Rectangle 4">
            <a:extLst>
              <a:ext uri="{FF2B5EF4-FFF2-40B4-BE49-F238E27FC236}">
                <a16:creationId xmlns:a16="http://schemas.microsoft.com/office/drawing/2014/main" id="{DC6BA678-76DD-874E-92AD-8C6A05FFC749}"/>
              </a:ext>
            </a:extLst>
          </p:cNvPr>
          <p:cNvSpPr/>
          <p:nvPr userDrawn="1"/>
        </p:nvSpPr>
        <p:spPr>
          <a:xfrm>
            <a:off x="0" y="0"/>
            <a:ext cx="610760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Footer Placeholder 4">
            <a:extLst>
              <a:ext uri="{FF2B5EF4-FFF2-40B4-BE49-F238E27FC236}">
                <a16:creationId xmlns:a16="http://schemas.microsoft.com/office/drawing/2014/main" id="{6E49CC21-7314-FE4F-BFAB-701F5D20FA04}"/>
              </a:ext>
            </a:extLst>
          </p:cNvPr>
          <p:cNvSpPr>
            <a:spLocks noGrp="1"/>
          </p:cNvSpPr>
          <p:nvPr>
            <p:ph type="ftr" sz="quarter" idx="3"/>
          </p:nvPr>
        </p:nvSpPr>
        <p:spPr>
          <a:xfrm>
            <a:off x="374904" y="6547104"/>
            <a:ext cx="5340096" cy="120649"/>
          </a:xfrm>
          <a:prstGeom prst="rect">
            <a:avLst/>
          </a:prstGeom>
        </p:spPr>
        <p:txBody>
          <a:bodyPr vert="horz" wrap="square" lIns="91521" tIns="45761" rIns="91521" bIns="45761"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9" name="Title 1">
            <a:extLst>
              <a:ext uri="{FF2B5EF4-FFF2-40B4-BE49-F238E27FC236}">
                <a16:creationId xmlns:a16="http://schemas.microsoft.com/office/drawing/2014/main" id="{B02617CF-F6C7-7B43-AD97-83C429BA9222}"/>
              </a:ext>
            </a:extLst>
          </p:cNvPr>
          <p:cNvSpPr>
            <a:spLocks noGrp="1"/>
          </p:cNvSpPr>
          <p:nvPr>
            <p:ph type="ctrTitle" hasCustomPrompt="1"/>
          </p:nvPr>
        </p:nvSpPr>
        <p:spPr bwMode="gray">
          <a:xfrm>
            <a:off x="374904" y="395509"/>
            <a:ext cx="5335964" cy="1316472"/>
          </a:xfrm>
        </p:spPr>
        <p:txBody>
          <a:bodyPr wrap="square" lIns="91521" tIns="45761" rIns="91440" bIns="45761" anchor="b">
            <a:noAutofit/>
          </a:bodyPr>
          <a:lstStyle>
            <a:lvl1pPr algn="l">
              <a:lnSpc>
                <a:spcPct val="95000"/>
              </a:lnSpc>
              <a:defRPr sz="3000" b="1">
                <a:solidFill>
                  <a:schemeClr val="tx1"/>
                </a:solidFill>
              </a:defRPr>
            </a:lvl1pPr>
          </a:lstStyle>
          <a:p>
            <a:r>
              <a:rPr lang="en-US" dirty="0"/>
              <a:t>Click to Edit Master Title Style</a:t>
            </a:r>
          </a:p>
        </p:txBody>
      </p:sp>
      <p:sp>
        <p:nvSpPr>
          <p:cNvPr id="21" name="Text Placeholder 4">
            <a:extLst>
              <a:ext uri="{FF2B5EF4-FFF2-40B4-BE49-F238E27FC236}">
                <a16:creationId xmlns:a16="http://schemas.microsoft.com/office/drawing/2014/main" id="{1802AC40-E92B-DB4F-97AB-2B0DA24B5793}"/>
              </a:ext>
            </a:extLst>
          </p:cNvPr>
          <p:cNvSpPr>
            <a:spLocks noGrp="1"/>
          </p:cNvSpPr>
          <p:nvPr>
            <p:ph type="body" sz="quarter" idx="11" hasCustomPrompt="1"/>
          </p:nvPr>
        </p:nvSpPr>
        <p:spPr>
          <a:xfrm>
            <a:off x="374904" y="5471320"/>
            <a:ext cx="5340096" cy="213828"/>
          </a:xfrm>
        </p:spPr>
        <p:txBody>
          <a:bodyPr anchor="ctr"/>
          <a:lstStyle>
            <a:lvl1pPr marL="0" indent="0">
              <a:buFontTx/>
              <a:buNone/>
              <a:defRPr kumimoji="0" lang="en-US" sz="140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Name</a:t>
            </a:r>
          </a:p>
        </p:txBody>
      </p:sp>
      <p:sp>
        <p:nvSpPr>
          <p:cNvPr id="22" name="Text Placeholder 4">
            <a:extLst>
              <a:ext uri="{FF2B5EF4-FFF2-40B4-BE49-F238E27FC236}">
                <a16:creationId xmlns:a16="http://schemas.microsoft.com/office/drawing/2014/main" id="{654D5A49-08CC-3949-BC47-10838BE36A17}"/>
              </a:ext>
            </a:extLst>
          </p:cNvPr>
          <p:cNvSpPr>
            <a:spLocks noGrp="1"/>
          </p:cNvSpPr>
          <p:nvPr>
            <p:ph type="body" sz="quarter" idx="12" hasCustomPrompt="1"/>
          </p:nvPr>
        </p:nvSpPr>
        <p:spPr>
          <a:xfrm>
            <a:off x="374904" y="5693865"/>
            <a:ext cx="5340096" cy="213828"/>
          </a:xfrm>
        </p:spPr>
        <p:txBody>
          <a:bodyPr anchor="ctr"/>
          <a:lstStyle>
            <a:lvl1pPr marL="0" indent="0">
              <a:buFontTx/>
              <a:buNone/>
              <a:defRPr kumimoji="0" lang="en-US" sz="140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Title</a:t>
            </a:r>
          </a:p>
        </p:txBody>
      </p:sp>
      <p:sp>
        <p:nvSpPr>
          <p:cNvPr id="23" name="Text Placeholder 4">
            <a:extLst>
              <a:ext uri="{FF2B5EF4-FFF2-40B4-BE49-F238E27FC236}">
                <a16:creationId xmlns:a16="http://schemas.microsoft.com/office/drawing/2014/main" id="{09E50085-AB4A-BC41-9A6B-C49290D00935}"/>
              </a:ext>
            </a:extLst>
          </p:cNvPr>
          <p:cNvSpPr>
            <a:spLocks noGrp="1"/>
          </p:cNvSpPr>
          <p:nvPr>
            <p:ph type="body" sz="quarter" idx="13" hasCustomPrompt="1"/>
          </p:nvPr>
        </p:nvSpPr>
        <p:spPr>
          <a:xfrm>
            <a:off x="374904" y="5916410"/>
            <a:ext cx="5340096" cy="213828"/>
          </a:xfrm>
        </p:spPr>
        <p:txBody>
          <a:bodyPr anchor="ctr"/>
          <a:lstStyle>
            <a:lvl1pPr marL="0" indent="0">
              <a:buFontTx/>
              <a:buNone/>
              <a:defRPr kumimoji="0" lang="en-US" sz="140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Session ID</a:t>
            </a:r>
          </a:p>
        </p:txBody>
      </p:sp>
      <p:sp>
        <p:nvSpPr>
          <p:cNvPr id="24" name="Text Placeholder 24">
            <a:extLst>
              <a:ext uri="{FF2B5EF4-FFF2-40B4-BE49-F238E27FC236}">
                <a16:creationId xmlns:a16="http://schemas.microsoft.com/office/drawing/2014/main" id="{4FD64734-F248-B543-A271-48108703A84C}"/>
              </a:ext>
            </a:extLst>
          </p:cNvPr>
          <p:cNvSpPr>
            <a:spLocks noGrp="1"/>
          </p:cNvSpPr>
          <p:nvPr>
            <p:ph type="body" sz="quarter" idx="10" hasCustomPrompt="1"/>
          </p:nvPr>
        </p:nvSpPr>
        <p:spPr bwMode="gray">
          <a:xfrm>
            <a:off x="374904" y="1767408"/>
            <a:ext cx="5335964" cy="813816"/>
          </a:xfrm>
        </p:spPr>
        <p:txBody>
          <a:bodyPr wrap="square" lIns="91521" tIns="45761" rIns="91440" bIns="45761">
            <a:noAutofit/>
          </a:bodyPr>
          <a:lstStyle>
            <a:lvl1pPr marL="0" indent="0">
              <a:lnSpc>
                <a:spcPct val="100000"/>
              </a:lnSpc>
              <a:spcBef>
                <a:spcPts val="0"/>
              </a:spcBef>
              <a:spcAft>
                <a:spcPts val="0"/>
              </a:spcAft>
              <a:buFont typeface="Arial" panose="020B0604020202020204" pitchFamily="34" charset="0"/>
              <a:buChar char="​"/>
              <a:defRPr sz="1800" b="0">
                <a:solidFill>
                  <a:schemeClr val="tx1"/>
                </a:solidFill>
              </a:defRPr>
            </a:lvl1pPr>
            <a:lvl2pPr marL="0" indent="0">
              <a:lnSpc>
                <a:spcPct val="85000"/>
              </a:lnSpc>
              <a:spcBef>
                <a:spcPts val="4400"/>
              </a:spcBef>
              <a:buFont typeface="Arial" panose="020B0604020202020204" pitchFamily="34" charset="0"/>
              <a:buChar char="​"/>
              <a:defRPr sz="1800" b="0">
                <a:solidFill>
                  <a:schemeClr val="tx1"/>
                </a:solidFill>
              </a:defRPr>
            </a:lvl2pPr>
            <a:lvl3pPr marL="0" indent="0">
              <a:lnSpc>
                <a:spcPct val="85000"/>
              </a:lnSpc>
              <a:buFont typeface="Arial" panose="020B0604020202020204" pitchFamily="34" charset="0"/>
              <a:buChar char="​"/>
              <a:defRPr sz="1800" b="0">
                <a:solidFill>
                  <a:schemeClr val="tx1"/>
                </a:solidFill>
              </a:defRPr>
            </a:lvl3pPr>
            <a:lvl4pPr marL="0" indent="0">
              <a:lnSpc>
                <a:spcPct val="85000"/>
              </a:lnSpc>
              <a:buFont typeface="Arial" panose="020B0604020202020204" pitchFamily="34" charset="0"/>
              <a:buChar char="​"/>
              <a:defRPr sz="1600" b="0">
                <a:solidFill>
                  <a:schemeClr val="bg2"/>
                </a:solidFill>
              </a:defRPr>
            </a:lvl4pPr>
            <a:lvl5pPr marL="0" indent="0">
              <a:lnSpc>
                <a:spcPct val="85000"/>
              </a:lnSpc>
              <a:buFont typeface="Arial" panose="020B0604020202020204" pitchFamily="34" charset="0"/>
              <a:buChar char="​"/>
              <a:defRPr sz="1600" b="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val="4129551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tx2">
            <a:alpha val="30000"/>
          </a:schemeClr>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B864BEBB-D0F3-8941-B9B7-797A201022D9}"/>
              </a:ext>
            </a:extLst>
          </p:cNvPr>
          <p:cNvSpPr>
            <a:spLocks noGrp="1"/>
          </p:cNvSpPr>
          <p:nvPr>
            <p:ph type="title" hasCustomPrompt="1"/>
          </p:nvPr>
        </p:nvSpPr>
        <p:spPr bwMode="gray">
          <a:xfrm>
            <a:off x="374840" y="731520"/>
            <a:ext cx="11439144" cy="5394960"/>
          </a:xfrm>
        </p:spPr>
        <p:txBody>
          <a:bodyPr wrap="square" lIns="91521" tIns="45761" rIns="91521" bIns="45761" anchor="ctr">
            <a:noAutofit/>
          </a:bodyPr>
          <a:lstStyle>
            <a:lvl1pPr marL="0" indent="0" algn="ctr">
              <a:lnSpc>
                <a:spcPct val="80000"/>
              </a:lnSpc>
              <a:defRPr sz="9000" b="0">
                <a:solidFill>
                  <a:schemeClr val="tx1"/>
                </a:solidFill>
              </a:defRPr>
            </a:lvl1pPr>
          </a:lstStyle>
          <a:p>
            <a:r>
              <a:rPr lang="en-US" dirty="0"/>
              <a:t>Click to edit quote</a:t>
            </a:r>
          </a:p>
        </p:txBody>
      </p:sp>
      <p:sp>
        <p:nvSpPr>
          <p:cNvPr id="15" name="Footer Placeholder 4">
            <a:extLst>
              <a:ext uri="{FF2B5EF4-FFF2-40B4-BE49-F238E27FC236}">
                <a16:creationId xmlns:a16="http://schemas.microsoft.com/office/drawing/2014/main" id="{49913CCE-F5D6-3241-8C75-0E61ABC421D5}"/>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6" name="Slide Number Placeholder 5">
            <a:extLst>
              <a:ext uri="{FF2B5EF4-FFF2-40B4-BE49-F238E27FC236}">
                <a16:creationId xmlns:a16="http://schemas.microsoft.com/office/drawing/2014/main" id="{ED361611-1F30-634C-AFB8-3CCC00E392FB}"/>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37891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g Image with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4B852C0-DAAE-D94F-818E-951E9651C32B}"/>
              </a:ext>
            </a:extLst>
          </p:cNvPr>
          <p:cNvSpPr>
            <a:spLocks noGrp="1"/>
          </p:cNvSpPr>
          <p:nvPr>
            <p:ph type="pic" sz="quarter" idx="24" hasCustomPrompt="1"/>
          </p:nvPr>
        </p:nvSpPr>
        <p:spPr>
          <a:xfrm>
            <a:off x="1" y="1"/>
            <a:ext cx="12188824" cy="6857999"/>
          </a:xfrm>
          <a:solidFill>
            <a:schemeClr val="bg2">
              <a:alpha val="50000"/>
            </a:schemeClr>
          </a:solidFill>
        </p:spPr>
        <p:txBody>
          <a:bodyPr anchor="ctr"/>
          <a:lstStyle>
            <a:lvl1pPr marL="0" indent="0" algn="ctr">
              <a:buNone/>
              <a:defRPr b="0"/>
            </a:lvl1pPr>
          </a:lstStyle>
          <a:p>
            <a:r>
              <a:rPr lang="en-US" dirty="0"/>
              <a:t>Click to add image</a:t>
            </a:r>
          </a:p>
        </p:txBody>
      </p:sp>
      <p:sp>
        <p:nvSpPr>
          <p:cNvPr id="16" name="Content Placeholder 3">
            <a:extLst>
              <a:ext uri="{FF2B5EF4-FFF2-40B4-BE49-F238E27FC236}">
                <a16:creationId xmlns:a16="http://schemas.microsoft.com/office/drawing/2014/main" id="{80A4FEAE-4287-4E44-84A7-19E46EE08DF7}"/>
              </a:ext>
            </a:extLst>
          </p:cNvPr>
          <p:cNvSpPr>
            <a:spLocks noGrp="1"/>
          </p:cNvSpPr>
          <p:nvPr>
            <p:ph sz="quarter" idx="14" hasCustomPrompt="1"/>
          </p:nvPr>
        </p:nvSpPr>
        <p:spPr>
          <a:xfrm>
            <a:off x="374904" y="1783080"/>
            <a:ext cx="5632704" cy="1132840"/>
          </a:xfrm>
        </p:spPr>
        <p:txBody>
          <a:bodyPr wrap="square" lIns="91521">
            <a:noAutofit/>
          </a:bodyPr>
          <a:lstStyle>
            <a:lvl1pPr marL="0" indent="0">
              <a:buNone/>
              <a:defRPr/>
            </a:lvl1pPr>
            <a:lvl2pPr marL="228600" indent="0">
              <a:buNone/>
              <a:defRPr/>
            </a:lvl2pPr>
            <a:lvl3pPr marL="385762" indent="0">
              <a:buNone/>
              <a:defRPr/>
            </a:lvl3pPr>
            <a:lvl4pPr marL="568325" indent="0">
              <a:buNone/>
              <a:defRPr/>
            </a:lvl4pPr>
            <a:lvl5pPr marL="746125" indent="0">
              <a:buNone/>
              <a:defRPr/>
            </a:lvl5pPr>
          </a:lstStyle>
          <a:p>
            <a:pPr lvl="0"/>
            <a:r>
              <a:rPr lang="en-US" dirty="0"/>
              <a:t>Click to edit master text styles</a:t>
            </a:r>
          </a:p>
        </p:txBody>
      </p:sp>
      <p:sp>
        <p:nvSpPr>
          <p:cNvPr id="9" name="Title 3">
            <a:extLst>
              <a:ext uri="{FF2B5EF4-FFF2-40B4-BE49-F238E27FC236}">
                <a16:creationId xmlns:a16="http://schemas.microsoft.com/office/drawing/2014/main" id="{ADD68C89-3FCF-C34E-AB54-4A718330BAF2}"/>
              </a:ext>
            </a:extLst>
          </p:cNvPr>
          <p:cNvSpPr>
            <a:spLocks noGrp="1"/>
          </p:cNvSpPr>
          <p:nvPr>
            <p:ph type="title" hasCustomPrompt="1"/>
          </p:nvPr>
        </p:nvSpPr>
        <p:spPr>
          <a:xfrm>
            <a:off x="374904" y="527736"/>
            <a:ext cx="5632704" cy="329184"/>
          </a:xfrm>
        </p:spPr>
        <p:txBody>
          <a:bodyPr wrap="square" lIns="91440">
            <a:noAutofit/>
          </a:bodyPr>
          <a:lstStyle>
            <a:lvl1pPr>
              <a:defRPr sz="2200"/>
            </a:lvl1pPr>
          </a:lstStyle>
          <a:p>
            <a:r>
              <a:rPr lang="en-US" dirty="0"/>
              <a:t>Click to Edit Master Title Style</a:t>
            </a:r>
          </a:p>
        </p:txBody>
      </p:sp>
    </p:spTree>
    <p:extLst>
      <p:ext uri="{BB962C8B-B14F-4D97-AF65-F5344CB8AC3E}">
        <p14:creationId xmlns:p14="http://schemas.microsoft.com/office/powerpoint/2010/main" val="86394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AF4AAF81-4BF8-8540-990A-BBD30C8CFD9E}"/>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7" name="Slide Number Placeholder 5">
            <a:extLst>
              <a:ext uri="{FF2B5EF4-FFF2-40B4-BE49-F238E27FC236}">
                <a16:creationId xmlns:a16="http://schemas.microsoft.com/office/drawing/2014/main" id="{80C39F99-E3FB-044C-A1A2-C66A898013B6}"/>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314001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2">
            <a:extLst>
              <a:ext uri="{FF2B5EF4-FFF2-40B4-BE49-F238E27FC236}">
                <a16:creationId xmlns:a16="http://schemas.microsoft.com/office/drawing/2014/main" id="{578C8B4F-E591-B94F-B2E1-29D297A54104}"/>
              </a:ext>
            </a:extLst>
          </p:cNvPr>
          <p:cNvSpPr>
            <a:spLocks noGrp="1"/>
          </p:cNvSpPr>
          <p:nvPr>
            <p:ph type="media" sz="quarter" idx="19" hasCustomPrompt="1"/>
          </p:nvPr>
        </p:nvSpPr>
        <p:spPr>
          <a:xfrm>
            <a:off x="1508760" y="640080"/>
            <a:ext cx="9171432" cy="5157216"/>
          </a:xfrm>
          <a:solidFill>
            <a:schemeClr val="bg2">
              <a:alpha val="50000"/>
            </a:schemeClr>
          </a:solidFill>
        </p:spPr>
        <p:txBody>
          <a:bodyPr lIns="91521" tIns="731520" rIns="91521" bIns="45761" anchor="ctr">
            <a:noAutofit/>
          </a:bodyPr>
          <a:lstStyle>
            <a:lvl1pPr marL="0" indent="0" algn="ctr">
              <a:buNone/>
              <a:defRPr b="0" baseline="0"/>
            </a:lvl1pPr>
          </a:lstStyle>
          <a:p>
            <a:r>
              <a:rPr lang="en-US" dirty="0"/>
              <a:t>Click to add video</a:t>
            </a:r>
          </a:p>
        </p:txBody>
      </p:sp>
      <p:sp>
        <p:nvSpPr>
          <p:cNvPr id="7" name="Footer Placeholder 4">
            <a:extLst>
              <a:ext uri="{FF2B5EF4-FFF2-40B4-BE49-F238E27FC236}">
                <a16:creationId xmlns:a16="http://schemas.microsoft.com/office/drawing/2014/main" id="{750AB72D-A52C-5245-931E-363A93BE1324}"/>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0" name="Slide Number Placeholder 5">
            <a:extLst>
              <a:ext uri="{FF2B5EF4-FFF2-40B4-BE49-F238E27FC236}">
                <a16:creationId xmlns:a16="http://schemas.microsoft.com/office/drawing/2014/main" id="{49D00F0A-4CA3-BC47-870E-FBC5E6CBA235}"/>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707861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ey Takeaway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6B333D-429E-B646-A0F8-C734681FFF77}"/>
              </a:ext>
            </a:extLst>
          </p:cNvPr>
          <p:cNvSpPr/>
          <p:nvPr userDrawn="1"/>
        </p:nvSpPr>
        <p:spPr>
          <a:xfrm>
            <a:off x="0" y="0"/>
            <a:ext cx="6108192" cy="6858000"/>
          </a:xfrm>
          <a:prstGeom prst="rect">
            <a:avLst/>
          </a:prstGeom>
          <a:solidFill>
            <a:srgbClr val="BB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19AD0A8F-80F9-2B47-BFF2-9A3E79573DEC}"/>
              </a:ext>
            </a:extLst>
          </p:cNvPr>
          <p:cNvSpPr>
            <a:spLocks noGrp="1"/>
          </p:cNvSpPr>
          <p:nvPr>
            <p:ph sz="quarter" idx="10"/>
          </p:nvPr>
        </p:nvSpPr>
        <p:spPr>
          <a:xfrm>
            <a:off x="6464808" y="1229868"/>
            <a:ext cx="5340096" cy="4398264"/>
          </a:xfrm>
        </p:spPr>
        <p:txBody>
          <a:bodyPr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324D5AC4-AA94-E248-BC87-3148CB5A9769}"/>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6" name="Slide Number Placeholder 5">
            <a:extLst>
              <a:ext uri="{FF2B5EF4-FFF2-40B4-BE49-F238E27FC236}">
                <a16:creationId xmlns:a16="http://schemas.microsoft.com/office/drawing/2014/main" id="{A923B837-1CD2-BE4B-9B8D-63142D956F7A}"/>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
        <p:nvSpPr>
          <p:cNvPr id="13" name="Title 2">
            <a:extLst>
              <a:ext uri="{FF2B5EF4-FFF2-40B4-BE49-F238E27FC236}">
                <a16:creationId xmlns:a16="http://schemas.microsoft.com/office/drawing/2014/main" id="{94184631-024A-704B-9D67-6AB41C4B6D9D}"/>
              </a:ext>
            </a:extLst>
          </p:cNvPr>
          <p:cNvSpPr>
            <a:spLocks noGrp="1"/>
          </p:cNvSpPr>
          <p:nvPr>
            <p:ph type="title" hasCustomPrompt="1"/>
          </p:nvPr>
        </p:nvSpPr>
        <p:spPr>
          <a:xfrm>
            <a:off x="907837" y="-447057"/>
            <a:ext cx="4685441" cy="220233"/>
          </a:xfrm>
        </p:spPr>
        <p:txBody>
          <a:bodyPr wrap="square" lIns="91521">
            <a:noAutofit/>
          </a:bodyPr>
          <a:lstStyle>
            <a:lvl1pPr>
              <a:defRPr lang="en-US" sz="800" b="0" kern="1200" dirty="0">
                <a:solidFill>
                  <a:schemeClr val="bg1"/>
                </a:solidFill>
                <a:latin typeface="+mn-lt"/>
                <a:ea typeface="+mn-ea"/>
                <a:cs typeface="+mn-cs"/>
              </a:defRPr>
            </a:lvl1pPr>
          </a:lstStyle>
          <a:p>
            <a:r>
              <a:rPr lang="en-US" dirty="0"/>
              <a:t>Click to Edit Master Title Style</a:t>
            </a:r>
          </a:p>
        </p:txBody>
      </p:sp>
      <p:sp>
        <p:nvSpPr>
          <p:cNvPr id="14" name="Title 4">
            <a:extLst>
              <a:ext uri="{FF2B5EF4-FFF2-40B4-BE49-F238E27FC236}">
                <a16:creationId xmlns:a16="http://schemas.microsoft.com/office/drawing/2014/main" id="{DB07CA5E-BB6C-A740-98A4-B4E67EEDB898}"/>
              </a:ext>
            </a:extLst>
          </p:cNvPr>
          <p:cNvSpPr txBox="1">
            <a:spLocks/>
          </p:cNvSpPr>
          <p:nvPr userDrawn="1"/>
        </p:nvSpPr>
        <p:spPr>
          <a:xfrm>
            <a:off x="374904" y="2697480"/>
            <a:ext cx="5340096" cy="1472184"/>
          </a:xfrm>
          <a:prstGeom prst="rect">
            <a:avLst/>
          </a:prstGeom>
        </p:spPr>
        <p:txBody>
          <a:bodyPr vert="horz" lIns="91440" tIns="45720" rIns="91440" bIns="45720" rtlCol="0" anchor="ctr">
            <a:noAutofit/>
          </a:bodyPr>
          <a:lstStyle>
            <a:lvl1pPr algn="l" defTabSz="914126" rtl="0" eaLnBrk="1" latinLnBrk="0" hangingPunct="1">
              <a:lnSpc>
                <a:spcPct val="95000"/>
              </a:lnSpc>
              <a:spcBef>
                <a:spcPct val="0"/>
              </a:spcBef>
              <a:buNone/>
              <a:defRPr sz="2200" b="1" kern="1200">
                <a:solidFill>
                  <a:schemeClr val="tx1"/>
                </a:solidFill>
                <a:latin typeface="+mj-lt"/>
                <a:ea typeface="+mj-ea"/>
                <a:cs typeface="+mj-cs"/>
              </a:defRPr>
            </a:lvl1pPr>
          </a:lstStyle>
          <a:p>
            <a:r>
              <a:rPr lang="en-US" sz="3000"/>
              <a:t>Key takeaways</a:t>
            </a:r>
            <a:endParaRPr lang="en-US" sz="3000" dirty="0"/>
          </a:p>
        </p:txBody>
      </p:sp>
      <p:pic>
        <p:nvPicPr>
          <p:cNvPr id="8" name="Picture 7" descr="A close up of a sign&#10;&#10;Description automatically generated">
            <a:extLst>
              <a:ext uri="{FF2B5EF4-FFF2-40B4-BE49-F238E27FC236}">
                <a16:creationId xmlns:a16="http://schemas.microsoft.com/office/drawing/2014/main" id="{9D3CCC03-2F12-404F-859A-0C2BA360C6A7}"/>
              </a:ext>
            </a:extLst>
          </p:cNvPr>
          <p:cNvPicPr>
            <a:picLocks noChangeAspect="1"/>
          </p:cNvPicPr>
          <p:nvPr userDrawn="1"/>
        </p:nvPicPr>
        <p:blipFill>
          <a:blip r:embed="rId2"/>
          <a:stretch>
            <a:fillRect/>
          </a:stretch>
        </p:blipFill>
        <p:spPr>
          <a:xfrm>
            <a:off x="476995" y="483697"/>
            <a:ext cx="3006437" cy="494391"/>
          </a:xfrm>
          <a:prstGeom prst="rect">
            <a:avLst/>
          </a:prstGeom>
          <a:noFill/>
        </p:spPr>
      </p:pic>
      <p:sp>
        <p:nvSpPr>
          <p:cNvPr id="9" name="Title 1">
            <a:extLst>
              <a:ext uri="{FF2B5EF4-FFF2-40B4-BE49-F238E27FC236}">
                <a16:creationId xmlns:a16="http://schemas.microsoft.com/office/drawing/2014/main" id="{9C414CE8-7622-604F-93D6-EC734D08460A}"/>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3437874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ey Takeaway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6B333D-429E-B646-A0F8-C734681FFF77}"/>
              </a:ext>
            </a:extLst>
          </p:cNvPr>
          <p:cNvSpPr/>
          <p:nvPr userDrawn="1"/>
        </p:nvSpPr>
        <p:spPr>
          <a:xfrm>
            <a:off x="0" y="0"/>
            <a:ext cx="6108192" cy="6858000"/>
          </a:xfrm>
          <a:prstGeom prst="rect">
            <a:avLst/>
          </a:prstGeom>
          <a:solidFill>
            <a:srgbClr val="BEE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19AD0A8F-80F9-2B47-BFF2-9A3E79573DEC}"/>
              </a:ext>
            </a:extLst>
          </p:cNvPr>
          <p:cNvSpPr>
            <a:spLocks noGrp="1"/>
          </p:cNvSpPr>
          <p:nvPr>
            <p:ph sz="quarter" idx="10"/>
          </p:nvPr>
        </p:nvSpPr>
        <p:spPr>
          <a:xfrm>
            <a:off x="6464808" y="1229868"/>
            <a:ext cx="5340096" cy="4398264"/>
          </a:xfrm>
        </p:spPr>
        <p:txBody>
          <a:bodyPr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324D5AC4-AA94-E248-BC87-3148CB5A9769}"/>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6" name="Slide Number Placeholder 5">
            <a:extLst>
              <a:ext uri="{FF2B5EF4-FFF2-40B4-BE49-F238E27FC236}">
                <a16:creationId xmlns:a16="http://schemas.microsoft.com/office/drawing/2014/main" id="{A923B837-1CD2-BE4B-9B8D-63142D956F7A}"/>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
        <p:nvSpPr>
          <p:cNvPr id="13" name="Title 2">
            <a:extLst>
              <a:ext uri="{FF2B5EF4-FFF2-40B4-BE49-F238E27FC236}">
                <a16:creationId xmlns:a16="http://schemas.microsoft.com/office/drawing/2014/main" id="{94184631-024A-704B-9D67-6AB41C4B6D9D}"/>
              </a:ext>
            </a:extLst>
          </p:cNvPr>
          <p:cNvSpPr>
            <a:spLocks noGrp="1"/>
          </p:cNvSpPr>
          <p:nvPr>
            <p:ph type="title" hasCustomPrompt="1"/>
          </p:nvPr>
        </p:nvSpPr>
        <p:spPr>
          <a:xfrm>
            <a:off x="907837" y="-447057"/>
            <a:ext cx="4685441" cy="220233"/>
          </a:xfrm>
        </p:spPr>
        <p:txBody>
          <a:bodyPr wrap="square" lIns="91521">
            <a:noAutofit/>
          </a:bodyPr>
          <a:lstStyle>
            <a:lvl1pPr>
              <a:defRPr lang="en-US" sz="800" b="0" kern="1200" dirty="0">
                <a:solidFill>
                  <a:schemeClr val="bg1"/>
                </a:solidFill>
                <a:latin typeface="+mn-lt"/>
                <a:ea typeface="+mn-ea"/>
                <a:cs typeface="+mn-cs"/>
              </a:defRPr>
            </a:lvl1pPr>
          </a:lstStyle>
          <a:p>
            <a:r>
              <a:rPr lang="en-US" dirty="0"/>
              <a:t>Click to Edit Master Title Style</a:t>
            </a:r>
          </a:p>
        </p:txBody>
      </p:sp>
      <p:sp>
        <p:nvSpPr>
          <p:cNvPr id="14" name="Title 4">
            <a:extLst>
              <a:ext uri="{FF2B5EF4-FFF2-40B4-BE49-F238E27FC236}">
                <a16:creationId xmlns:a16="http://schemas.microsoft.com/office/drawing/2014/main" id="{DB07CA5E-BB6C-A740-98A4-B4E67EEDB898}"/>
              </a:ext>
            </a:extLst>
          </p:cNvPr>
          <p:cNvSpPr txBox="1">
            <a:spLocks/>
          </p:cNvSpPr>
          <p:nvPr userDrawn="1"/>
        </p:nvSpPr>
        <p:spPr>
          <a:xfrm>
            <a:off x="374904" y="2697480"/>
            <a:ext cx="5340096" cy="1472184"/>
          </a:xfrm>
          <a:prstGeom prst="rect">
            <a:avLst/>
          </a:prstGeom>
        </p:spPr>
        <p:txBody>
          <a:bodyPr vert="horz" lIns="91440" tIns="45720" rIns="91440" bIns="45720" rtlCol="0" anchor="ctr">
            <a:noAutofit/>
          </a:bodyPr>
          <a:lstStyle>
            <a:lvl1pPr algn="l" defTabSz="914126" rtl="0" eaLnBrk="1" latinLnBrk="0" hangingPunct="1">
              <a:lnSpc>
                <a:spcPct val="95000"/>
              </a:lnSpc>
              <a:spcBef>
                <a:spcPct val="0"/>
              </a:spcBef>
              <a:buNone/>
              <a:defRPr sz="2200" b="1" kern="1200">
                <a:solidFill>
                  <a:schemeClr val="tx1"/>
                </a:solidFill>
                <a:latin typeface="+mj-lt"/>
                <a:ea typeface="+mj-ea"/>
                <a:cs typeface="+mj-cs"/>
              </a:defRPr>
            </a:lvl1pPr>
          </a:lstStyle>
          <a:p>
            <a:r>
              <a:rPr lang="en-US" sz="3000" dirty="0"/>
              <a:t>Key takeaways</a:t>
            </a:r>
          </a:p>
        </p:txBody>
      </p:sp>
      <p:pic>
        <p:nvPicPr>
          <p:cNvPr id="8" name="Picture 7" descr="A close up of a sign&#10;&#10;Description automatically generated">
            <a:extLst>
              <a:ext uri="{FF2B5EF4-FFF2-40B4-BE49-F238E27FC236}">
                <a16:creationId xmlns:a16="http://schemas.microsoft.com/office/drawing/2014/main" id="{4131CADD-0F17-C241-A3AD-1980456120D0}"/>
              </a:ext>
            </a:extLst>
          </p:cNvPr>
          <p:cNvPicPr>
            <a:picLocks noChangeAspect="1"/>
          </p:cNvPicPr>
          <p:nvPr userDrawn="1"/>
        </p:nvPicPr>
        <p:blipFill>
          <a:blip r:embed="rId2"/>
          <a:stretch>
            <a:fillRect/>
          </a:stretch>
        </p:blipFill>
        <p:spPr>
          <a:xfrm>
            <a:off x="476995" y="483697"/>
            <a:ext cx="3006437" cy="494391"/>
          </a:xfrm>
          <a:prstGeom prst="rect">
            <a:avLst/>
          </a:prstGeom>
          <a:noFill/>
        </p:spPr>
      </p:pic>
      <p:sp>
        <p:nvSpPr>
          <p:cNvPr id="9" name="Title 1">
            <a:extLst>
              <a:ext uri="{FF2B5EF4-FFF2-40B4-BE49-F238E27FC236}">
                <a16:creationId xmlns:a16="http://schemas.microsoft.com/office/drawing/2014/main" id="{BD1332FA-CD35-5247-AD63-FCA0118951E3}"/>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4224212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ey Takeaways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6B333D-429E-B646-A0F8-C734681FFF77}"/>
              </a:ext>
            </a:extLst>
          </p:cNvPr>
          <p:cNvSpPr/>
          <p:nvPr userDrawn="1"/>
        </p:nvSpPr>
        <p:spPr>
          <a:xfrm>
            <a:off x="0" y="0"/>
            <a:ext cx="6108192" cy="6858000"/>
          </a:xfrm>
          <a:prstGeom prst="rect">
            <a:avLst/>
          </a:prstGeom>
          <a:solidFill>
            <a:srgbClr val="FFE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19AD0A8F-80F9-2B47-BFF2-9A3E79573DEC}"/>
              </a:ext>
            </a:extLst>
          </p:cNvPr>
          <p:cNvSpPr>
            <a:spLocks noGrp="1"/>
          </p:cNvSpPr>
          <p:nvPr>
            <p:ph sz="quarter" idx="10"/>
          </p:nvPr>
        </p:nvSpPr>
        <p:spPr>
          <a:xfrm>
            <a:off x="6464808" y="1229868"/>
            <a:ext cx="5340096" cy="4398264"/>
          </a:xfrm>
        </p:spPr>
        <p:txBody>
          <a:bodyPr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324D5AC4-AA94-E248-BC87-3148CB5A9769}"/>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6" name="Slide Number Placeholder 5">
            <a:extLst>
              <a:ext uri="{FF2B5EF4-FFF2-40B4-BE49-F238E27FC236}">
                <a16:creationId xmlns:a16="http://schemas.microsoft.com/office/drawing/2014/main" id="{A923B837-1CD2-BE4B-9B8D-63142D956F7A}"/>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
        <p:nvSpPr>
          <p:cNvPr id="13" name="Title 2">
            <a:extLst>
              <a:ext uri="{FF2B5EF4-FFF2-40B4-BE49-F238E27FC236}">
                <a16:creationId xmlns:a16="http://schemas.microsoft.com/office/drawing/2014/main" id="{94184631-024A-704B-9D67-6AB41C4B6D9D}"/>
              </a:ext>
            </a:extLst>
          </p:cNvPr>
          <p:cNvSpPr>
            <a:spLocks noGrp="1"/>
          </p:cNvSpPr>
          <p:nvPr>
            <p:ph type="title" hasCustomPrompt="1"/>
          </p:nvPr>
        </p:nvSpPr>
        <p:spPr>
          <a:xfrm>
            <a:off x="907837" y="-447057"/>
            <a:ext cx="4685441" cy="220233"/>
          </a:xfrm>
        </p:spPr>
        <p:txBody>
          <a:bodyPr wrap="square" lIns="91521">
            <a:noAutofit/>
          </a:bodyPr>
          <a:lstStyle>
            <a:lvl1pPr>
              <a:defRPr lang="en-US" sz="800" b="0" kern="1200" dirty="0">
                <a:solidFill>
                  <a:schemeClr val="bg1"/>
                </a:solidFill>
                <a:latin typeface="+mn-lt"/>
                <a:ea typeface="+mn-ea"/>
                <a:cs typeface="+mn-cs"/>
              </a:defRPr>
            </a:lvl1pPr>
          </a:lstStyle>
          <a:p>
            <a:r>
              <a:rPr lang="en-US" dirty="0"/>
              <a:t>Click to Edit Master Title Style</a:t>
            </a:r>
          </a:p>
        </p:txBody>
      </p:sp>
      <p:sp>
        <p:nvSpPr>
          <p:cNvPr id="14" name="Title 4">
            <a:extLst>
              <a:ext uri="{FF2B5EF4-FFF2-40B4-BE49-F238E27FC236}">
                <a16:creationId xmlns:a16="http://schemas.microsoft.com/office/drawing/2014/main" id="{DB07CA5E-BB6C-A740-98A4-B4E67EEDB898}"/>
              </a:ext>
            </a:extLst>
          </p:cNvPr>
          <p:cNvSpPr txBox="1">
            <a:spLocks/>
          </p:cNvSpPr>
          <p:nvPr userDrawn="1"/>
        </p:nvSpPr>
        <p:spPr>
          <a:xfrm>
            <a:off x="374904" y="2697480"/>
            <a:ext cx="5340096" cy="1472184"/>
          </a:xfrm>
          <a:prstGeom prst="rect">
            <a:avLst/>
          </a:prstGeom>
        </p:spPr>
        <p:txBody>
          <a:bodyPr vert="horz" lIns="91440" tIns="45720" rIns="91440" bIns="45720" rtlCol="0" anchor="ctr">
            <a:noAutofit/>
          </a:bodyPr>
          <a:lstStyle>
            <a:lvl1pPr algn="l" defTabSz="914126" rtl="0" eaLnBrk="1" latinLnBrk="0" hangingPunct="1">
              <a:lnSpc>
                <a:spcPct val="95000"/>
              </a:lnSpc>
              <a:spcBef>
                <a:spcPct val="0"/>
              </a:spcBef>
              <a:buNone/>
              <a:defRPr sz="2200" b="1" kern="1200">
                <a:solidFill>
                  <a:schemeClr val="tx1"/>
                </a:solidFill>
                <a:latin typeface="+mj-lt"/>
                <a:ea typeface="+mj-ea"/>
                <a:cs typeface="+mj-cs"/>
              </a:defRPr>
            </a:lvl1pPr>
          </a:lstStyle>
          <a:p>
            <a:r>
              <a:rPr lang="en-US" sz="3000"/>
              <a:t>Key takeaways</a:t>
            </a:r>
            <a:endParaRPr lang="en-US" sz="3000" dirty="0"/>
          </a:p>
        </p:txBody>
      </p:sp>
      <p:pic>
        <p:nvPicPr>
          <p:cNvPr id="8" name="Picture 7" descr="A close up of a sign&#10;&#10;Description automatically generated">
            <a:extLst>
              <a:ext uri="{FF2B5EF4-FFF2-40B4-BE49-F238E27FC236}">
                <a16:creationId xmlns:a16="http://schemas.microsoft.com/office/drawing/2014/main" id="{1D696E73-9E7C-3A4D-9D2B-BC5EECFADFF6}"/>
              </a:ext>
            </a:extLst>
          </p:cNvPr>
          <p:cNvPicPr>
            <a:picLocks noChangeAspect="1"/>
          </p:cNvPicPr>
          <p:nvPr userDrawn="1"/>
        </p:nvPicPr>
        <p:blipFill>
          <a:blip r:embed="rId2"/>
          <a:stretch>
            <a:fillRect/>
          </a:stretch>
        </p:blipFill>
        <p:spPr>
          <a:xfrm>
            <a:off x="476995" y="483697"/>
            <a:ext cx="3006437" cy="494391"/>
          </a:xfrm>
          <a:prstGeom prst="rect">
            <a:avLst/>
          </a:prstGeom>
          <a:noFill/>
        </p:spPr>
      </p:pic>
      <p:sp>
        <p:nvSpPr>
          <p:cNvPr id="9" name="Title 1">
            <a:extLst>
              <a:ext uri="{FF2B5EF4-FFF2-40B4-BE49-F238E27FC236}">
                <a16:creationId xmlns:a16="http://schemas.microsoft.com/office/drawing/2014/main" id="{D8349079-D9E1-2B41-B652-720244A73B11}"/>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667837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ey Takeaways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6B333D-429E-B646-A0F8-C734681FFF77}"/>
              </a:ext>
            </a:extLst>
          </p:cNvPr>
          <p:cNvSpPr/>
          <p:nvPr userDrawn="1"/>
        </p:nvSpPr>
        <p:spPr>
          <a:xfrm>
            <a:off x="0" y="0"/>
            <a:ext cx="6108192" cy="6858000"/>
          </a:xfrm>
          <a:prstGeom prst="rect">
            <a:avLst/>
          </a:prstGeom>
          <a:solidFill>
            <a:srgbClr val="E7C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19AD0A8F-80F9-2B47-BFF2-9A3E79573DEC}"/>
              </a:ext>
            </a:extLst>
          </p:cNvPr>
          <p:cNvSpPr>
            <a:spLocks noGrp="1"/>
          </p:cNvSpPr>
          <p:nvPr>
            <p:ph sz="quarter" idx="10"/>
          </p:nvPr>
        </p:nvSpPr>
        <p:spPr>
          <a:xfrm>
            <a:off x="6464808" y="1229868"/>
            <a:ext cx="5340096" cy="4398264"/>
          </a:xfrm>
        </p:spPr>
        <p:txBody>
          <a:bodyPr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324D5AC4-AA94-E248-BC87-3148CB5A9769}"/>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6" name="Slide Number Placeholder 5">
            <a:extLst>
              <a:ext uri="{FF2B5EF4-FFF2-40B4-BE49-F238E27FC236}">
                <a16:creationId xmlns:a16="http://schemas.microsoft.com/office/drawing/2014/main" id="{A923B837-1CD2-BE4B-9B8D-63142D956F7A}"/>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
        <p:nvSpPr>
          <p:cNvPr id="13" name="Title 2">
            <a:extLst>
              <a:ext uri="{FF2B5EF4-FFF2-40B4-BE49-F238E27FC236}">
                <a16:creationId xmlns:a16="http://schemas.microsoft.com/office/drawing/2014/main" id="{94184631-024A-704B-9D67-6AB41C4B6D9D}"/>
              </a:ext>
            </a:extLst>
          </p:cNvPr>
          <p:cNvSpPr>
            <a:spLocks noGrp="1"/>
          </p:cNvSpPr>
          <p:nvPr>
            <p:ph type="title" hasCustomPrompt="1"/>
          </p:nvPr>
        </p:nvSpPr>
        <p:spPr>
          <a:xfrm>
            <a:off x="907837" y="-447057"/>
            <a:ext cx="4685441" cy="220233"/>
          </a:xfrm>
        </p:spPr>
        <p:txBody>
          <a:bodyPr wrap="square" lIns="91521">
            <a:noAutofit/>
          </a:bodyPr>
          <a:lstStyle>
            <a:lvl1pPr>
              <a:defRPr lang="en-US" sz="800" b="0" kern="1200" dirty="0">
                <a:solidFill>
                  <a:schemeClr val="bg1"/>
                </a:solidFill>
                <a:latin typeface="+mn-lt"/>
                <a:ea typeface="+mn-ea"/>
                <a:cs typeface="+mn-cs"/>
              </a:defRPr>
            </a:lvl1pPr>
          </a:lstStyle>
          <a:p>
            <a:r>
              <a:rPr lang="en-US" dirty="0"/>
              <a:t>Click to Edit Master Title Style</a:t>
            </a:r>
          </a:p>
        </p:txBody>
      </p:sp>
      <p:sp>
        <p:nvSpPr>
          <p:cNvPr id="14" name="Title 4">
            <a:extLst>
              <a:ext uri="{FF2B5EF4-FFF2-40B4-BE49-F238E27FC236}">
                <a16:creationId xmlns:a16="http://schemas.microsoft.com/office/drawing/2014/main" id="{DB07CA5E-BB6C-A740-98A4-B4E67EEDB898}"/>
              </a:ext>
            </a:extLst>
          </p:cNvPr>
          <p:cNvSpPr txBox="1">
            <a:spLocks/>
          </p:cNvSpPr>
          <p:nvPr userDrawn="1"/>
        </p:nvSpPr>
        <p:spPr>
          <a:xfrm>
            <a:off x="374904" y="2697480"/>
            <a:ext cx="5340096" cy="1472184"/>
          </a:xfrm>
          <a:prstGeom prst="rect">
            <a:avLst/>
          </a:prstGeom>
        </p:spPr>
        <p:txBody>
          <a:bodyPr vert="horz" lIns="91440" tIns="45720" rIns="91440" bIns="45720" rtlCol="0" anchor="ctr">
            <a:noAutofit/>
          </a:bodyPr>
          <a:lstStyle>
            <a:lvl1pPr algn="l" defTabSz="914126" rtl="0" eaLnBrk="1" latinLnBrk="0" hangingPunct="1">
              <a:lnSpc>
                <a:spcPct val="95000"/>
              </a:lnSpc>
              <a:spcBef>
                <a:spcPct val="0"/>
              </a:spcBef>
              <a:buNone/>
              <a:defRPr sz="2200" b="1" kern="1200">
                <a:solidFill>
                  <a:schemeClr val="tx1"/>
                </a:solidFill>
                <a:latin typeface="+mj-lt"/>
                <a:ea typeface="+mj-ea"/>
                <a:cs typeface="+mj-cs"/>
              </a:defRPr>
            </a:lvl1pPr>
          </a:lstStyle>
          <a:p>
            <a:r>
              <a:rPr lang="en-US" sz="3000"/>
              <a:t>Key takeaways</a:t>
            </a:r>
            <a:endParaRPr lang="en-US" sz="3000" dirty="0"/>
          </a:p>
        </p:txBody>
      </p:sp>
      <p:pic>
        <p:nvPicPr>
          <p:cNvPr id="8" name="Picture 7" descr="A close up of a sign&#10;&#10;Description automatically generated">
            <a:extLst>
              <a:ext uri="{FF2B5EF4-FFF2-40B4-BE49-F238E27FC236}">
                <a16:creationId xmlns:a16="http://schemas.microsoft.com/office/drawing/2014/main" id="{BCE6B858-A0B3-0543-BA69-334D413B31A2}"/>
              </a:ext>
            </a:extLst>
          </p:cNvPr>
          <p:cNvPicPr>
            <a:picLocks noChangeAspect="1"/>
          </p:cNvPicPr>
          <p:nvPr userDrawn="1"/>
        </p:nvPicPr>
        <p:blipFill>
          <a:blip r:embed="rId2"/>
          <a:stretch>
            <a:fillRect/>
          </a:stretch>
        </p:blipFill>
        <p:spPr>
          <a:xfrm>
            <a:off x="476995" y="483697"/>
            <a:ext cx="3006437" cy="494391"/>
          </a:xfrm>
          <a:prstGeom prst="rect">
            <a:avLst/>
          </a:prstGeom>
          <a:noFill/>
        </p:spPr>
      </p:pic>
      <p:sp>
        <p:nvSpPr>
          <p:cNvPr id="9" name="Title 1">
            <a:extLst>
              <a:ext uri="{FF2B5EF4-FFF2-40B4-BE49-F238E27FC236}">
                <a16:creationId xmlns:a16="http://schemas.microsoft.com/office/drawing/2014/main" id="{72CBC004-390E-394B-969E-5B4D8F59B59B}"/>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161980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elated Sessions and Resources">
    <p:spTree>
      <p:nvGrpSpPr>
        <p:cNvPr id="1" name=""/>
        <p:cNvGrpSpPr/>
        <p:nvPr/>
      </p:nvGrpSpPr>
      <p:grpSpPr>
        <a:xfrm>
          <a:off x="0" y="0"/>
          <a:ext cx="0" cy="0"/>
          <a:chOff x="0" y="0"/>
          <a:chExt cx="0" cy="0"/>
        </a:xfrm>
      </p:grpSpPr>
      <p:pic>
        <p:nvPicPr>
          <p:cNvPr id="14" name="Picture 13" descr="A picture containing player, racket, court, building&#10;&#10;Description automatically generated">
            <a:extLst>
              <a:ext uri="{FF2B5EF4-FFF2-40B4-BE49-F238E27FC236}">
                <a16:creationId xmlns:a16="http://schemas.microsoft.com/office/drawing/2014/main" id="{CE098863-C542-7C47-B701-03636EB4BA20}"/>
              </a:ext>
            </a:extLst>
          </p:cNvPr>
          <p:cNvPicPr>
            <a:picLocks noChangeAspect="1"/>
          </p:cNvPicPr>
          <p:nvPr userDrawn="1"/>
        </p:nvPicPr>
        <p:blipFill rotWithShape="1">
          <a:blip r:embed="rId4"/>
          <a:srcRect l="4185" r="52085"/>
          <a:stretch/>
        </p:blipFill>
        <p:spPr>
          <a:xfrm>
            <a:off x="-1" y="0"/>
            <a:ext cx="6108066" cy="6858000"/>
          </a:xfrm>
          <a:prstGeom prst="rect">
            <a:avLst/>
          </a:prstGeom>
        </p:spPr>
      </p:pic>
      <p:sp>
        <p:nvSpPr>
          <p:cNvPr id="9" name="Title 6"/>
          <p:cNvSpPr>
            <a:spLocks noGrp="1" noSelect="1" noRot="1" noMove="1" noResize="1" noEditPoints="1" noAdjustHandles="1" noChangeArrowheads="1" noChangeShapeType="1" noTextEdit="1"/>
          </p:cNvSpPr>
          <p:nvPr>
            <p:ph type="title" hasCustomPrompt="1"/>
            <p:custDataLst>
              <p:tags r:id="rId1"/>
            </p:custDataLst>
          </p:nvPr>
        </p:nvSpPr>
        <p:spPr bwMode="white">
          <a:xfrm>
            <a:off x="742951" y="-417178"/>
            <a:ext cx="3842103" cy="190904"/>
          </a:xfrm>
        </p:spPr>
        <p:txBody>
          <a:bodyPr vert="horz" wrap="square" lIns="91521" tIns="45761" rIns="91521" bIns="45761" rtlCol="0" anchor="b">
            <a:spAutoFit/>
          </a:bodyPr>
          <a:lstStyle>
            <a:lvl1pPr>
              <a:defRPr lang="en-US" sz="800" b="0" baseline="0">
                <a:solidFill>
                  <a:schemeClr val="bg1"/>
                </a:solidFill>
                <a:latin typeface="+mj-lt"/>
              </a:defRPr>
            </a:lvl1pPr>
          </a:lstStyle>
          <a:p>
            <a:pPr lvl="0" defTabSz="914941">
              <a:lnSpc>
                <a:spcPct val="80000"/>
              </a:lnSpc>
            </a:pPr>
            <a:r>
              <a:rPr lang="en-US" dirty="0"/>
              <a:t>Click to Edit Master Title Style</a:t>
            </a:r>
          </a:p>
        </p:txBody>
      </p:sp>
      <p:sp>
        <p:nvSpPr>
          <p:cNvPr id="10" name="Text Placeholder 2"/>
          <p:cNvSpPr>
            <a:spLocks noGrp="1" noSelect="1" noRot="1" noMove="1" noResize="1" noEditPoints="1" noAdjustHandles="1" noChangeArrowheads="1" noChangeShapeType="1" noTextEdit="1"/>
          </p:cNvSpPr>
          <p:nvPr>
            <p:ph type="body" idx="11" hasCustomPrompt="1"/>
            <p:custDataLst>
              <p:tags r:id="rId2"/>
            </p:custDataLst>
          </p:nvPr>
        </p:nvSpPr>
        <p:spPr bwMode="gray">
          <a:xfrm>
            <a:off x="742950" y="-251195"/>
            <a:ext cx="3830784" cy="209371"/>
          </a:xfrm>
          <a:prstGeom prst="rect">
            <a:avLst/>
          </a:prstGeom>
        </p:spPr>
        <p:txBody>
          <a:bodyPr lIns="91521" tIns="45761" rIns="91521" bIns="45761" anchor="t">
            <a:spAutoFit/>
          </a:bodyPr>
          <a:lstStyle>
            <a:lvl1pPr marL="0" indent="0">
              <a:spcBef>
                <a:spcPts val="0"/>
              </a:spcBef>
              <a:spcAft>
                <a:spcPts val="0"/>
              </a:spcAft>
              <a:buNone/>
              <a:defRPr sz="800" b="0">
                <a:solidFill>
                  <a:schemeClr val="bg1"/>
                </a:solidFill>
                <a:latin typeface="+mj-lt"/>
              </a:defRPr>
            </a:lvl1pPr>
            <a:lvl2pPr marL="457471" indent="0">
              <a:buNone/>
              <a:defRPr sz="1999" b="1"/>
            </a:lvl2pPr>
            <a:lvl3pPr marL="914941" indent="0">
              <a:buNone/>
              <a:defRPr sz="1899" b="1"/>
            </a:lvl3pPr>
            <a:lvl4pPr marL="1372410" indent="0">
              <a:buNone/>
              <a:defRPr sz="1600" b="1"/>
            </a:lvl4pPr>
            <a:lvl5pPr marL="1829881" indent="0">
              <a:buNone/>
              <a:defRPr sz="1600" b="1"/>
            </a:lvl5pPr>
            <a:lvl6pPr marL="2287352" indent="0">
              <a:buNone/>
              <a:defRPr sz="1600" b="1"/>
            </a:lvl6pPr>
            <a:lvl7pPr marL="2744822" indent="0">
              <a:buNone/>
              <a:defRPr sz="1600" b="1"/>
            </a:lvl7pPr>
            <a:lvl8pPr marL="3202292" indent="0">
              <a:buNone/>
              <a:defRPr sz="1600" b="1"/>
            </a:lvl8pPr>
            <a:lvl9pPr marL="3659763" indent="0">
              <a:buNone/>
              <a:defRPr sz="1600" b="1"/>
            </a:lvl9pPr>
          </a:lstStyle>
          <a:p>
            <a:pPr lvl="0"/>
            <a:r>
              <a:rPr lang="en-US" dirty="0"/>
              <a:t>Click to </a:t>
            </a:r>
            <a:r>
              <a:rPr lang="en-US"/>
              <a:t>edit master text styles</a:t>
            </a:r>
            <a:endParaRPr lang="en-US" dirty="0"/>
          </a:p>
        </p:txBody>
      </p:sp>
      <p:sp>
        <p:nvSpPr>
          <p:cNvPr id="16" name="Content Placeholder 4">
            <a:extLst>
              <a:ext uri="{FF2B5EF4-FFF2-40B4-BE49-F238E27FC236}">
                <a16:creationId xmlns:a16="http://schemas.microsoft.com/office/drawing/2014/main" id="{85C4DC03-F752-B143-9717-032064942FD6}"/>
              </a:ext>
            </a:extLst>
          </p:cNvPr>
          <p:cNvSpPr>
            <a:spLocks noGrp="1"/>
          </p:cNvSpPr>
          <p:nvPr>
            <p:ph sz="quarter" idx="10"/>
          </p:nvPr>
        </p:nvSpPr>
        <p:spPr>
          <a:xfrm>
            <a:off x="6464808" y="1229868"/>
            <a:ext cx="5340096" cy="4398264"/>
          </a:xfrm>
        </p:spPr>
        <p:txBody>
          <a:bodyPr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4">
            <a:extLst>
              <a:ext uri="{FF2B5EF4-FFF2-40B4-BE49-F238E27FC236}">
                <a16:creationId xmlns:a16="http://schemas.microsoft.com/office/drawing/2014/main" id="{B084ECE3-AF03-5747-97C9-3A5E7EE5C919}"/>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9" name="Slide Number Placeholder 5">
            <a:extLst>
              <a:ext uri="{FF2B5EF4-FFF2-40B4-BE49-F238E27FC236}">
                <a16:creationId xmlns:a16="http://schemas.microsoft.com/office/drawing/2014/main" id="{431134F0-51CB-B945-B7F3-C03F49ABEFFA}"/>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
        <p:nvSpPr>
          <p:cNvPr id="20" name="Rectangle 19">
            <a:extLst>
              <a:ext uri="{FF2B5EF4-FFF2-40B4-BE49-F238E27FC236}">
                <a16:creationId xmlns:a16="http://schemas.microsoft.com/office/drawing/2014/main" id="{E7B7FCB0-63E6-D249-A719-87E0EF609695}"/>
              </a:ext>
            </a:extLst>
          </p:cNvPr>
          <p:cNvSpPr/>
          <p:nvPr userDrawn="1"/>
        </p:nvSpPr>
        <p:spPr bwMode="white">
          <a:xfrm>
            <a:off x="374904" y="2946401"/>
            <a:ext cx="5340096" cy="965200"/>
          </a:xfrm>
          <a:prstGeom prst="rect">
            <a:avLst/>
          </a:prstGeom>
        </p:spPr>
        <p:txBody>
          <a:bodyPr vert="horz" lIns="91440" tIns="45720" rIns="91440" bIns="45720" rtlCol="0" anchor="ctr">
            <a:noAutofit/>
          </a:bodyPr>
          <a:lstStyle/>
          <a:p>
            <a:pPr lvl="0" indent="0" defTabSz="914126">
              <a:lnSpc>
                <a:spcPct val="95000"/>
              </a:lnSpc>
              <a:spcBef>
                <a:spcPts val="1200"/>
              </a:spcBef>
              <a:spcAft>
                <a:spcPts val="400"/>
              </a:spcAft>
              <a:buFont typeface="Arial" panose="020B0604020202020204" pitchFamily="34" charset="0"/>
              <a:buNone/>
            </a:pPr>
            <a:r>
              <a:rPr lang="en-US" sz="3000" b="1" noProof="0" dirty="0"/>
              <a:t>Related sessions</a:t>
            </a:r>
            <a:br>
              <a:rPr lang="en-US" sz="3000" b="1" noProof="0" dirty="0"/>
            </a:br>
            <a:r>
              <a:rPr lang="en-US" sz="3000" b="1" noProof="0" dirty="0"/>
              <a:t>and resources</a:t>
            </a:r>
          </a:p>
        </p:txBody>
      </p:sp>
      <p:pic>
        <p:nvPicPr>
          <p:cNvPr id="11" name="Picture 10" descr="A close up of a sign&#10;&#10;Description automatically generated">
            <a:extLst>
              <a:ext uri="{FF2B5EF4-FFF2-40B4-BE49-F238E27FC236}">
                <a16:creationId xmlns:a16="http://schemas.microsoft.com/office/drawing/2014/main" id="{7B2FA28B-8D8A-EF42-A8A9-924618452DB7}"/>
              </a:ext>
            </a:extLst>
          </p:cNvPr>
          <p:cNvPicPr>
            <a:picLocks noChangeAspect="1"/>
          </p:cNvPicPr>
          <p:nvPr userDrawn="1"/>
        </p:nvPicPr>
        <p:blipFill>
          <a:blip r:embed="rId5"/>
          <a:stretch>
            <a:fillRect/>
          </a:stretch>
        </p:blipFill>
        <p:spPr>
          <a:xfrm>
            <a:off x="476995" y="483697"/>
            <a:ext cx="3006437" cy="494391"/>
          </a:xfrm>
          <a:prstGeom prst="rect">
            <a:avLst/>
          </a:prstGeom>
          <a:noFill/>
        </p:spPr>
      </p:pic>
      <p:sp>
        <p:nvSpPr>
          <p:cNvPr id="13" name="Title 1">
            <a:extLst>
              <a:ext uri="{FF2B5EF4-FFF2-40B4-BE49-F238E27FC236}">
                <a16:creationId xmlns:a16="http://schemas.microsoft.com/office/drawing/2014/main" id="{FE24C67C-9E0D-9046-B828-6C5649AA9640}"/>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111160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tay Connected">
    <p:spTree>
      <p:nvGrpSpPr>
        <p:cNvPr id="1" name=""/>
        <p:cNvGrpSpPr/>
        <p:nvPr/>
      </p:nvGrpSpPr>
      <p:grpSpPr>
        <a:xfrm>
          <a:off x="0" y="0"/>
          <a:ext cx="0" cy="0"/>
          <a:chOff x="0" y="0"/>
          <a:chExt cx="0" cy="0"/>
        </a:xfrm>
      </p:grpSpPr>
      <p:sp>
        <p:nvSpPr>
          <p:cNvPr id="16" name="Title 6"/>
          <p:cNvSpPr>
            <a:spLocks noGrp="1" noSelect="1"/>
          </p:cNvSpPr>
          <p:nvPr>
            <p:ph type="title" hasCustomPrompt="1"/>
            <p:custDataLst>
              <p:tags r:id="rId1"/>
            </p:custDataLst>
          </p:nvPr>
        </p:nvSpPr>
        <p:spPr>
          <a:xfrm>
            <a:off x="259080" y="-385586"/>
            <a:ext cx="11597640" cy="190904"/>
          </a:xfrm>
        </p:spPr>
        <p:txBody>
          <a:bodyPr vert="horz" wrap="square" lIns="91521" tIns="45761" rIns="91521" bIns="45761" rtlCol="0" anchor="b">
            <a:spAutoFit/>
          </a:bodyPr>
          <a:lstStyle>
            <a:lvl1pPr>
              <a:defRPr lang="en-US" sz="800" b="0" baseline="0">
                <a:solidFill>
                  <a:schemeClr val="bg1"/>
                </a:solidFill>
              </a:defRPr>
            </a:lvl1pPr>
          </a:lstStyle>
          <a:p>
            <a:pPr lvl="0" defTabSz="914941">
              <a:lnSpc>
                <a:spcPct val="80000"/>
              </a:lnSpc>
            </a:pPr>
            <a:r>
              <a:rPr lang="en-US" dirty="0"/>
              <a:t>Click to Edit Master Title Style</a:t>
            </a:r>
          </a:p>
        </p:txBody>
      </p:sp>
      <p:sp>
        <p:nvSpPr>
          <p:cNvPr id="17" name="Text Placeholder 2"/>
          <p:cNvSpPr>
            <a:spLocks noGrp="1" noSelect="1"/>
          </p:cNvSpPr>
          <p:nvPr>
            <p:ph type="body" idx="11" hasCustomPrompt="1"/>
            <p:custDataLst>
              <p:tags r:id="rId2"/>
            </p:custDataLst>
          </p:nvPr>
        </p:nvSpPr>
        <p:spPr bwMode="gray">
          <a:xfrm>
            <a:off x="275799" y="-235708"/>
            <a:ext cx="11580922" cy="209371"/>
          </a:xfrm>
          <a:prstGeom prst="rect">
            <a:avLst/>
          </a:prstGeom>
        </p:spPr>
        <p:txBody>
          <a:bodyPr lIns="91521" tIns="45761" rIns="91521" bIns="45761" anchor="t">
            <a:spAutoFit/>
          </a:bodyPr>
          <a:lstStyle>
            <a:lvl1pPr marL="0" indent="0">
              <a:spcBef>
                <a:spcPts val="0"/>
              </a:spcBef>
              <a:spcAft>
                <a:spcPts val="0"/>
              </a:spcAft>
              <a:buNone/>
              <a:defRPr sz="800" b="0">
                <a:solidFill>
                  <a:schemeClr val="bg1"/>
                </a:solidFill>
              </a:defRPr>
            </a:lvl1pPr>
            <a:lvl2pPr marL="457471" indent="0">
              <a:buNone/>
              <a:defRPr sz="1999" b="1"/>
            </a:lvl2pPr>
            <a:lvl3pPr marL="914941" indent="0">
              <a:buNone/>
              <a:defRPr sz="1899" b="1"/>
            </a:lvl3pPr>
            <a:lvl4pPr marL="1372410" indent="0">
              <a:buNone/>
              <a:defRPr sz="1600" b="1"/>
            </a:lvl4pPr>
            <a:lvl5pPr marL="1829881" indent="0">
              <a:buNone/>
              <a:defRPr sz="1600" b="1"/>
            </a:lvl5pPr>
            <a:lvl6pPr marL="2287352" indent="0">
              <a:buNone/>
              <a:defRPr sz="1600" b="1"/>
            </a:lvl6pPr>
            <a:lvl7pPr marL="2744822" indent="0">
              <a:buNone/>
              <a:defRPr sz="1600" b="1"/>
            </a:lvl7pPr>
            <a:lvl8pPr marL="3202292" indent="0">
              <a:buNone/>
              <a:defRPr sz="1600" b="1"/>
            </a:lvl8pPr>
            <a:lvl9pPr marL="3659763" indent="0">
              <a:buNone/>
              <a:defRPr sz="1600" b="1"/>
            </a:lvl9pPr>
          </a:lstStyle>
          <a:p>
            <a:pPr lvl="0"/>
            <a:r>
              <a:rPr lang="en-US" dirty="0"/>
              <a:t>Click to edit master text styles</a:t>
            </a:r>
          </a:p>
        </p:txBody>
      </p:sp>
      <p:pic>
        <p:nvPicPr>
          <p:cNvPr id="14" name="Picture 13" descr="A close up of a tiled wall&#10;&#10;Description automatically generated">
            <a:extLst>
              <a:ext uri="{FF2B5EF4-FFF2-40B4-BE49-F238E27FC236}">
                <a16:creationId xmlns:a16="http://schemas.microsoft.com/office/drawing/2014/main" id="{8D31E44E-52BF-5B4F-A7A6-620966C4E099}"/>
              </a:ext>
            </a:extLst>
          </p:cNvPr>
          <p:cNvPicPr>
            <a:picLocks noChangeAspect="1"/>
          </p:cNvPicPr>
          <p:nvPr userDrawn="1"/>
        </p:nvPicPr>
        <p:blipFill rotWithShape="1">
          <a:blip r:embed="rId4"/>
          <a:srcRect l="1926" t="1033" r="49854" b="2821"/>
          <a:stretch/>
        </p:blipFill>
        <p:spPr>
          <a:xfrm>
            <a:off x="-127" y="136"/>
            <a:ext cx="6113060" cy="6857863"/>
          </a:xfrm>
          <a:prstGeom prst="rect">
            <a:avLst/>
          </a:prstGeom>
        </p:spPr>
      </p:pic>
      <p:sp>
        <p:nvSpPr>
          <p:cNvPr id="21" name="TextBox 20">
            <a:extLst>
              <a:ext uri="{FF2B5EF4-FFF2-40B4-BE49-F238E27FC236}">
                <a16:creationId xmlns:a16="http://schemas.microsoft.com/office/drawing/2014/main" id="{FFE491D8-855E-3E44-83CC-98DB7494AFC2}"/>
              </a:ext>
            </a:extLst>
          </p:cNvPr>
          <p:cNvSpPr txBox="1"/>
          <p:nvPr userDrawn="1"/>
        </p:nvSpPr>
        <p:spPr>
          <a:xfrm>
            <a:off x="374903" y="2607750"/>
            <a:ext cx="5378197" cy="1642501"/>
          </a:xfrm>
          <a:prstGeom prst="rect">
            <a:avLst/>
          </a:prstGeom>
          <a:noFill/>
        </p:spPr>
        <p:txBody>
          <a:bodyPr wrap="square" rtlCol="0">
            <a:spAutoFit/>
          </a:bodyPr>
          <a:lstStyle/>
          <a:p>
            <a:pPr marL="0" marR="0" lvl="0" indent="0" algn="l" defTabSz="914126" rtl="0" eaLnBrk="1" fontAlgn="auto" latinLnBrk="0" hangingPunct="1">
              <a:lnSpc>
                <a:spcPct val="95000"/>
              </a:lnSpc>
              <a:spcBef>
                <a:spcPts val="1200"/>
              </a:spcBef>
              <a:spcAft>
                <a:spcPts val="400"/>
              </a:spcAft>
              <a:buClrTx/>
              <a:buSzTx/>
              <a:buFont typeface="Arial" panose="020B0604020202020204" pitchFamily="34" charset="0"/>
              <a:buNone/>
              <a:tabLst/>
              <a:defRPr/>
            </a:pPr>
            <a:r>
              <a:rPr lang="en-US" sz="3000" b="1" dirty="0">
                <a:solidFill>
                  <a:schemeClr val="bg1"/>
                </a:solidFill>
              </a:rPr>
              <a:t>Stay connected</a:t>
            </a:r>
          </a:p>
          <a:p>
            <a:pPr marL="0" marR="0" lvl="0" indent="0" algn="l" defTabSz="914126" rtl="0" eaLnBrk="1" fontAlgn="auto" latinLnBrk="0" hangingPunct="1">
              <a:lnSpc>
                <a:spcPct val="95000"/>
              </a:lnSpc>
              <a:spcBef>
                <a:spcPts val="1200"/>
              </a:spcBef>
              <a:spcAft>
                <a:spcPts val="400"/>
              </a:spcAft>
              <a:buClrTx/>
              <a:buSzTx/>
              <a:buFont typeface="Arial" panose="020B0604020202020204" pitchFamily="34" charset="0"/>
              <a:buNone/>
              <a:tabLst/>
              <a:defRPr/>
            </a:pPr>
            <a:r>
              <a:rPr kumimoji="0" lang="en-US" sz="3000" b="0" i="0" u="none" strike="noStrike" kern="1200" cap="none" spc="0" normalizeH="0" baseline="0" noProof="0" dirty="0">
                <a:ln>
                  <a:noFill/>
                </a:ln>
                <a:solidFill>
                  <a:schemeClr val="bg1"/>
                </a:solidFill>
                <a:effectLst/>
                <a:uLnTx/>
                <a:uFillTx/>
                <a:latin typeface="+mn-lt"/>
                <a:ea typeface="+mn-ea"/>
                <a:cs typeface="+mn-cs"/>
              </a:rPr>
              <a:t>Follow NetApp INSIGHT </a:t>
            </a:r>
            <a:br>
              <a:rPr kumimoji="0" lang="en-US" sz="3000" b="0" i="0" u="none" strike="noStrike" kern="1200" cap="none" spc="0" normalizeH="0" baseline="0" noProof="0" dirty="0">
                <a:ln>
                  <a:noFill/>
                </a:ln>
                <a:solidFill>
                  <a:schemeClr val="bg1"/>
                </a:solidFill>
                <a:effectLst/>
                <a:uLnTx/>
                <a:uFillTx/>
                <a:latin typeface="+mn-lt"/>
                <a:ea typeface="+mn-ea"/>
                <a:cs typeface="+mn-cs"/>
              </a:rPr>
            </a:br>
            <a:r>
              <a:rPr kumimoji="0" lang="en-US" sz="3000" b="0" i="0" u="none" strike="noStrike" kern="1200" cap="none" spc="0" normalizeH="0" baseline="0" noProof="0" dirty="0">
                <a:ln>
                  <a:noFill/>
                </a:ln>
                <a:solidFill>
                  <a:schemeClr val="bg1"/>
                </a:solidFill>
                <a:effectLst/>
                <a:uLnTx/>
                <a:uFillTx/>
                <a:latin typeface="+mn-lt"/>
                <a:ea typeface="+mn-ea"/>
                <a:cs typeface="+mn-cs"/>
              </a:rPr>
              <a:t>on Facebook and Twitter</a:t>
            </a:r>
          </a:p>
        </p:txBody>
      </p:sp>
      <p:sp>
        <p:nvSpPr>
          <p:cNvPr id="22" name="Footer Placeholder 4">
            <a:extLst>
              <a:ext uri="{FF2B5EF4-FFF2-40B4-BE49-F238E27FC236}">
                <a16:creationId xmlns:a16="http://schemas.microsoft.com/office/drawing/2014/main" id="{6818B6AA-0F84-C048-8771-97AA38CE9F6D}"/>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bg1"/>
                </a:solidFill>
              </a:defRPr>
            </a:lvl1pPr>
          </a:lstStyle>
          <a:p>
            <a:r>
              <a:rPr lang="en-US"/>
              <a:t>NetApp INSIGHT © 2020 NetApp, Inc. All rights reserved. NetApp Confidential – Limited Use Only</a:t>
            </a:r>
            <a:endParaRPr lang="en-US" dirty="0"/>
          </a:p>
        </p:txBody>
      </p:sp>
      <p:sp>
        <p:nvSpPr>
          <p:cNvPr id="23" name="Slide Number Placeholder 5">
            <a:extLst>
              <a:ext uri="{FF2B5EF4-FFF2-40B4-BE49-F238E27FC236}">
                <a16:creationId xmlns:a16="http://schemas.microsoft.com/office/drawing/2014/main" id="{7A9B9770-9290-8E4B-A77F-F1FFCF777E0E}"/>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bg1"/>
                </a:solidFill>
              </a:defRPr>
            </a:lvl1pPr>
          </a:lstStyle>
          <a:p>
            <a:fld id="{B071A5F3-A4FF-4CEE-8215-C08835B585C1}" type="slidenum">
              <a:rPr lang="en-US" smtClean="0"/>
              <a:pPr/>
              <a:t>‹#›</a:t>
            </a:fld>
            <a:endParaRPr lang="en-US" dirty="0"/>
          </a:p>
        </p:txBody>
      </p:sp>
      <p:grpSp>
        <p:nvGrpSpPr>
          <p:cNvPr id="24" name="Group 23">
            <a:extLst>
              <a:ext uri="{FF2B5EF4-FFF2-40B4-BE49-F238E27FC236}">
                <a16:creationId xmlns:a16="http://schemas.microsoft.com/office/drawing/2014/main" id="{6EFA3323-5F4D-444B-A2D2-C1E49551A979}"/>
              </a:ext>
            </a:extLst>
          </p:cNvPr>
          <p:cNvGrpSpPr/>
          <p:nvPr userDrawn="1"/>
        </p:nvGrpSpPr>
        <p:grpSpPr>
          <a:xfrm>
            <a:off x="6759835" y="2782926"/>
            <a:ext cx="4980079" cy="1292149"/>
            <a:chOff x="7321176" y="2870642"/>
            <a:chExt cx="4980079" cy="1292149"/>
          </a:xfrm>
        </p:grpSpPr>
        <p:grpSp>
          <p:nvGrpSpPr>
            <p:cNvPr id="25" name="Group 24">
              <a:extLst>
                <a:ext uri="{FF2B5EF4-FFF2-40B4-BE49-F238E27FC236}">
                  <a16:creationId xmlns:a16="http://schemas.microsoft.com/office/drawing/2014/main" id="{2A57D3B3-133B-DF4B-B145-7B922A79EDDB}"/>
                </a:ext>
              </a:extLst>
            </p:cNvPr>
            <p:cNvGrpSpPr/>
            <p:nvPr userDrawn="1"/>
          </p:nvGrpSpPr>
          <p:grpSpPr>
            <a:xfrm>
              <a:off x="7321176" y="2930350"/>
              <a:ext cx="261137" cy="702618"/>
              <a:chOff x="7042867" y="3522250"/>
              <a:chExt cx="261137" cy="702618"/>
            </a:xfrm>
          </p:grpSpPr>
          <p:pic>
            <p:nvPicPr>
              <p:cNvPr id="27" name="Picture 26">
                <a:extLst>
                  <a:ext uri="{FF2B5EF4-FFF2-40B4-BE49-F238E27FC236}">
                    <a16:creationId xmlns:a16="http://schemas.microsoft.com/office/drawing/2014/main" id="{C6E93C52-EBE5-1242-951A-6DE0AB0911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2867" y="3522250"/>
                <a:ext cx="259766" cy="259766"/>
              </a:xfrm>
              <a:prstGeom prst="rect">
                <a:avLst/>
              </a:prstGeom>
            </p:spPr>
          </p:pic>
          <p:sp>
            <p:nvSpPr>
              <p:cNvPr id="28" name="Freeform 5">
                <a:extLst>
                  <a:ext uri="{FF2B5EF4-FFF2-40B4-BE49-F238E27FC236}">
                    <a16:creationId xmlns:a16="http://schemas.microsoft.com/office/drawing/2014/main" id="{8B4BA896-CC26-504E-8A52-F595427CE57C}"/>
                  </a:ext>
                </a:extLst>
              </p:cNvPr>
              <p:cNvSpPr>
                <a:spLocks/>
              </p:cNvSpPr>
              <p:nvPr userDrawn="1"/>
            </p:nvSpPr>
            <p:spPr bwMode="auto">
              <a:xfrm>
                <a:off x="7042868" y="4012673"/>
                <a:ext cx="261136" cy="212195"/>
              </a:xfrm>
              <a:custGeom>
                <a:avLst/>
                <a:gdLst>
                  <a:gd name="T0" fmla="*/ 618 w 618"/>
                  <a:gd name="T1" fmla="*/ 59 h 502"/>
                  <a:gd name="T2" fmla="*/ 545 w 618"/>
                  <a:gd name="T3" fmla="*/ 79 h 502"/>
                  <a:gd name="T4" fmla="*/ 601 w 618"/>
                  <a:gd name="T5" fmla="*/ 9 h 502"/>
                  <a:gd name="T6" fmla="*/ 521 w 618"/>
                  <a:gd name="T7" fmla="*/ 40 h 502"/>
                  <a:gd name="T8" fmla="*/ 428 w 618"/>
                  <a:gd name="T9" fmla="*/ 0 h 502"/>
                  <a:gd name="T10" fmla="*/ 301 w 618"/>
                  <a:gd name="T11" fmla="*/ 127 h 502"/>
                  <a:gd name="T12" fmla="*/ 304 w 618"/>
                  <a:gd name="T13" fmla="*/ 155 h 502"/>
                  <a:gd name="T14" fmla="*/ 43 w 618"/>
                  <a:gd name="T15" fmla="*/ 23 h 502"/>
                  <a:gd name="T16" fmla="*/ 26 w 618"/>
                  <a:gd name="T17" fmla="*/ 87 h 502"/>
                  <a:gd name="T18" fmla="*/ 82 w 618"/>
                  <a:gd name="T19" fmla="*/ 192 h 502"/>
                  <a:gd name="T20" fmla="*/ 25 w 618"/>
                  <a:gd name="T21" fmla="*/ 176 h 502"/>
                  <a:gd name="T22" fmla="*/ 25 w 618"/>
                  <a:gd name="T23" fmla="*/ 178 h 502"/>
                  <a:gd name="T24" fmla="*/ 126 w 618"/>
                  <a:gd name="T25" fmla="*/ 302 h 502"/>
                  <a:gd name="T26" fmla="*/ 93 w 618"/>
                  <a:gd name="T27" fmla="*/ 307 h 502"/>
                  <a:gd name="T28" fmla="*/ 69 w 618"/>
                  <a:gd name="T29" fmla="*/ 305 h 502"/>
                  <a:gd name="T30" fmla="*/ 188 w 618"/>
                  <a:gd name="T31" fmla="*/ 393 h 502"/>
                  <a:gd name="T32" fmla="*/ 30 w 618"/>
                  <a:gd name="T33" fmla="*/ 447 h 502"/>
                  <a:gd name="T34" fmla="*/ 0 w 618"/>
                  <a:gd name="T35" fmla="*/ 445 h 502"/>
                  <a:gd name="T36" fmla="*/ 194 w 618"/>
                  <a:gd name="T37" fmla="*/ 502 h 502"/>
                  <a:gd name="T38" fmla="*/ 555 w 618"/>
                  <a:gd name="T39" fmla="*/ 141 h 502"/>
                  <a:gd name="T40" fmla="*/ 555 w 618"/>
                  <a:gd name="T41" fmla="*/ 125 h 502"/>
                  <a:gd name="T42" fmla="*/ 618 w 618"/>
                  <a:gd name="T43" fmla="*/ 5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8" h="502">
                    <a:moveTo>
                      <a:pt x="618" y="59"/>
                    </a:moveTo>
                    <a:cubicBezTo>
                      <a:pt x="596" y="69"/>
                      <a:pt x="571" y="76"/>
                      <a:pt x="545" y="79"/>
                    </a:cubicBezTo>
                    <a:cubicBezTo>
                      <a:pt x="572" y="63"/>
                      <a:pt x="592" y="39"/>
                      <a:pt x="601" y="9"/>
                    </a:cubicBezTo>
                    <a:cubicBezTo>
                      <a:pt x="577" y="23"/>
                      <a:pt x="550" y="34"/>
                      <a:pt x="521" y="40"/>
                    </a:cubicBezTo>
                    <a:cubicBezTo>
                      <a:pt x="497" y="15"/>
                      <a:pt x="465" y="0"/>
                      <a:pt x="428" y="0"/>
                    </a:cubicBezTo>
                    <a:cubicBezTo>
                      <a:pt x="358" y="0"/>
                      <a:pt x="301" y="56"/>
                      <a:pt x="301" y="127"/>
                    </a:cubicBezTo>
                    <a:cubicBezTo>
                      <a:pt x="301" y="136"/>
                      <a:pt x="302" y="146"/>
                      <a:pt x="304" y="155"/>
                    </a:cubicBezTo>
                    <a:cubicBezTo>
                      <a:pt x="199" y="150"/>
                      <a:pt x="105" y="100"/>
                      <a:pt x="43" y="23"/>
                    </a:cubicBezTo>
                    <a:cubicBezTo>
                      <a:pt x="32" y="42"/>
                      <a:pt x="26" y="63"/>
                      <a:pt x="26" y="87"/>
                    </a:cubicBezTo>
                    <a:cubicBezTo>
                      <a:pt x="26" y="131"/>
                      <a:pt x="48" y="170"/>
                      <a:pt x="82" y="192"/>
                    </a:cubicBezTo>
                    <a:cubicBezTo>
                      <a:pt x="61" y="192"/>
                      <a:pt x="42" y="186"/>
                      <a:pt x="25" y="176"/>
                    </a:cubicBezTo>
                    <a:cubicBezTo>
                      <a:pt x="25" y="177"/>
                      <a:pt x="25" y="177"/>
                      <a:pt x="25" y="178"/>
                    </a:cubicBezTo>
                    <a:cubicBezTo>
                      <a:pt x="25" y="240"/>
                      <a:pt x="68" y="291"/>
                      <a:pt x="126" y="302"/>
                    </a:cubicBezTo>
                    <a:cubicBezTo>
                      <a:pt x="116" y="305"/>
                      <a:pt x="104" y="307"/>
                      <a:pt x="93" y="307"/>
                    </a:cubicBezTo>
                    <a:cubicBezTo>
                      <a:pt x="85" y="307"/>
                      <a:pt x="77" y="306"/>
                      <a:pt x="69" y="305"/>
                    </a:cubicBezTo>
                    <a:cubicBezTo>
                      <a:pt x="85" y="355"/>
                      <a:pt x="132" y="392"/>
                      <a:pt x="188" y="393"/>
                    </a:cubicBezTo>
                    <a:cubicBezTo>
                      <a:pt x="144" y="427"/>
                      <a:pt x="89" y="447"/>
                      <a:pt x="30" y="447"/>
                    </a:cubicBezTo>
                    <a:cubicBezTo>
                      <a:pt x="20" y="447"/>
                      <a:pt x="10" y="447"/>
                      <a:pt x="0" y="445"/>
                    </a:cubicBezTo>
                    <a:cubicBezTo>
                      <a:pt x="56" y="481"/>
                      <a:pt x="123" y="502"/>
                      <a:pt x="194" y="502"/>
                    </a:cubicBezTo>
                    <a:cubicBezTo>
                      <a:pt x="428" y="502"/>
                      <a:pt x="555" y="309"/>
                      <a:pt x="555" y="141"/>
                    </a:cubicBezTo>
                    <a:cubicBezTo>
                      <a:pt x="555" y="136"/>
                      <a:pt x="555" y="130"/>
                      <a:pt x="555" y="125"/>
                    </a:cubicBezTo>
                    <a:cubicBezTo>
                      <a:pt x="580" y="107"/>
                      <a:pt x="601" y="85"/>
                      <a:pt x="618" y="59"/>
                    </a:cubicBezTo>
                    <a:close/>
                  </a:path>
                </a:pathLst>
              </a:custGeom>
              <a:solidFill>
                <a:srgbClr val="1DA1F3"/>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6" name="TextBox 25">
              <a:extLst>
                <a:ext uri="{FF2B5EF4-FFF2-40B4-BE49-F238E27FC236}">
                  <a16:creationId xmlns:a16="http://schemas.microsoft.com/office/drawing/2014/main" id="{E3C27E70-1498-D641-BA21-3FE0EA6CFE5C}"/>
                </a:ext>
              </a:extLst>
            </p:cNvPr>
            <p:cNvSpPr txBox="1"/>
            <p:nvPr userDrawn="1"/>
          </p:nvSpPr>
          <p:spPr>
            <a:xfrm>
              <a:off x="7632261" y="2870642"/>
              <a:ext cx="4668994" cy="1292149"/>
            </a:xfrm>
            <a:prstGeom prst="rect">
              <a:avLst/>
            </a:prstGeom>
            <a:noFill/>
          </p:spPr>
          <p:txBody>
            <a:bodyPr wrap="square" rtlCol="0">
              <a:spAutoFit/>
            </a:bodyPr>
            <a:lstStyle/>
            <a:p>
              <a:pPr marL="0" marR="0" lvl="0" indent="0" algn="l" defTabSz="914126" rtl="0" eaLnBrk="1" fontAlgn="auto" latinLnBrk="0" hangingPunct="1">
                <a:lnSpc>
                  <a:spcPct val="95000"/>
                </a:lnSpc>
                <a:spcBef>
                  <a:spcPts val="1200"/>
                </a:spcBef>
                <a:spcAft>
                  <a:spcPts val="40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hlinkClick r:id="rId6"/>
                </a:rPr>
                <a:t>https://www.facebook.com/NetAppINSIGHT</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126" rtl="0" eaLnBrk="1" fontAlgn="auto" latinLnBrk="0" hangingPunct="1">
                <a:lnSpc>
                  <a:spcPct val="95000"/>
                </a:lnSpc>
                <a:spcBef>
                  <a:spcPts val="1200"/>
                </a:spcBef>
                <a:spcAft>
                  <a:spcPts val="40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hlinkClick r:id="rId7"/>
                </a:rPr>
                <a:t>https://twitter.com/NetAppINSIGHT</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126" rtl="0" eaLnBrk="1" fontAlgn="auto" latinLnBrk="0" hangingPunct="1">
                <a:lnSpc>
                  <a:spcPct val="95000"/>
                </a:lnSpc>
                <a:spcBef>
                  <a:spcPts val="1200"/>
                </a:spcBef>
                <a:spcAft>
                  <a:spcPts val="40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a:t>
              </a:r>
              <a:r>
                <a:rPr kumimoji="0" lang="en-US" sz="1800" b="0" i="0" u="none" strike="noStrike" kern="1200" cap="none" spc="0" normalizeH="0" baseline="0" noProof="0" dirty="0" err="1">
                  <a:ln>
                    <a:noFill/>
                  </a:ln>
                  <a:solidFill>
                    <a:schemeClr val="tx1"/>
                  </a:solidFill>
                  <a:effectLst/>
                  <a:uLnTx/>
                  <a:uFillTx/>
                  <a:latin typeface="+mn-lt"/>
                  <a:ea typeface="+mn-ea"/>
                  <a:cs typeface="+mn-cs"/>
                </a:rPr>
                <a:t>NetAppINSIGHT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pic>
        <p:nvPicPr>
          <p:cNvPr id="13" name="Picture 12" descr="A close up of a sign&#10;&#10;Description automatically generated">
            <a:extLst>
              <a:ext uri="{FF2B5EF4-FFF2-40B4-BE49-F238E27FC236}">
                <a16:creationId xmlns:a16="http://schemas.microsoft.com/office/drawing/2014/main" id="{F0C76ED6-D458-A541-AD36-7BD823EBBBDF}"/>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476995" y="483697"/>
            <a:ext cx="3006437" cy="494391"/>
          </a:xfrm>
          <a:prstGeom prst="rect">
            <a:avLst/>
          </a:prstGeom>
          <a:noFill/>
        </p:spPr>
      </p:pic>
      <p:sp>
        <p:nvSpPr>
          <p:cNvPr id="15" name="Title 1">
            <a:extLst>
              <a:ext uri="{FF2B5EF4-FFF2-40B4-BE49-F238E27FC236}">
                <a16:creationId xmlns:a16="http://schemas.microsoft.com/office/drawing/2014/main" id="{8E9BB34B-ABDA-9346-9002-1D7FB512F432}"/>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362743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fidentiality Notice">
    <p:spTree>
      <p:nvGrpSpPr>
        <p:cNvPr id="1" name=""/>
        <p:cNvGrpSpPr/>
        <p:nvPr/>
      </p:nvGrpSpPr>
      <p:grpSpPr>
        <a:xfrm>
          <a:off x="0" y="0"/>
          <a:ext cx="0" cy="0"/>
          <a:chOff x="0" y="0"/>
          <a:chExt cx="0" cy="0"/>
        </a:xfrm>
      </p:grpSpPr>
      <p:pic>
        <p:nvPicPr>
          <p:cNvPr id="48" name="Picture 47" descr="A close up of a tiled wall&#10;&#10;Description automatically generated">
            <a:extLst>
              <a:ext uri="{FF2B5EF4-FFF2-40B4-BE49-F238E27FC236}">
                <a16:creationId xmlns:a16="http://schemas.microsoft.com/office/drawing/2014/main" id="{A624A1C4-9EB6-3B40-8980-83BA085DE1F5}"/>
              </a:ext>
            </a:extLst>
          </p:cNvPr>
          <p:cNvPicPr>
            <a:picLocks noChangeAspect="1"/>
          </p:cNvPicPr>
          <p:nvPr userDrawn="1"/>
        </p:nvPicPr>
        <p:blipFill rotWithShape="1">
          <a:blip r:embed="rId2"/>
          <a:srcRect l="1926" t="1033" r="49854" b="2821"/>
          <a:stretch/>
        </p:blipFill>
        <p:spPr>
          <a:xfrm>
            <a:off x="-127" y="136"/>
            <a:ext cx="6113060" cy="6857863"/>
          </a:xfrm>
          <a:prstGeom prst="rect">
            <a:avLst/>
          </a:prstGeom>
        </p:spPr>
      </p:pic>
      <p:sp>
        <p:nvSpPr>
          <p:cNvPr id="35" name="TextBox 34">
            <a:extLst>
              <a:ext uri="{FF2B5EF4-FFF2-40B4-BE49-F238E27FC236}">
                <a16:creationId xmlns:a16="http://schemas.microsoft.com/office/drawing/2014/main" id="{12A8058D-F3E4-A447-9731-99204A05369A}"/>
              </a:ext>
            </a:extLst>
          </p:cNvPr>
          <p:cNvSpPr txBox="1"/>
          <p:nvPr userDrawn="1"/>
        </p:nvSpPr>
        <p:spPr>
          <a:xfrm>
            <a:off x="6464808" y="1540535"/>
            <a:ext cx="5340095" cy="3776931"/>
          </a:xfrm>
          <a:prstGeom prst="rect">
            <a:avLst/>
          </a:prstGeom>
          <a:noFill/>
        </p:spPr>
        <p:txBody>
          <a:bodyPr wrap="square" rtlCol="0">
            <a:spAutoFit/>
          </a:bodyPr>
          <a:lstStyle/>
          <a:p>
            <a:pPr marL="0" marR="0" lvl="0" indent="0" algn="l" defTabSz="914126" rtl="0" eaLnBrk="1" fontAlgn="auto" latinLnBrk="0" hangingPunct="1">
              <a:lnSpc>
                <a:spcPct val="95000"/>
              </a:lnSpc>
              <a:spcBef>
                <a:spcPts val="1200"/>
              </a:spcBef>
              <a:spcAft>
                <a:spcPts val="40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The information in this presentation is confidential and </a:t>
            </a:r>
            <a:br>
              <a:rPr kumimoji="0" lang="en-US" sz="1400" b="0" i="0" u="none" strike="noStrike" kern="1200" cap="none" spc="0" normalizeH="0" baseline="0" noProof="0" dirty="0">
                <a:ln>
                  <a:noFill/>
                </a:ln>
                <a:solidFill>
                  <a:schemeClr val="tx1"/>
                </a:solidFill>
                <a:effectLst/>
                <a:uLnTx/>
                <a:uFillTx/>
                <a:latin typeface="+mn-lt"/>
                <a:ea typeface="+mn-ea"/>
                <a:cs typeface="+mn-cs"/>
              </a:rPr>
            </a:br>
            <a:r>
              <a:rPr kumimoji="0" lang="en-US" sz="1400" b="0" i="0" u="none" strike="noStrike" kern="1200" cap="none" spc="0" normalizeH="0" baseline="0" noProof="0" dirty="0">
                <a:ln>
                  <a:noFill/>
                </a:ln>
                <a:solidFill>
                  <a:schemeClr val="tx1"/>
                </a:solidFill>
                <a:effectLst/>
                <a:uLnTx/>
                <a:uFillTx/>
                <a:latin typeface="+mn-lt"/>
                <a:ea typeface="+mn-ea"/>
                <a:cs typeface="+mn-cs"/>
              </a:rPr>
              <a:t>proprietary to NetApp and may not be disclosed without </a:t>
            </a:r>
            <a:br>
              <a:rPr kumimoji="0" lang="en-US" sz="1400" b="0" i="0" u="none" strike="noStrike" kern="1200" cap="none" spc="0" normalizeH="0" baseline="0" noProof="0" dirty="0">
                <a:ln>
                  <a:noFill/>
                </a:ln>
                <a:solidFill>
                  <a:schemeClr val="tx1"/>
                </a:solidFill>
                <a:effectLst/>
                <a:uLnTx/>
                <a:uFillTx/>
                <a:latin typeface="+mn-lt"/>
                <a:ea typeface="+mn-ea"/>
                <a:cs typeface="+mn-cs"/>
              </a:rPr>
            </a:br>
            <a:r>
              <a:rPr kumimoji="0" lang="en-US" sz="1400" b="0" i="0" u="none" strike="noStrike" kern="1200" cap="none" spc="0" normalizeH="0" baseline="0" noProof="0" dirty="0">
                <a:ln>
                  <a:noFill/>
                </a:ln>
                <a:solidFill>
                  <a:schemeClr val="tx1"/>
                </a:solidFill>
                <a:effectLst/>
                <a:uLnTx/>
                <a:uFillTx/>
                <a:latin typeface="+mn-lt"/>
                <a:ea typeface="+mn-ea"/>
                <a:cs typeface="+mn-cs"/>
              </a:rPr>
              <a:t>the written permission of NetApp.</a:t>
            </a:r>
          </a:p>
          <a:p>
            <a:pPr marL="0" marR="0" lvl="0" indent="0" algn="l" defTabSz="914126" rtl="0" eaLnBrk="1" fontAlgn="auto" latinLnBrk="0" hangingPunct="1">
              <a:lnSpc>
                <a:spcPct val="95000"/>
              </a:lnSpc>
              <a:spcBef>
                <a:spcPts val="1200"/>
              </a:spcBef>
              <a:spcAft>
                <a:spcPts val="40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The information is intended to outline our general product direction. It is intended for information purposes only, </a:t>
            </a:r>
            <a:br>
              <a:rPr kumimoji="0" lang="en-US" sz="1400" b="0" i="0" u="none" strike="noStrike" kern="1200" cap="none" spc="0" normalizeH="0" baseline="0" noProof="0" dirty="0">
                <a:ln>
                  <a:noFill/>
                </a:ln>
                <a:solidFill>
                  <a:schemeClr val="tx1"/>
                </a:solidFill>
                <a:effectLst/>
                <a:uLnTx/>
                <a:uFillTx/>
                <a:latin typeface="+mn-lt"/>
                <a:ea typeface="+mn-ea"/>
                <a:cs typeface="+mn-cs"/>
              </a:rPr>
            </a:br>
            <a:r>
              <a:rPr kumimoji="0" lang="en-US" sz="1400" b="0" i="0" u="none" strike="noStrike" kern="1200" cap="none" spc="0" normalizeH="0" baseline="0" noProof="0" dirty="0">
                <a:ln>
                  <a:noFill/>
                </a:ln>
                <a:solidFill>
                  <a:schemeClr val="tx1"/>
                </a:solidFill>
                <a:effectLst/>
                <a:uLnTx/>
                <a:uFillTx/>
                <a:latin typeface="+mn-lt"/>
                <a:ea typeface="+mn-ea"/>
                <a:cs typeface="+mn-cs"/>
              </a:rPr>
              <a:t>and may not be incorporated into any contract. It is not a commitment to deliver any material, code, or functionality, </a:t>
            </a:r>
            <a:br>
              <a:rPr kumimoji="0" lang="en-US" sz="1400" b="0" i="0" u="none" strike="noStrike" kern="1200" cap="none" spc="0" normalizeH="0" baseline="0" noProof="0" dirty="0">
                <a:ln>
                  <a:noFill/>
                </a:ln>
                <a:solidFill>
                  <a:schemeClr val="tx1"/>
                </a:solidFill>
                <a:effectLst/>
                <a:uLnTx/>
                <a:uFillTx/>
                <a:latin typeface="+mn-lt"/>
                <a:ea typeface="+mn-ea"/>
                <a:cs typeface="+mn-cs"/>
              </a:rPr>
            </a:br>
            <a:r>
              <a:rPr kumimoji="0" lang="en-US" sz="1400" b="0" i="0" u="none" strike="noStrike" kern="1200" cap="none" spc="0" normalizeH="0" baseline="0" noProof="0" dirty="0">
                <a:ln>
                  <a:noFill/>
                </a:ln>
                <a:solidFill>
                  <a:schemeClr val="tx1"/>
                </a:solidFill>
                <a:effectLst/>
                <a:uLnTx/>
                <a:uFillTx/>
                <a:latin typeface="+mn-lt"/>
                <a:ea typeface="+mn-ea"/>
                <a:cs typeface="+mn-cs"/>
              </a:rPr>
              <a:t>and should not be relied upon in making purchasing decisions. NetApp makes no warranties, expressed or implied, on future functionality and timeline. The development, release, and timing of any features or functionality described for NetApp’s products remains at the sole discretion of NetApp. NetApp's strategy </a:t>
            </a:r>
            <a:br>
              <a:rPr kumimoji="0" lang="en-US" sz="1400" b="0" i="0" u="none" strike="noStrike" kern="1200" cap="none" spc="0" normalizeH="0" baseline="0" noProof="0" dirty="0">
                <a:ln>
                  <a:noFill/>
                </a:ln>
                <a:solidFill>
                  <a:schemeClr val="tx1"/>
                </a:solidFill>
                <a:effectLst/>
                <a:uLnTx/>
                <a:uFillTx/>
                <a:latin typeface="+mn-lt"/>
                <a:ea typeface="+mn-ea"/>
                <a:cs typeface="+mn-cs"/>
              </a:rPr>
            </a:br>
            <a:r>
              <a:rPr kumimoji="0" lang="en-US" sz="1400" b="0" i="0" u="none" strike="noStrike" kern="1200" cap="none" spc="0" normalizeH="0" baseline="0" noProof="0" dirty="0">
                <a:ln>
                  <a:noFill/>
                </a:ln>
                <a:solidFill>
                  <a:schemeClr val="tx1"/>
                </a:solidFill>
                <a:effectLst/>
                <a:uLnTx/>
                <a:uFillTx/>
                <a:latin typeface="+mn-lt"/>
                <a:ea typeface="+mn-ea"/>
                <a:cs typeface="+mn-cs"/>
              </a:rPr>
              <a:t>and possible future developments, products and or platforms directions and functionality are all subject to change without notice. NetApp has no obligation to pursue any course of business outlined in this document or any related presentation, </a:t>
            </a:r>
            <a:br>
              <a:rPr kumimoji="0" lang="en-US" sz="1400" b="0" i="0" u="none" strike="noStrike" kern="1200" cap="none" spc="0" normalizeH="0" baseline="0" noProof="0" dirty="0">
                <a:ln>
                  <a:noFill/>
                </a:ln>
                <a:solidFill>
                  <a:schemeClr val="tx1"/>
                </a:solidFill>
                <a:effectLst/>
                <a:uLnTx/>
                <a:uFillTx/>
                <a:latin typeface="+mn-lt"/>
                <a:ea typeface="+mn-ea"/>
                <a:cs typeface="+mn-cs"/>
              </a:rPr>
            </a:br>
            <a:r>
              <a:rPr kumimoji="0" lang="en-US" sz="1400" b="0" i="0" u="none" strike="noStrike" kern="1200" cap="none" spc="0" normalizeH="0" baseline="0" noProof="0" dirty="0">
                <a:ln>
                  <a:noFill/>
                </a:ln>
                <a:solidFill>
                  <a:schemeClr val="tx1"/>
                </a:solidFill>
                <a:effectLst/>
                <a:uLnTx/>
                <a:uFillTx/>
                <a:latin typeface="+mn-lt"/>
                <a:ea typeface="+mn-ea"/>
                <a:cs typeface="+mn-cs"/>
              </a:rPr>
              <a:t>or to develop or release any functionality mentioned therein.</a:t>
            </a:r>
          </a:p>
        </p:txBody>
      </p:sp>
      <p:sp>
        <p:nvSpPr>
          <p:cNvPr id="41" name="Footer Placeholder 4">
            <a:extLst>
              <a:ext uri="{FF2B5EF4-FFF2-40B4-BE49-F238E27FC236}">
                <a16:creationId xmlns:a16="http://schemas.microsoft.com/office/drawing/2014/main" id="{62D39016-3523-4541-9799-C1F51517CE5A}"/>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bg1"/>
                </a:solidFill>
              </a:defRPr>
            </a:lvl1pPr>
          </a:lstStyle>
          <a:p>
            <a:r>
              <a:rPr lang="en-US"/>
              <a:t>NetApp INSIGHT © 2020 NetApp, Inc. All rights reserved. NetApp Confidential – Limited Use Only</a:t>
            </a:r>
            <a:endParaRPr lang="en-US" dirty="0"/>
          </a:p>
        </p:txBody>
      </p:sp>
      <p:sp>
        <p:nvSpPr>
          <p:cNvPr id="42" name="Slide Number Placeholder 5">
            <a:extLst>
              <a:ext uri="{FF2B5EF4-FFF2-40B4-BE49-F238E27FC236}">
                <a16:creationId xmlns:a16="http://schemas.microsoft.com/office/drawing/2014/main" id="{75527EF4-1A48-4A41-AC23-C1139209F5D4}"/>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bg1"/>
                </a:solidFill>
              </a:defRPr>
            </a:lvl1pPr>
          </a:lstStyle>
          <a:p>
            <a:fld id="{B071A5F3-A4FF-4CEE-8215-C08835B585C1}" type="slidenum">
              <a:rPr lang="en-US" smtClean="0"/>
              <a:pPr/>
              <a:t>‹#›</a:t>
            </a:fld>
            <a:endParaRPr lang="en-US" dirty="0"/>
          </a:p>
        </p:txBody>
      </p:sp>
      <p:sp>
        <p:nvSpPr>
          <p:cNvPr id="11" name="Rectangle 10">
            <a:extLst>
              <a:ext uri="{FF2B5EF4-FFF2-40B4-BE49-F238E27FC236}">
                <a16:creationId xmlns:a16="http://schemas.microsoft.com/office/drawing/2014/main" id="{6F829FE7-9268-9046-9A59-89FE3CD2DCBB}"/>
              </a:ext>
            </a:extLst>
          </p:cNvPr>
          <p:cNvSpPr/>
          <p:nvPr userDrawn="1"/>
        </p:nvSpPr>
        <p:spPr bwMode="white">
          <a:xfrm>
            <a:off x="374904" y="2946400"/>
            <a:ext cx="5340096" cy="965200"/>
          </a:xfrm>
          <a:prstGeom prst="rect">
            <a:avLst/>
          </a:prstGeom>
        </p:spPr>
        <p:txBody>
          <a:bodyPr vert="horz" lIns="91440" tIns="45720" rIns="91440" bIns="45720" rtlCol="0" anchor="ctr">
            <a:noAutofit/>
          </a:bodyPr>
          <a:lstStyle/>
          <a:p>
            <a:pPr lvl="0" indent="0" defTabSz="914126">
              <a:lnSpc>
                <a:spcPct val="95000"/>
              </a:lnSpc>
              <a:spcBef>
                <a:spcPts val="1200"/>
              </a:spcBef>
              <a:spcAft>
                <a:spcPts val="400"/>
              </a:spcAft>
              <a:buFont typeface="Arial" panose="020B0604020202020204" pitchFamily="34" charset="0"/>
              <a:buNone/>
            </a:pPr>
            <a:r>
              <a:rPr kumimoji="0" lang="en-US" sz="3000" b="1" i="0" u="none" strike="noStrike" kern="1200" cap="none" spc="0" normalizeH="0" baseline="0" noProof="0" dirty="0">
                <a:ln>
                  <a:noFill/>
                </a:ln>
                <a:solidFill>
                  <a:schemeClr val="bg1"/>
                </a:solidFill>
                <a:effectLst/>
                <a:uLnTx/>
                <a:uFillTx/>
                <a:latin typeface="+mn-lt"/>
                <a:ea typeface="+mn-ea"/>
                <a:cs typeface="+mn-cs"/>
              </a:rPr>
              <a:t>Confidentiality notice</a:t>
            </a:r>
          </a:p>
        </p:txBody>
      </p:sp>
      <p:pic>
        <p:nvPicPr>
          <p:cNvPr id="7" name="Picture 6" descr="A close up of a sign&#10;&#10;Description automatically generated">
            <a:extLst>
              <a:ext uri="{FF2B5EF4-FFF2-40B4-BE49-F238E27FC236}">
                <a16:creationId xmlns:a16="http://schemas.microsoft.com/office/drawing/2014/main" id="{7D8BD14E-5F32-954D-99F0-22714B3DD34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76995" y="483697"/>
            <a:ext cx="3006437" cy="494391"/>
          </a:xfrm>
          <a:prstGeom prst="rect">
            <a:avLst/>
          </a:prstGeom>
          <a:noFill/>
        </p:spPr>
      </p:pic>
      <p:sp>
        <p:nvSpPr>
          <p:cNvPr id="8" name="Title 1">
            <a:extLst>
              <a:ext uri="{FF2B5EF4-FFF2-40B4-BE49-F238E27FC236}">
                <a16:creationId xmlns:a16="http://schemas.microsoft.com/office/drawing/2014/main" id="{1EFB1DD8-33C4-834A-BF2A-437CEC87C0C9}"/>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1756035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rvey">
    <p:spTree>
      <p:nvGrpSpPr>
        <p:cNvPr id="1" name=""/>
        <p:cNvGrpSpPr/>
        <p:nvPr/>
      </p:nvGrpSpPr>
      <p:grpSpPr>
        <a:xfrm>
          <a:off x="0" y="0"/>
          <a:ext cx="0" cy="0"/>
          <a:chOff x="0" y="0"/>
          <a:chExt cx="0" cy="0"/>
        </a:xfrm>
      </p:grpSpPr>
      <p:pic>
        <p:nvPicPr>
          <p:cNvPr id="9" name="Picture 8" descr="A picture containing toy, table&#10;&#10;Description automatically generated">
            <a:extLst>
              <a:ext uri="{FF2B5EF4-FFF2-40B4-BE49-F238E27FC236}">
                <a16:creationId xmlns:a16="http://schemas.microsoft.com/office/drawing/2014/main" id="{84D7CFA7-FE47-5046-90A0-5B925881CF48}"/>
              </a:ext>
            </a:extLst>
          </p:cNvPr>
          <p:cNvPicPr>
            <a:picLocks noChangeAspect="1"/>
          </p:cNvPicPr>
          <p:nvPr userDrawn="1"/>
        </p:nvPicPr>
        <p:blipFill rotWithShape="1">
          <a:blip r:embed="rId2"/>
          <a:srcRect t="4182" b="4182"/>
          <a:stretch/>
        </p:blipFill>
        <p:spPr>
          <a:xfrm>
            <a:off x="-127" y="0"/>
            <a:ext cx="12188952" cy="6858000"/>
          </a:xfrm>
          <a:prstGeom prst="rect">
            <a:avLst/>
          </a:prstGeom>
        </p:spPr>
      </p:pic>
      <p:sp>
        <p:nvSpPr>
          <p:cNvPr id="37" name="Footer Placeholder 4">
            <a:extLst>
              <a:ext uri="{FF2B5EF4-FFF2-40B4-BE49-F238E27FC236}">
                <a16:creationId xmlns:a16="http://schemas.microsoft.com/office/drawing/2014/main" id="{CC8E0022-A27D-E84F-9835-23B741553F83}"/>
              </a:ext>
            </a:extLst>
          </p:cNvPr>
          <p:cNvSpPr>
            <a:spLocks noGrp="1"/>
          </p:cNvSpPr>
          <p:nvPr userDrawn="1">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38" name="Slide Number Placeholder 5">
            <a:extLst>
              <a:ext uri="{FF2B5EF4-FFF2-40B4-BE49-F238E27FC236}">
                <a16:creationId xmlns:a16="http://schemas.microsoft.com/office/drawing/2014/main" id="{ACDEC9A4-906A-7842-BDC0-714F0990E779}"/>
              </a:ext>
            </a:extLst>
          </p:cNvPr>
          <p:cNvSpPr>
            <a:spLocks noGrp="1"/>
          </p:cNvSpPr>
          <p:nvPr userDrawn="1">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
        <p:nvSpPr>
          <p:cNvPr id="12" name="TextBox 11">
            <a:extLst>
              <a:ext uri="{FF2B5EF4-FFF2-40B4-BE49-F238E27FC236}">
                <a16:creationId xmlns:a16="http://schemas.microsoft.com/office/drawing/2014/main" id="{22536DD7-0C52-AC4A-9F3F-392724873FC9}"/>
              </a:ext>
            </a:extLst>
          </p:cNvPr>
          <p:cNvSpPr txBox="1"/>
          <p:nvPr userDrawn="1"/>
        </p:nvSpPr>
        <p:spPr>
          <a:xfrm>
            <a:off x="374904" y="2517383"/>
            <a:ext cx="4916764" cy="2490425"/>
          </a:xfrm>
          <a:prstGeom prst="rect">
            <a:avLst/>
          </a:prstGeom>
          <a:noFill/>
        </p:spPr>
        <p:txBody>
          <a:bodyPr wrap="square" rtlCol="0">
            <a:spAutoFit/>
          </a:bodyPr>
          <a:lstStyle/>
          <a:p>
            <a:pPr marL="0" marR="0" lvl="0" indent="0" algn="l" defTabSz="914126" rtl="0" eaLnBrk="1" fontAlgn="auto" latinLnBrk="0" hangingPunct="1">
              <a:lnSpc>
                <a:spcPct val="95000"/>
              </a:lnSpc>
              <a:spcBef>
                <a:spcPts val="1200"/>
              </a:spcBef>
              <a:spcAft>
                <a:spcPts val="400"/>
              </a:spcAft>
              <a:buClrTx/>
              <a:buSzTx/>
              <a:buFont typeface="Arial" panose="020B0604020202020204" pitchFamily="34" charset="0"/>
              <a:buNone/>
              <a:tabLst/>
              <a:defRPr/>
            </a:pPr>
            <a:r>
              <a:rPr lang="en-US" sz="3000" b="1" dirty="0">
                <a:solidFill>
                  <a:schemeClr val="tx1"/>
                </a:solidFill>
              </a:rPr>
              <a:t>Tell us what you thought</a:t>
            </a:r>
          </a:p>
          <a:p>
            <a:pPr marL="0" marR="0" lvl="0" indent="0" algn="l" defTabSz="914126" rtl="0" eaLnBrk="1" fontAlgn="auto" latinLnBrk="0" hangingPunct="1">
              <a:lnSpc>
                <a:spcPct val="95000"/>
              </a:lnSpc>
              <a:spcBef>
                <a:spcPts val="1200"/>
              </a:spcBef>
              <a:spcAft>
                <a:spcPts val="400"/>
              </a:spcAft>
              <a:buClrTx/>
              <a:buSzTx/>
              <a:buFont typeface="Arial" panose="020B0604020202020204" pitchFamily="34" charset="0"/>
              <a:buNone/>
              <a:tabLst/>
              <a:defRPr/>
            </a:pPr>
            <a:r>
              <a:rPr kumimoji="0" lang="en-US" sz="3000" b="0" i="0" u="none" strike="noStrike" kern="1200" cap="none" spc="0" normalizeH="0" baseline="0" noProof="0" dirty="0">
                <a:ln>
                  <a:noFill/>
                </a:ln>
                <a:solidFill>
                  <a:schemeClr val="tx1"/>
                </a:solidFill>
                <a:effectLst/>
                <a:uLnTx/>
                <a:uFillTx/>
                <a:latin typeface="+mn-lt"/>
                <a:ea typeface="+mn-ea"/>
                <a:cs typeface="+mn-cs"/>
              </a:rPr>
              <a:t>We value your input.  </a:t>
            </a:r>
            <a:br>
              <a:rPr kumimoji="0" lang="en-US" sz="3000" b="0" i="0" u="none" strike="noStrike" kern="1200" cap="none" spc="0" normalizeH="0" baseline="0" noProof="0" dirty="0">
                <a:ln>
                  <a:noFill/>
                </a:ln>
                <a:solidFill>
                  <a:schemeClr val="tx1"/>
                </a:solidFill>
                <a:effectLst/>
                <a:uLnTx/>
                <a:uFillTx/>
                <a:latin typeface="+mn-lt"/>
                <a:ea typeface="+mn-ea"/>
                <a:cs typeface="+mn-cs"/>
              </a:rPr>
            </a:br>
            <a:r>
              <a:rPr kumimoji="0" lang="en-US" sz="3000" b="0" i="0" u="none" strike="noStrike" kern="1200" cap="none" spc="0" normalizeH="0" baseline="0" noProof="0" dirty="0">
                <a:ln>
                  <a:noFill/>
                </a:ln>
                <a:solidFill>
                  <a:schemeClr val="tx1"/>
                </a:solidFill>
                <a:effectLst/>
                <a:uLnTx/>
                <a:uFillTx/>
                <a:latin typeface="+mn-lt"/>
                <a:ea typeface="+mn-ea"/>
                <a:cs typeface="+mn-cs"/>
              </a:rPr>
              <a:t>A communication on how </a:t>
            </a:r>
            <a:br>
              <a:rPr kumimoji="0" lang="en-US" sz="3000" b="0" i="0" u="none" strike="noStrike" kern="1200" cap="none" spc="0" normalizeH="0" baseline="0" noProof="0" dirty="0">
                <a:ln>
                  <a:noFill/>
                </a:ln>
                <a:solidFill>
                  <a:schemeClr val="tx1"/>
                </a:solidFill>
                <a:effectLst/>
                <a:uLnTx/>
                <a:uFillTx/>
                <a:latin typeface="+mn-lt"/>
                <a:ea typeface="+mn-ea"/>
                <a:cs typeface="+mn-cs"/>
              </a:rPr>
            </a:br>
            <a:r>
              <a:rPr kumimoji="0" lang="en-US" sz="3000" b="0" i="0" u="none" strike="noStrike" kern="1200" cap="none" spc="0" normalizeH="0" baseline="0" noProof="0" dirty="0">
                <a:ln>
                  <a:noFill/>
                </a:ln>
                <a:solidFill>
                  <a:schemeClr val="tx1"/>
                </a:solidFill>
                <a:effectLst/>
                <a:uLnTx/>
                <a:uFillTx/>
                <a:latin typeface="+mn-lt"/>
                <a:ea typeface="+mn-ea"/>
                <a:cs typeface="+mn-cs"/>
              </a:rPr>
              <a:t>to complete a survey is </a:t>
            </a:r>
            <a:br>
              <a:rPr kumimoji="0" lang="en-US" sz="3000" b="0" i="0" u="none" strike="noStrike" kern="1200" cap="none" spc="0" normalizeH="0" baseline="0" noProof="0" dirty="0">
                <a:ln>
                  <a:noFill/>
                </a:ln>
                <a:solidFill>
                  <a:schemeClr val="tx1"/>
                </a:solidFill>
                <a:effectLst/>
                <a:uLnTx/>
                <a:uFillTx/>
                <a:latin typeface="+mn-lt"/>
                <a:ea typeface="+mn-ea"/>
                <a:cs typeface="+mn-cs"/>
              </a:rPr>
            </a:br>
            <a:r>
              <a:rPr kumimoji="0" lang="en-US" sz="3000" b="0" i="0" u="none" strike="noStrike" kern="1200" cap="none" spc="0" normalizeH="0" baseline="0" noProof="0" dirty="0">
                <a:ln>
                  <a:noFill/>
                </a:ln>
                <a:solidFill>
                  <a:schemeClr val="tx1"/>
                </a:solidFill>
                <a:effectLst/>
                <a:uLnTx/>
                <a:uFillTx/>
                <a:latin typeface="+mn-lt"/>
                <a:ea typeface="+mn-ea"/>
                <a:cs typeface="+mn-cs"/>
              </a:rPr>
              <a:t>coming soon! </a:t>
            </a:r>
          </a:p>
        </p:txBody>
      </p:sp>
      <p:pic>
        <p:nvPicPr>
          <p:cNvPr id="8" name="Picture 7" descr="A close up of a sign&#10;&#10;Description automatically generated">
            <a:extLst>
              <a:ext uri="{FF2B5EF4-FFF2-40B4-BE49-F238E27FC236}">
                <a16:creationId xmlns:a16="http://schemas.microsoft.com/office/drawing/2014/main" id="{942C7736-48DE-2948-A6B4-131C26CE5963}"/>
              </a:ext>
            </a:extLst>
          </p:cNvPr>
          <p:cNvPicPr>
            <a:picLocks noChangeAspect="1"/>
          </p:cNvPicPr>
          <p:nvPr userDrawn="1"/>
        </p:nvPicPr>
        <p:blipFill>
          <a:blip r:embed="rId3"/>
          <a:stretch>
            <a:fillRect/>
          </a:stretch>
        </p:blipFill>
        <p:spPr>
          <a:xfrm>
            <a:off x="476995" y="483697"/>
            <a:ext cx="3006437" cy="494391"/>
          </a:xfrm>
          <a:prstGeom prst="rect">
            <a:avLst/>
          </a:prstGeom>
          <a:noFill/>
        </p:spPr>
      </p:pic>
      <p:sp>
        <p:nvSpPr>
          <p:cNvPr id="10" name="Title 1">
            <a:extLst>
              <a:ext uri="{FF2B5EF4-FFF2-40B4-BE49-F238E27FC236}">
                <a16:creationId xmlns:a16="http://schemas.microsoft.com/office/drawing/2014/main" id="{0B554EF0-84ED-DB45-8D42-C68DE16DB2A6}"/>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2780230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6BA678-76DD-874E-92AD-8C6A05FFC749}"/>
              </a:ext>
            </a:extLst>
          </p:cNvPr>
          <p:cNvSpPr/>
          <p:nvPr userDrawn="1"/>
        </p:nvSpPr>
        <p:spPr>
          <a:xfrm>
            <a:off x="0" y="0"/>
            <a:ext cx="61076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Rectangle 11">
            <a:extLst>
              <a:ext uri="{FF2B5EF4-FFF2-40B4-BE49-F238E27FC236}">
                <a16:creationId xmlns:a16="http://schemas.microsoft.com/office/drawing/2014/main" id="{9230D0AB-CBE7-064A-BA47-BCD34504AD28}"/>
              </a:ext>
            </a:extLst>
          </p:cNvPr>
          <p:cNvSpPr/>
          <p:nvPr userDrawn="1"/>
        </p:nvSpPr>
        <p:spPr bwMode="white">
          <a:xfrm>
            <a:off x="374904" y="3142101"/>
            <a:ext cx="5340096" cy="573799"/>
          </a:xfrm>
          <a:prstGeom prst="rect">
            <a:avLst/>
          </a:prstGeom>
        </p:spPr>
        <p:txBody>
          <a:bodyPr vert="horz" lIns="91440" tIns="45720" rIns="91440" bIns="45720" rtlCol="0" anchor="ctr">
            <a:noAutofit/>
          </a:bodyPr>
          <a:lstStyle/>
          <a:p>
            <a:pPr lvl="0" indent="0" defTabSz="914126">
              <a:lnSpc>
                <a:spcPct val="95000"/>
              </a:lnSpc>
              <a:spcBef>
                <a:spcPts val="1200"/>
              </a:spcBef>
              <a:spcAft>
                <a:spcPts val="400"/>
              </a:spcAft>
              <a:buFont typeface="Arial" panose="020B0604020202020204" pitchFamily="34" charset="0"/>
              <a:buNone/>
            </a:pPr>
            <a:r>
              <a:rPr lang="en-US" sz="3000" b="1" noProof="0" dirty="0"/>
              <a:t>Thank you</a:t>
            </a:r>
          </a:p>
        </p:txBody>
      </p:sp>
      <p:sp>
        <p:nvSpPr>
          <p:cNvPr id="23" name="Rectangle 22">
            <a:extLst>
              <a:ext uri="{FF2B5EF4-FFF2-40B4-BE49-F238E27FC236}">
                <a16:creationId xmlns:a16="http://schemas.microsoft.com/office/drawing/2014/main" id="{99A2C6A3-7859-CA45-9507-DF2421EACAE3}"/>
              </a:ext>
            </a:extLst>
          </p:cNvPr>
          <p:cNvSpPr/>
          <p:nvPr userDrawn="1"/>
        </p:nvSpPr>
        <p:spPr bwMode="white">
          <a:xfrm>
            <a:off x="374904" y="6130776"/>
            <a:ext cx="4864753" cy="573799"/>
          </a:xfrm>
          <a:prstGeom prst="rect">
            <a:avLst/>
          </a:prstGeom>
        </p:spPr>
        <p:txBody>
          <a:bodyPr vert="horz" wrap="square" lIns="91521" tIns="45761" rIns="91521" bIns="45761" rtlCol="0" anchor="b">
            <a:noAutofit/>
          </a:bodyPr>
          <a:lstStyle/>
          <a:p>
            <a:pPr lvl="0"/>
            <a:r>
              <a:rPr lang="en-US" sz="800" noProof="0" dirty="0"/>
              <a:t>© 2020 NetApp, Inc. All rights reserved. No portions of this presentation may be reproduced without prior written consent of NetApp, Inc. Specifications are subject to change without notice. NetApp and the NetApp logo are registered trademarks of NetApp, Inc. in the United States and/or other countries. All other brands or products are trademarks or registered trademarks of their respective holders.</a:t>
            </a:r>
          </a:p>
        </p:txBody>
      </p:sp>
      <p:sp>
        <p:nvSpPr>
          <p:cNvPr id="9" name="Title 1">
            <a:extLst>
              <a:ext uri="{FF2B5EF4-FFF2-40B4-BE49-F238E27FC236}">
                <a16:creationId xmlns:a16="http://schemas.microsoft.com/office/drawing/2014/main" id="{001BC851-145A-D44B-BAE4-7E665AF39159}"/>
              </a:ext>
            </a:extLst>
          </p:cNvPr>
          <p:cNvSpPr txBox="1">
            <a:spLocks/>
          </p:cNvSpPr>
          <p:nvPr userDrawn="1"/>
        </p:nvSpPr>
        <p:spPr bwMode="gray">
          <a:xfrm>
            <a:off x="374903" y="422853"/>
            <a:ext cx="3120651" cy="421469"/>
          </a:xfrm>
          <a:prstGeom prst="rect">
            <a:avLst/>
          </a:prstGeom>
        </p:spPr>
        <p:txBody>
          <a:bodyPr vert="horz" wrap="square" lIns="91521" tIns="45761" rIns="91440" bIns="45761" rtlCol="0" anchor="t">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r>
              <a:rPr lang="en-US" sz="2200" dirty="0"/>
              <a:t>Meet the Specialists</a:t>
            </a:r>
          </a:p>
        </p:txBody>
      </p:sp>
      <p:pic>
        <p:nvPicPr>
          <p:cNvPr id="10" name="Picture 9" descr="A close up of a sign&#10;&#10;Description automatically generated">
            <a:extLst>
              <a:ext uri="{FF2B5EF4-FFF2-40B4-BE49-F238E27FC236}">
                <a16:creationId xmlns:a16="http://schemas.microsoft.com/office/drawing/2014/main" id="{2ABB0CFC-1365-8944-BC18-54DD1EF43052}"/>
              </a:ext>
            </a:extLst>
          </p:cNvPr>
          <p:cNvPicPr>
            <a:picLocks noChangeAspect="1"/>
          </p:cNvPicPr>
          <p:nvPr userDrawn="1"/>
        </p:nvPicPr>
        <p:blipFill>
          <a:blip r:embed="rId2"/>
          <a:stretch>
            <a:fillRect/>
          </a:stretch>
        </p:blipFill>
        <p:spPr>
          <a:xfrm>
            <a:off x="6952177" y="3068101"/>
            <a:ext cx="4389316" cy="721798"/>
          </a:xfrm>
          <a:prstGeom prst="rect">
            <a:avLst/>
          </a:prstGeom>
          <a:noFill/>
        </p:spPr>
      </p:pic>
    </p:spTree>
    <p:extLst>
      <p:ext uri="{BB962C8B-B14F-4D97-AF65-F5344CB8AC3E}">
        <p14:creationId xmlns:p14="http://schemas.microsoft.com/office/powerpoint/2010/main" val="896588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6BA678-76DD-874E-92AD-8C6A05FFC749}"/>
              </a:ext>
            </a:extLst>
          </p:cNvPr>
          <p:cNvSpPr/>
          <p:nvPr userDrawn="1"/>
        </p:nvSpPr>
        <p:spPr>
          <a:xfrm>
            <a:off x="0" y="0"/>
            <a:ext cx="61076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Rectangle 7">
            <a:extLst>
              <a:ext uri="{FF2B5EF4-FFF2-40B4-BE49-F238E27FC236}">
                <a16:creationId xmlns:a16="http://schemas.microsoft.com/office/drawing/2014/main" id="{BAEAF32A-ED69-4546-ACFF-2CD491306AB0}"/>
              </a:ext>
            </a:extLst>
          </p:cNvPr>
          <p:cNvSpPr/>
          <p:nvPr userDrawn="1"/>
        </p:nvSpPr>
        <p:spPr bwMode="white">
          <a:xfrm>
            <a:off x="374904" y="3146673"/>
            <a:ext cx="5340096" cy="573799"/>
          </a:xfrm>
          <a:prstGeom prst="rect">
            <a:avLst/>
          </a:prstGeom>
        </p:spPr>
        <p:txBody>
          <a:bodyPr vert="horz" lIns="91440" tIns="45720" rIns="91440" bIns="45720" rtlCol="0" anchor="ctr">
            <a:noAutofit/>
          </a:bodyPr>
          <a:lstStyle/>
          <a:p>
            <a:pPr lvl="0" indent="0" defTabSz="914126">
              <a:lnSpc>
                <a:spcPct val="95000"/>
              </a:lnSpc>
              <a:spcBef>
                <a:spcPts val="1200"/>
              </a:spcBef>
              <a:spcAft>
                <a:spcPts val="400"/>
              </a:spcAft>
              <a:buFont typeface="Arial" panose="020B0604020202020204" pitchFamily="34" charset="0"/>
              <a:buNone/>
            </a:pPr>
            <a:r>
              <a:rPr lang="en-US" sz="3000" b="1" noProof="0" dirty="0"/>
              <a:t>Thank you</a:t>
            </a:r>
          </a:p>
        </p:txBody>
      </p:sp>
      <p:sp>
        <p:nvSpPr>
          <p:cNvPr id="9" name="Rectangle 8">
            <a:extLst>
              <a:ext uri="{FF2B5EF4-FFF2-40B4-BE49-F238E27FC236}">
                <a16:creationId xmlns:a16="http://schemas.microsoft.com/office/drawing/2014/main" id="{BE765DB4-CC0C-B94F-83F5-EC2DEE63D819}"/>
              </a:ext>
            </a:extLst>
          </p:cNvPr>
          <p:cNvSpPr/>
          <p:nvPr userDrawn="1"/>
        </p:nvSpPr>
        <p:spPr bwMode="white">
          <a:xfrm>
            <a:off x="374904" y="6130776"/>
            <a:ext cx="4864753" cy="573799"/>
          </a:xfrm>
          <a:prstGeom prst="rect">
            <a:avLst/>
          </a:prstGeom>
        </p:spPr>
        <p:txBody>
          <a:bodyPr vert="horz" wrap="square" lIns="91521" tIns="45761" rIns="91521" bIns="45761" rtlCol="0" anchor="b">
            <a:noAutofit/>
          </a:bodyPr>
          <a:lstStyle/>
          <a:p>
            <a:pPr lvl="0"/>
            <a:r>
              <a:rPr lang="en-US" sz="800" noProof="0" dirty="0"/>
              <a:t>© 2020 NetApp, Inc. All rights reserved. No portions of this presentation may be reproduced without prior written consent of NetApp, Inc. Specifications are subject to change without notice. NetApp and the NetApp logo are registered trademarks of NetApp, Inc. in the United States and/or other countries. All other brands or products are trademarks or registered trademarks of their respective holders.</a:t>
            </a:r>
          </a:p>
        </p:txBody>
      </p:sp>
      <p:sp>
        <p:nvSpPr>
          <p:cNvPr id="12" name="Title 1">
            <a:extLst>
              <a:ext uri="{FF2B5EF4-FFF2-40B4-BE49-F238E27FC236}">
                <a16:creationId xmlns:a16="http://schemas.microsoft.com/office/drawing/2014/main" id="{70CDC15E-512E-E941-A909-E01D429FC456}"/>
              </a:ext>
            </a:extLst>
          </p:cNvPr>
          <p:cNvSpPr txBox="1">
            <a:spLocks/>
          </p:cNvSpPr>
          <p:nvPr userDrawn="1"/>
        </p:nvSpPr>
        <p:spPr bwMode="gray">
          <a:xfrm>
            <a:off x="374903" y="422853"/>
            <a:ext cx="3120651" cy="421469"/>
          </a:xfrm>
          <a:prstGeom prst="rect">
            <a:avLst/>
          </a:prstGeom>
        </p:spPr>
        <p:txBody>
          <a:bodyPr vert="horz" wrap="square" lIns="91521" tIns="45761" rIns="91440" bIns="45761" rtlCol="0" anchor="t">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r>
              <a:rPr lang="en-US" sz="2200" dirty="0"/>
              <a:t>Meet the Specialists</a:t>
            </a:r>
          </a:p>
        </p:txBody>
      </p:sp>
      <p:pic>
        <p:nvPicPr>
          <p:cNvPr id="13" name="Picture 12" descr="A close up of a sign&#10;&#10;Description automatically generated">
            <a:extLst>
              <a:ext uri="{FF2B5EF4-FFF2-40B4-BE49-F238E27FC236}">
                <a16:creationId xmlns:a16="http://schemas.microsoft.com/office/drawing/2014/main" id="{D68F842F-C033-BD4A-8532-85A06AD67C12}"/>
              </a:ext>
            </a:extLst>
          </p:cNvPr>
          <p:cNvPicPr>
            <a:picLocks noChangeAspect="1"/>
          </p:cNvPicPr>
          <p:nvPr userDrawn="1"/>
        </p:nvPicPr>
        <p:blipFill>
          <a:blip r:embed="rId2"/>
          <a:stretch>
            <a:fillRect/>
          </a:stretch>
        </p:blipFill>
        <p:spPr>
          <a:xfrm>
            <a:off x="6952177" y="3068101"/>
            <a:ext cx="4389316" cy="721798"/>
          </a:xfrm>
          <a:prstGeom prst="rect">
            <a:avLst/>
          </a:prstGeom>
          <a:noFill/>
        </p:spPr>
      </p:pic>
    </p:spTree>
    <p:extLst>
      <p:ext uri="{BB962C8B-B14F-4D97-AF65-F5344CB8AC3E}">
        <p14:creationId xmlns:p14="http://schemas.microsoft.com/office/powerpoint/2010/main" val="2301920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ank You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6BA678-76DD-874E-92AD-8C6A05FFC749}"/>
              </a:ext>
            </a:extLst>
          </p:cNvPr>
          <p:cNvSpPr/>
          <p:nvPr userDrawn="1"/>
        </p:nvSpPr>
        <p:spPr>
          <a:xfrm>
            <a:off x="0" y="0"/>
            <a:ext cx="610760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Rectangle 5">
            <a:extLst>
              <a:ext uri="{FF2B5EF4-FFF2-40B4-BE49-F238E27FC236}">
                <a16:creationId xmlns:a16="http://schemas.microsoft.com/office/drawing/2014/main" id="{CC922EDE-9201-694E-855E-4740D553F689}"/>
              </a:ext>
            </a:extLst>
          </p:cNvPr>
          <p:cNvSpPr/>
          <p:nvPr userDrawn="1"/>
        </p:nvSpPr>
        <p:spPr bwMode="white">
          <a:xfrm>
            <a:off x="374904" y="3142101"/>
            <a:ext cx="5340096" cy="573799"/>
          </a:xfrm>
          <a:prstGeom prst="rect">
            <a:avLst/>
          </a:prstGeom>
        </p:spPr>
        <p:txBody>
          <a:bodyPr vert="horz" lIns="91440" tIns="45720" rIns="91440" bIns="45720" rtlCol="0" anchor="ctr">
            <a:noAutofit/>
          </a:bodyPr>
          <a:lstStyle/>
          <a:p>
            <a:pPr lvl="0" indent="0" defTabSz="914126">
              <a:lnSpc>
                <a:spcPct val="95000"/>
              </a:lnSpc>
              <a:spcBef>
                <a:spcPts val="1200"/>
              </a:spcBef>
              <a:spcAft>
                <a:spcPts val="400"/>
              </a:spcAft>
              <a:buFont typeface="Arial" panose="020B0604020202020204" pitchFamily="34" charset="0"/>
              <a:buNone/>
            </a:pPr>
            <a:r>
              <a:rPr lang="en-US" sz="3000" b="1" noProof="0" dirty="0"/>
              <a:t>Thank you</a:t>
            </a:r>
          </a:p>
        </p:txBody>
      </p:sp>
      <p:sp>
        <p:nvSpPr>
          <p:cNvPr id="7" name="Rectangle 6">
            <a:extLst>
              <a:ext uri="{FF2B5EF4-FFF2-40B4-BE49-F238E27FC236}">
                <a16:creationId xmlns:a16="http://schemas.microsoft.com/office/drawing/2014/main" id="{1DB92AA6-69F4-064E-B8CB-1AD772C1FD29}"/>
              </a:ext>
            </a:extLst>
          </p:cNvPr>
          <p:cNvSpPr/>
          <p:nvPr userDrawn="1"/>
        </p:nvSpPr>
        <p:spPr bwMode="white">
          <a:xfrm>
            <a:off x="374904" y="6130776"/>
            <a:ext cx="4864753" cy="573799"/>
          </a:xfrm>
          <a:prstGeom prst="rect">
            <a:avLst/>
          </a:prstGeom>
        </p:spPr>
        <p:txBody>
          <a:bodyPr vert="horz" wrap="square" lIns="91521" tIns="45761" rIns="91521" bIns="45761" rtlCol="0" anchor="b">
            <a:noAutofit/>
          </a:bodyPr>
          <a:lstStyle/>
          <a:p>
            <a:pPr lvl="0"/>
            <a:r>
              <a:rPr lang="en-US" sz="800" noProof="0" dirty="0"/>
              <a:t>© 2020 NetApp, Inc. All rights reserved. No portions of this presentation may be reproduced without prior written consent of NetApp, Inc. Specifications are subject to change without notice. NetApp and the NetApp logo are registered trademarks of NetApp, Inc. in the United States and/or other countries. All other brands or products are trademarks or registered trademarks of their respective holders.</a:t>
            </a:r>
          </a:p>
        </p:txBody>
      </p:sp>
      <p:pic>
        <p:nvPicPr>
          <p:cNvPr id="10" name="Picture 9" descr="A close up of a sign&#10;&#10;Description automatically generated">
            <a:extLst>
              <a:ext uri="{FF2B5EF4-FFF2-40B4-BE49-F238E27FC236}">
                <a16:creationId xmlns:a16="http://schemas.microsoft.com/office/drawing/2014/main" id="{5DD95886-67A7-4E4C-8453-6CE920024383}"/>
              </a:ext>
            </a:extLst>
          </p:cNvPr>
          <p:cNvPicPr>
            <a:picLocks noChangeAspect="1"/>
          </p:cNvPicPr>
          <p:nvPr userDrawn="1"/>
        </p:nvPicPr>
        <p:blipFill>
          <a:blip r:embed="rId2"/>
          <a:stretch>
            <a:fillRect/>
          </a:stretch>
        </p:blipFill>
        <p:spPr>
          <a:xfrm>
            <a:off x="6952177" y="3068101"/>
            <a:ext cx="4389316" cy="721798"/>
          </a:xfrm>
          <a:prstGeom prst="rect">
            <a:avLst/>
          </a:prstGeom>
          <a:noFill/>
        </p:spPr>
      </p:pic>
      <p:sp>
        <p:nvSpPr>
          <p:cNvPr id="9" name="Title 1">
            <a:extLst>
              <a:ext uri="{FF2B5EF4-FFF2-40B4-BE49-F238E27FC236}">
                <a16:creationId xmlns:a16="http://schemas.microsoft.com/office/drawing/2014/main" id="{EB24F075-86E9-9F4B-B59C-C5598195F81B}"/>
              </a:ext>
            </a:extLst>
          </p:cNvPr>
          <p:cNvSpPr txBox="1">
            <a:spLocks/>
          </p:cNvSpPr>
          <p:nvPr userDrawn="1"/>
        </p:nvSpPr>
        <p:spPr bwMode="gray">
          <a:xfrm>
            <a:off x="374903" y="422853"/>
            <a:ext cx="3120651" cy="421469"/>
          </a:xfrm>
          <a:prstGeom prst="rect">
            <a:avLst/>
          </a:prstGeom>
        </p:spPr>
        <p:txBody>
          <a:bodyPr vert="horz" wrap="square" lIns="91521" tIns="45761" rIns="91440" bIns="45761" rtlCol="0" anchor="t">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r>
              <a:rPr lang="en-US" sz="2200" dirty="0"/>
              <a:t>Meet the Specialists</a:t>
            </a:r>
          </a:p>
        </p:txBody>
      </p:sp>
    </p:spTree>
    <p:extLst>
      <p:ext uri="{BB962C8B-B14F-4D97-AF65-F5344CB8AC3E}">
        <p14:creationId xmlns:p14="http://schemas.microsoft.com/office/powerpoint/2010/main" val="3415906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4AD4D5-558D-AF47-AC22-04960C8EB6E0}"/>
              </a:ext>
            </a:extLst>
          </p:cNvPr>
          <p:cNvSpPr/>
          <p:nvPr userDrawn="1"/>
        </p:nvSpPr>
        <p:spPr>
          <a:xfrm flipV="1">
            <a:off x="6108065" y="0"/>
            <a:ext cx="6080760"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7521450-1516-364A-B8A0-23259B76996A}"/>
              </a:ext>
            </a:extLst>
          </p:cNvPr>
          <p:cNvSpPr>
            <a:spLocks noGrp="1"/>
          </p:cNvSpPr>
          <p:nvPr>
            <p:ph type="title" hasCustomPrompt="1"/>
          </p:nvPr>
        </p:nvSpPr>
        <p:spPr>
          <a:xfrm>
            <a:off x="374904" y="1763824"/>
            <a:ext cx="5157216" cy="494391"/>
          </a:xfrm>
        </p:spPr>
        <p:txBody>
          <a:bodyPr/>
          <a:lstStyle>
            <a:lvl1pPr>
              <a:defRPr sz="3000"/>
            </a:lvl1pPr>
          </a:lstStyle>
          <a:p>
            <a:r>
              <a:rPr lang="en-US" dirty="0"/>
              <a:t>Click to Edit Master Slide Title</a:t>
            </a:r>
          </a:p>
        </p:txBody>
      </p:sp>
      <p:sp>
        <p:nvSpPr>
          <p:cNvPr id="8" name="Content Placeholder 2">
            <a:extLst>
              <a:ext uri="{FF2B5EF4-FFF2-40B4-BE49-F238E27FC236}">
                <a16:creationId xmlns:a16="http://schemas.microsoft.com/office/drawing/2014/main" id="{E0C9E405-6884-3743-9729-3E481A004734}"/>
              </a:ext>
            </a:extLst>
          </p:cNvPr>
          <p:cNvSpPr>
            <a:spLocks noGrp="1"/>
          </p:cNvSpPr>
          <p:nvPr>
            <p:ph sz="quarter" idx="15" hasCustomPrompt="1"/>
          </p:nvPr>
        </p:nvSpPr>
        <p:spPr>
          <a:xfrm>
            <a:off x="6468293" y="1766646"/>
            <a:ext cx="5340096" cy="42062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
        <p:nvSpPr>
          <p:cNvPr id="9" name="Text Placeholder 3">
            <a:extLst>
              <a:ext uri="{FF2B5EF4-FFF2-40B4-BE49-F238E27FC236}">
                <a16:creationId xmlns:a16="http://schemas.microsoft.com/office/drawing/2014/main" id="{C8FFC6F7-18A7-3245-B9CB-6D91819C435D}"/>
              </a:ext>
            </a:extLst>
          </p:cNvPr>
          <p:cNvSpPr>
            <a:spLocks noGrp="1"/>
          </p:cNvSpPr>
          <p:nvPr>
            <p:ph type="body" idx="10" hasCustomPrompt="1"/>
          </p:nvPr>
        </p:nvSpPr>
        <p:spPr>
          <a:xfrm>
            <a:off x="374904" y="2315984"/>
            <a:ext cx="5151701" cy="812970"/>
          </a:xfrm>
        </p:spPr>
        <p:txBody>
          <a:bodyPr/>
          <a:lstStyle>
            <a:lvl1pPr marL="0" indent="0">
              <a:buNone/>
              <a:defRPr/>
            </a:lvl1pPr>
          </a:lstStyle>
          <a:p>
            <a:r>
              <a:rPr lang="en-US" dirty="0"/>
              <a:t>Click to edit master text styles</a:t>
            </a:r>
          </a:p>
        </p:txBody>
      </p:sp>
      <p:sp>
        <p:nvSpPr>
          <p:cNvPr id="13" name="Footer Placeholder 4">
            <a:extLst>
              <a:ext uri="{FF2B5EF4-FFF2-40B4-BE49-F238E27FC236}">
                <a16:creationId xmlns:a16="http://schemas.microsoft.com/office/drawing/2014/main" id="{FC6EC331-E76A-0E42-BB6A-FFBE4EBE4DFB}"/>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4" name="Slide Number Placeholder 5">
            <a:extLst>
              <a:ext uri="{FF2B5EF4-FFF2-40B4-BE49-F238E27FC236}">
                <a16:creationId xmlns:a16="http://schemas.microsoft.com/office/drawing/2014/main" id="{ACFBEDD8-5EC1-D148-9AF7-2D613CFCE72A}"/>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20" name="Picture 19" descr="A close up of a sign&#10;&#10;Description automatically generated">
            <a:extLst>
              <a:ext uri="{FF2B5EF4-FFF2-40B4-BE49-F238E27FC236}">
                <a16:creationId xmlns:a16="http://schemas.microsoft.com/office/drawing/2014/main" id="{0997441E-EF17-424F-82DF-A4359E34A899}"/>
              </a:ext>
            </a:extLst>
          </p:cNvPr>
          <p:cNvPicPr>
            <a:picLocks noChangeAspect="1"/>
          </p:cNvPicPr>
          <p:nvPr userDrawn="1"/>
        </p:nvPicPr>
        <p:blipFill>
          <a:blip r:embed="rId2"/>
          <a:stretch>
            <a:fillRect/>
          </a:stretch>
        </p:blipFill>
        <p:spPr>
          <a:xfrm>
            <a:off x="476995" y="483697"/>
            <a:ext cx="3006437" cy="494391"/>
          </a:xfrm>
          <a:prstGeom prst="rect">
            <a:avLst/>
          </a:prstGeom>
          <a:noFill/>
        </p:spPr>
      </p:pic>
      <p:sp>
        <p:nvSpPr>
          <p:cNvPr id="21" name="Title 1">
            <a:extLst>
              <a:ext uri="{FF2B5EF4-FFF2-40B4-BE49-F238E27FC236}">
                <a16:creationId xmlns:a16="http://schemas.microsoft.com/office/drawing/2014/main" id="{0A0E7EBB-2E52-FF44-AE77-9A0A205CC991}"/>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454562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Column">
    <p:spTree>
      <p:nvGrpSpPr>
        <p:cNvPr id="1" name=""/>
        <p:cNvGrpSpPr/>
        <p:nvPr/>
      </p:nvGrpSpPr>
      <p:grpSpPr>
        <a:xfrm>
          <a:off x="0" y="0"/>
          <a:ext cx="0" cy="0"/>
          <a:chOff x="0" y="0"/>
          <a:chExt cx="0" cy="0"/>
        </a:xfrm>
      </p:grpSpPr>
      <p:sp>
        <p:nvSpPr>
          <p:cNvPr id="17" name="Content Placeholder 39">
            <a:extLst>
              <a:ext uri="{FF2B5EF4-FFF2-40B4-BE49-F238E27FC236}">
                <a16:creationId xmlns:a16="http://schemas.microsoft.com/office/drawing/2014/main" id="{ABDBFDB8-7F7D-9B4D-B740-762CE886180B}"/>
              </a:ext>
            </a:extLst>
          </p:cNvPr>
          <p:cNvSpPr>
            <a:spLocks noGrp="1"/>
          </p:cNvSpPr>
          <p:nvPr>
            <p:ph sz="quarter" idx="15" hasCustomPrompt="1"/>
          </p:nvPr>
        </p:nvSpPr>
        <p:spPr bwMode="gray">
          <a:xfrm>
            <a:off x="374904" y="1783083"/>
            <a:ext cx="5632704" cy="4206240"/>
          </a:xfrm>
        </p:spPr>
        <p:txBody>
          <a:bodyPr wrap="square" lIns="91521">
            <a:noAutofit/>
          </a:bodyPr>
          <a:lstStyle>
            <a:lvl1pPr marL="228600" indent="-228600">
              <a:lnSpc>
                <a:spcPct val="95000"/>
              </a:lnSpc>
              <a:spcBef>
                <a:spcPts val="1200"/>
              </a:spcBef>
              <a:spcAft>
                <a:spcPts val="400"/>
              </a:spcAft>
              <a:buFont typeface="Arial" panose="020B0604020202020204" pitchFamily="34" charset="0"/>
              <a:buChar char="•"/>
              <a:tabLst/>
              <a:defRPr sz="1800">
                <a:solidFill>
                  <a:schemeClr val="tx1"/>
                </a:solidFill>
              </a:defRPr>
            </a:lvl1pPr>
            <a:lvl2pPr marL="404813" indent="-176213">
              <a:lnSpc>
                <a:spcPct val="95000"/>
              </a:lnSpc>
              <a:spcBef>
                <a:spcPts val="200"/>
              </a:spcBef>
              <a:buClr>
                <a:schemeClr val="tx1"/>
              </a:buClr>
              <a:buFont typeface="Arial" panose="020B0604020202020204" pitchFamily="34" charset="0"/>
              <a:buChar char="•"/>
              <a:tabLst/>
              <a:defRPr sz="1400">
                <a:solidFill>
                  <a:schemeClr val="tx1"/>
                </a:solidFill>
              </a:defRPr>
            </a:lvl2pPr>
            <a:lvl3pPr marL="574675" indent="-192024">
              <a:buClr>
                <a:schemeClr val="tx1"/>
              </a:buClr>
              <a:buFont typeface="Arial" panose="020B0604020202020204" pitchFamily="34" charset="0"/>
              <a:buChar char="•"/>
              <a:tabLst/>
              <a:defRPr sz="1200">
                <a:solidFill>
                  <a:schemeClr val="tx1"/>
                </a:solidFill>
              </a:defRPr>
            </a:lvl3pPr>
            <a:lvl4pPr marL="746125" indent="-177800">
              <a:buClr>
                <a:schemeClr val="tx1"/>
              </a:buClr>
              <a:buFont typeface="Arial" panose="020B0604020202020204" pitchFamily="34" charset="0"/>
              <a:buChar char="•"/>
              <a:tabLst/>
              <a:defRPr sz="1200">
                <a:solidFill>
                  <a:schemeClr val="tx1"/>
                </a:solidFill>
              </a:defRPr>
            </a:lvl4pPr>
            <a:lvl5pPr marL="915988" indent="-169863">
              <a:buClr>
                <a:schemeClr val="tx1"/>
              </a:buClr>
              <a:buFont typeface="Arial" panose="020B0604020202020204" pitchFamily="34" charset="0"/>
              <a:buChar char="•"/>
              <a:tabLst/>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
        <p:nvSpPr>
          <p:cNvPr id="19" name="Content Placeholder 39">
            <a:extLst>
              <a:ext uri="{FF2B5EF4-FFF2-40B4-BE49-F238E27FC236}">
                <a16:creationId xmlns:a16="http://schemas.microsoft.com/office/drawing/2014/main" id="{F7A0793B-F7C8-EB46-AF68-BD81EB31D796}"/>
              </a:ext>
            </a:extLst>
          </p:cNvPr>
          <p:cNvSpPr>
            <a:spLocks noGrp="1"/>
          </p:cNvSpPr>
          <p:nvPr>
            <p:ph sz="quarter" idx="16" hasCustomPrompt="1"/>
          </p:nvPr>
        </p:nvSpPr>
        <p:spPr bwMode="gray">
          <a:xfrm>
            <a:off x="6181343" y="1783080"/>
            <a:ext cx="5632577" cy="4206240"/>
          </a:xfrm>
        </p:spPr>
        <p:txBody>
          <a:bodyPr wrap="square" lIns="91521">
            <a:noAutofit/>
          </a:bodyPr>
          <a:lstStyle>
            <a:lvl1pPr marL="228600" indent="-228600">
              <a:lnSpc>
                <a:spcPct val="95000"/>
              </a:lnSpc>
              <a:spcBef>
                <a:spcPts val="1200"/>
              </a:spcBef>
              <a:spcAft>
                <a:spcPts val="400"/>
              </a:spcAft>
              <a:buClr>
                <a:schemeClr val="tx1"/>
              </a:buClr>
              <a:buFont typeface="Arial" panose="020B0604020202020204" pitchFamily="34" charset="0"/>
              <a:buChar char="•"/>
              <a:tabLst/>
              <a:defRPr sz="1800">
                <a:solidFill>
                  <a:schemeClr val="tx1"/>
                </a:solidFill>
              </a:defRPr>
            </a:lvl1pPr>
            <a:lvl2pPr marL="404813" indent="-176213">
              <a:lnSpc>
                <a:spcPct val="95000"/>
              </a:lnSpc>
              <a:spcBef>
                <a:spcPts val="200"/>
              </a:spcBef>
              <a:buClr>
                <a:schemeClr val="tx1"/>
              </a:buClr>
              <a:buFont typeface="Arial" panose="020B0604020202020204" pitchFamily="34" charset="0"/>
              <a:buChar char="•"/>
              <a:tabLst/>
              <a:defRPr sz="1400">
                <a:solidFill>
                  <a:schemeClr val="tx1"/>
                </a:solidFill>
              </a:defRPr>
            </a:lvl2pPr>
            <a:lvl3pPr marL="574675" indent="-192024">
              <a:buClr>
                <a:schemeClr val="tx1"/>
              </a:buClr>
              <a:buFont typeface="Arial" panose="020B0604020202020204" pitchFamily="34" charset="0"/>
              <a:buChar char="•"/>
              <a:tabLst/>
              <a:defRPr sz="1200">
                <a:solidFill>
                  <a:schemeClr val="tx1"/>
                </a:solidFill>
              </a:defRPr>
            </a:lvl3pPr>
            <a:lvl4pPr marL="746125" indent="-177800">
              <a:buClr>
                <a:schemeClr val="tx1"/>
              </a:buClr>
              <a:buFont typeface="Arial" panose="020B0604020202020204" pitchFamily="34" charset="0"/>
              <a:buChar char="•"/>
              <a:tabLst/>
              <a:defRPr sz="1200">
                <a:solidFill>
                  <a:schemeClr val="tx1"/>
                </a:solidFill>
              </a:defRPr>
            </a:lvl4pPr>
            <a:lvl5pPr marL="915988" indent="-169863">
              <a:buClr>
                <a:schemeClr val="tx1"/>
              </a:buClr>
              <a:buFont typeface="Arial" panose="020B0604020202020204" pitchFamily="34" charset="0"/>
              <a:buChar char="•"/>
              <a:tabLst/>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19B63459-2EF7-DE43-8387-A27A4A5A0450}"/>
              </a:ext>
            </a:extLst>
          </p:cNvPr>
          <p:cNvSpPr>
            <a:spLocks noGrp="1"/>
          </p:cNvSpPr>
          <p:nvPr>
            <p:ph type="body" idx="10" hasCustomPrompt="1"/>
          </p:nvPr>
        </p:nvSpPr>
        <p:spPr bwMode="gray">
          <a:xfrm>
            <a:off x="374904" y="816432"/>
            <a:ext cx="11439144" cy="630936"/>
          </a:xfrm>
        </p:spPr>
        <p:txBody>
          <a:bodyPr lIns="91521" tIns="45761" rIns="91521" bIns="45761" anchor="t">
            <a:noAutofit/>
          </a:bodyPr>
          <a:lstStyle>
            <a:lvl1pPr marL="0" indent="0">
              <a:spcBef>
                <a:spcPts val="0"/>
              </a:spcBef>
              <a:spcAft>
                <a:spcPts val="0"/>
              </a:spcAft>
              <a:buNone/>
              <a:defRPr sz="1800" b="0">
                <a:solidFill>
                  <a:schemeClr val="tx1"/>
                </a:solidFill>
              </a:defRPr>
            </a:lvl1pPr>
            <a:lvl2pPr marL="457608" indent="0">
              <a:buNone/>
              <a:defRPr sz="2000" b="1"/>
            </a:lvl2pPr>
            <a:lvl3pPr marL="915216" indent="0">
              <a:buNone/>
              <a:defRPr sz="1900" b="1"/>
            </a:lvl3pPr>
            <a:lvl4pPr marL="1372822" indent="0">
              <a:buNone/>
              <a:defRPr sz="1600" b="1"/>
            </a:lvl4pPr>
            <a:lvl5pPr marL="1830430" indent="0">
              <a:buNone/>
              <a:defRPr sz="1600" b="1"/>
            </a:lvl5pPr>
            <a:lvl6pPr marL="2288038" indent="0">
              <a:buNone/>
              <a:defRPr sz="1600" b="1"/>
            </a:lvl6pPr>
            <a:lvl7pPr marL="2745646" indent="0">
              <a:buNone/>
              <a:defRPr sz="1600" b="1"/>
            </a:lvl7pPr>
            <a:lvl8pPr marL="3203253" indent="0">
              <a:buNone/>
              <a:defRPr sz="1600" b="1"/>
            </a:lvl8pPr>
            <a:lvl9pPr marL="3660861" indent="0">
              <a:buNone/>
              <a:defRPr sz="1600" b="1"/>
            </a:lvl9pPr>
          </a:lstStyle>
          <a:p>
            <a:pPr lvl="0"/>
            <a:r>
              <a:rPr lang="en-US" dirty="0"/>
              <a:t>Click to edit master text styles</a:t>
            </a:r>
          </a:p>
        </p:txBody>
      </p:sp>
      <p:sp>
        <p:nvSpPr>
          <p:cNvPr id="16" name="Title 3">
            <a:extLst>
              <a:ext uri="{FF2B5EF4-FFF2-40B4-BE49-F238E27FC236}">
                <a16:creationId xmlns:a16="http://schemas.microsoft.com/office/drawing/2014/main" id="{DE227461-9E77-C344-ADFA-0B022F6DD7E7}"/>
              </a:ext>
            </a:extLst>
          </p:cNvPr>
          <p:cNvSpPr>
            <a:spLocks noGrp="1"/>
          </p:cNvSpPr>
          <p:nvPr>
            <p:ph type="title" hasCustomPrompt="1"/>
          </p:nvPr>
        </p:nvSpPr>
        <p:spPr>
          <a:xfrm>
            <a:off x="374904" y="527736"/>
            <a:ext cx="11439144" cy="329184"/>
          </a:xfrm>
        </p:spPr>
        <p:txBody>
          <a:bodyPr wrap="square" lIns="91440">
            <a:noAutofit/>
          </a:bodyPr>
          <a:lstStyle>
            <a:lvl1pPr>
              <a:defRPr sz="2200"/>
            </a:lvl1pPr>
          </a:lstStyle>
          <a:p>
            <a:r>
              <a:rPr lang="en-US" dirty="0"/>
              <a:t>Click to Edit Master Title Style</a:t>
            </a:r>
          </a:p>
        </p:txBody>
      </p:sp>
      <p:sp>
        <p:nvSpPr>
          <p:cNvPr id="10" name="Footer Placeholder 4">
            <a:extLst>
              <a:ext uri="{FF2B5EF4-FFF2-40B4-BE49-F238E27FC236}">
                <a16:creationId xmlns:a16="http://schemas.microsoft.com/office/drawing/2014/main" id="{43D648DE-E289-F748-82D8-0590C8CB64A1}"/>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1" name="Slide Number Placeholder 5">
            <a:extLst>
              <a:ext uri="{FF2B5EF4-FFF2-40B4-BE49-F238E27FC236}">
                <a16:creationId xmlns:a16="http://schemas.microsoft.com/office/drawing/2014/main" id="{6FDEA1A3-A9A5-634F-9D88-0BC6E630FE0C}"/>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14193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alpha val="97000"/>
          </a:schemeClr>
        </a:solidFill>
        <a:effectLst/>
      </p:bgPr>
    </p:bg>
    <p:spTree>
      <p:nvGrpSpPr>
        <p:cNvPr id="1" name=""/>
        <p:cNvGrpSpPr/>
        <p:nvPr/>
      </p:nvGrpSpPr>
      <p:grpSpPr>
        <a:xfrm>
          <a:off x="0" y="0"/>
          <a:ext cx="0" cy="0"/>
          <a:chOff x="0" y="0"/>
          <a:chExt cx="0" cy="0"/>
        </a:xfrm>
      </p:grpSpPr>
      <p:pic>
        <p:nvPicPr>
          <p:cNvPr id="15" name="Picture 14" descr="A picture containing player, racket, court, building&#10;&#10;Description automatically generated">
            <a:extLst>
              <a:ext uri="{FF2B5EF4-FFF2-40B4-BE49-F238E27FC236}">
                <a16:creationId xmlns:a16="http://schemas.microsoft.com/office/drawing/2014/main" id="{21879B8F-CBE8-7146-8A53-6A472ECAECCC}"/>
              </a:ext>
            </a:extLst>
          </p:cNvPr>
          <p:cNvPicPr>
            <a:picLocks noChangeAspect="1"/>
          </p:cNvPicPr>
          <p:nvPr userDrawn="1"/>
        </p:nvPicPr>
        <p:blipFill rotWithShape="1">
          <a:blip r:embed="rId2"/>
          <a:srcRect l="4184" r="8549"/>
          <a:stretch/>
        </p:blipFill>
        <p:spPr>
          <a:xfrm>
            <a:off x="-1" y="0"/>
            <a:ext cx="12188825" cy="6858000"/>
          </a:xfrm>
          <a:prstGeom prst="rect">
            <a:avLst/>
          </a:prstGeom>
        </p:spPr>
      </p:pic>
      <p:sp>
        <p:nvSpPr>
          <p:cNvPr id="16" name="Footer Placeholder 4">
            <a:extLst>
              <a:ext uri="{FF2B5EF4-FFF2-40B4-BE49-F238E27FC236}">
                <a16:creationId xmlns:a16="http://schemas.microsoft.com/office/drawing/2014/main" id="{AADCCA69-810D-4549-AD73-99CE5A1B8005}"/>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7" name="Slide Number Placeholder 5">
            <a:extLst>
              <a:ext uri="{FF2B5EF4-FFF2-40B4-BE49-F238E27FC236}">
                <a16:creationId xmlns:a16="http://schemas.microsoft.com/office/drawing/2014/main" id="{2FAE3E1C-91A1-0648-B3DB-4F0F63E975B2}"/>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12" name="Picture 11" descr="A close up of a sign&#10;&#10;Description automatically generated">
            <a:extLst>
              <a:ext uri="{FF2B5EF4-FFF2-40B4-BE49-F238E27FC236}">
                <a16:creationId xmlns:a16="http://schemas.microsoft.com/office/drawing/2014/main" id="{F67BEFE4-349B-7A46-BB0E-9EEB8DCDEA67}"/>
              </a:ext>
            </a:extLst>
          </p:cNvPr>
          <p:cNvPicPr>
            <a:picLocks noChangeAspect="1"/>
          </p:cNvPicPr>
          <p:nvPr userDrawn="1"/>
        </p:nvPicPr>
        <p:blipFill>
          <a:blip r:embed="rId3"/>
          <a:stretch>
            <a:fillRect/>
          </a:stretch>
        </p:blipFill>
        <p:spPr>
          <a:xfrm>
            <a:off x="476995" y="483697"/>
            <a:ext cx="3006437" cy="494391"/>
          </a:xfrm>
          <a:prstGeom prst="rect">
            <a:avLst/>
          </a:prstGeom>
          <a:noFill/>
        </p:spPr>
      </p:pic>
      <p:sp>
        <p:nvSpPr>
          <p:cNvPr id="14" name="Text Placeholder 2">
            <a:extLst>
              <a:ext uri="{FF2B5EF4-FFF2-40B4-BE49-F238E27FC236}">
                <a16:creationId xmlns:a16="http://schemas.microsoft.com/office/drawing/2014/main" id="{CCA8089D-5026-7142-90F9-18C20D33C864}"/>
              </a:ext>
            </a:extLst>
          </p:cNvPr>
          <p:cNvSpPr>
            <a:spLocks noGrp="1"/>
          </p:cNvSpPr>
          <p:nvPr>
            <p:ph type="body" sz="quarter" idx="13" hasCustomPrompt="1"/>
          </p:nvPr>
        </p:nvSpPr>
        <p:spPr bwMode="white">
          <a:xfrm>
            <a:off x="374904" y="4636008"/>
            <a:ext cx="5157216" cy="1024128"/>
          </a:xfrm>
        </p:spPr>
        <p:txBody>
          <a:bodyPr anchor="t"/>
          <a:lstStyle>
            <a:lvl1pPr marL="0" indent="0" algn="l" defTabSz="914941" rtl="0" eaLnBrk="1" latinLnBrk="0" hangingPunct="1">
              <a:lnSpc>
                <a:spcPct val="85000"/>
              </a:lnSpc>
              <a:spcBef>
                <a:spcPts val="0"/>
              </a:spcBef>
              <a:spcAft>
                <a:spcPts val="0"/>
              </a:spcAft>
              <a:buClrTx/>
              <a:buFont typeface="+mj-lt"/>
              <a:buNone/>
              <a:defRPr lang="en-US" sz="1800" b="0" kern="1200" dirty="0" smtClean="0">
                <a:solidFill>
                  <a:schemeClr val="tx1"/>
                </a:solidFill>
                <a:latin typeface="+mn-lt"/>
                <a:ea typeface="+mn-ea"/>
                <a:cs typeface="+mn-cs"/>
              </a:defRPr>
            </a:lvl1pPr>
          </a:lstStyle>
          <a:p>
            <a:pPr lvl="0"/>
            <a:r>
              <a:rPr lang="en-US" dirty="0"/>
              <a:t>Click to edit master text styles</a:t>
            </a:r>
          </a:p>
        </p:txBody>
      </p:sp>
      <p:sp>
        <p:nvSpPr>
          <p:cNvPr id="18" name="Title 6">
            <a:extLst>
              <a:ext uri="{FF2B5EF4-FFF2-40B4-BE49-F238E27FC236}">
                <a16:creationId xmlns:a16="http://schemas.microsoft.com/office/drawing/2014/main" id="{3DDBC166-6F64-0C47-A8D4-DAAF845BD4A5}"/>
              </a:ext>
            </a:extLst>
          </p:cNvPr>
          <p:cNvSpPr>
            <a:spLocks noGrp="1"/>
          </p:cNvSpPr>
          <p:nvPr>
            <p:ph type="title" hasCustomPrompt="1"/>
          </p:nvPr>
        </p:nvSpPr>
        <p:spPr bwMode="white">
          <a:xfrm>
            <a:off x="374904" y="3054096"/>
            <a:ext cx="5157216" cy="1472184"/>
          </a:xfrm>
        </p:spPr>
        <p:txBody>
          <a:bodyPr vert="horz" lIns="91440" tIns="45720" rIns="91440" bIns="45720" rtlCol="0" anchor="b">
            <a:noAutofit/>
          </a:bodyPr>
          <a:lstStyle>
            <a:lvl1pPr marL="0" indent="0" algn="l" defTabSz="914941" rtl="0" eaLnBrk="1" latinLnBrk="0" hangingPunct="1">
              <a:lnSpc>
                <a:spcPct val="95000"/>
              </a:lnSpc>
              <a:spcBef>
                <a:spcPct val="0"/>
              </a:spcBef>
              <a:spcAft>
                <a:spcPts val="400"/>
              </a:spcAft>
              <a:buClr>
                <a:schemeClr val="accent1"/>
              </a:buClr>
              <a:buFont typeface="Wingdings" panose="05000000000000000000" pitchFamily="2" charset="2"/>
              <a:buNone/>
              <a:defRPr lang="en-US" sz="3000" b="1" kern="1200" baseline="0" dirty="0">
                <a:solidFill>
                  <a:schemeClr val="tx1"/>
                </a:solidFill>
                <a:latin typeface="+mj-lt"/>
                <a:ea typeface="+mj-ea"/>
                <a:cs typeface="+mj-cs"/>
              </a:defRPr>
            </a:lvl1pPr>
          </a:lstStyle>
          <a:p>
            <a:pPr marL="0" indent="0"/>
            <a:r>
              <a:rPr lang="en-US" dirty="0"/>
              <a:t>Click to Edit Master Title Style</a:t>
            </a:r>
          </a:p>
        </p:txBody>
      </p:sp>
      <p:sp>
        <p:nvSpPr>
          <p:cNvPr id="9" name="Title 1">
            <a:extLst>
              <a:ext uri="{FF2B5EF4-FFF2-40B4-BE49-F238E27FC236}">
                <a16:creationId xmlns:a16="http://schemas.microsoft.com/office/drawing/2014/main" id="{648327A2-A35A-4340-9880-FCCDEC016D7B}"/>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1800322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bg1">
            <a:alpha val="97000"/>
          </a:schemeClr>
        </a:solidFill>
        <a:effectLst/>
      </p:bgPr>
    </p:bg>
    <p:spTree>
      <p:nvGrpSpPr>
        <p:cNvPr id="1" name=""/>
        <p:cNvGrpSpPr/>
        <p:nvPr/>
      </p:nvGrpSpPr>
      <p:grpSpPr>
        <a:xfrm>
          <a:off x="0" y="0"/>
          <a:ext cx="0" cy="0"/>
          <a:chOff x="0" y="0"/>
          <a:chExt cx="0" cy="0"/>
        </a:xfrm>
      </p:grpSpPr>
      <p:pic>
        <p:nvPicPr>
          <p:cNvPr id="9" name="Picture 8" descr="A close up of a tiled wall&#10;&#10;Description automatically generated">
            <a:extLst>
              <a:ext uri="{FF2B5EF4-FFF2-40B4-BE49-F238E27FC236}">
                <a16:creationId xmlns:a16="http://schemas.microsoft.com/office/drawing/2014/main" id="{05AED514-BF16-A54A-89E2-91AFE50C98E4}"/>
              </a:ext>
            </a:extLst>
          </p:cNvPr>
          <p:cNvPicPr>
            <a:picLocks noChangeAspect="1"/>
          </p:cNvPicPr>
          <p:nvPr userDrawn="1"/>
        </p:nvPicPr>
        <p:blipFill rotWithShape="1">
          <a:blip r:embed="rId2"/>
          <a:srcRect l="1926" t="1033" r="1928" b="2821"/>
          <a:stretch/>
        </p:blipFill>
        <p:spPr>
          <a:xfrm>
            <a:off x="-127" y="137"/>
            <a:ext cx="12188952" cy="6857863"/>
          </a:xfrm>
          <a:prstGeom prst="rect">
            <a:avLst/>
          </a:prstGeom>
        </p:spPr>
      </p:pic>
      <p:sp>
        <p:nvSpPr>
          <p:cNvPr id="16" name="Footer Placeholder 4">
            <a:extLst>
              <a:ext uri="{FF2B5EF4-FFF2-40B4-BE49-F238E27FC236}">
                <a16:creationId xmlns:a16="http://schemas.microsoft.com/office/drawing/2014/main" id="{AADCCA69-810D-4549-AD73-99CE5A1B8005}"/>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bg1"/>
                </a:solidFill>
              </a:defRPr>
            </a:lvl1pPr>
          </a:lstStyle>
          <a:p>
            <a:r>
              <a:rPr lang="en-US"/>
              <a:t>NetApp INSIGHT © 2020 NetApp, Inc. All rights reserved. NetApp Confidential – Limited Use Only</a:t>
            </a:r>
            <a:endParaRPr lang="en-US" dirty="0"/>
          </a:p>
        </p:txBody>
      </p:sp>
      <p:sp>
        <p:nvSpPr>
          <p:cNvPr id="17" name="Slide Number Placeholder 5">
            <a:extLst>
              <a:ext uri="{FF2B5EF4-FFF2-40B4-BE49-F238E27FC236}">
                <a16:creationId xmlns:a16="http://schemas.microsoft.com/office/drawing/2014/main" id="{2FAE3E1C-91A1-0648-B3DB-4F0F63E975B2}"/>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bg1"/>
                </a:solidFill>
              </a:defRPr>
            </a:lvl1pPr>
          </a:lstStyle>
          <a:p>
            <a:fld id="{B071A5F3-A4FF-4CEE-8215-C08835B585C1}" type="slidenum">
              <a:rPr lang="en-US" smtClean="0"/>
              <a:pPr/>
              <a:t>‹#›</a:t>
            </a:fld>
            <a:endParaRPr lang="en-US" dirty="0"/>
          </a:p>
        </p:txBody>
      </p:sp>
      <p:pic>
        <p:nvPicPr>
          <p:cNvPr id="12" name="Picture 11" descr="A close up of a sign&#10;&#10;Description automatically generated">
            <a:extLst>
              <a:ext uri="{FF2B5EF4-FFF2-40B4-BE49-F238E27FC236}">
                <a16:creationId xmlns:a16="http://schemas.microsoft.com/office/drawing/2014/main" id="{9D68AD27-712C-5E47-82AC-0F71CB8F5E5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76995" y="483697"/>
            <a:ext cx="3006437" cy="494391"/>
          </a:xfrm>
          <a:prstGeom prst="rect">
            <a:avLst/>
          </a:prstGeom>
          <a:noFill/>
        </p:spPr>
      </p:pic>
      <p:sp>
        <p:nvSpPr>
          <p:cNvPr id="14" name="Text Placeholder 2">
            <a:extLst>
              <a:ext uri="{FF2B5EF4-FFF2-40B4-BE49-F238E27FC236}">
                <a16:creationId xmlns:a16="http://schemas.microsoft.com/office/drawing/2014/main" id="{BC5A7E81-621C-B64B-859F-7E4F8B705F3D}"/>
              </a:ext>
            </a:extLst>
          </p:cNvPr>
          <p:cNvSpPr>
            <a:spLocks noGrp="1"/>
          </p:cNvSpPr>
          <p:nvPr>
            <p:ph type="body" sz="quarter" idx="13" hasCustomPrompt="1"/>
          </p:nvPr>
        </p:nvSpPr>
        <p:spPr bwMode="white">
          <a:xfrm>
            <a:off x="374904" y="4636008"/>
            <a:ext cx="5157216" cy="1024128"/>
          </a:xfrm>
        </p:spPr>
        <p:txBody>
          <a:bodyPr anchor="t"/>
          <a:lstStyle>
            <a:lvl1pPr marL="0" indent="0" algn="l" defTabSz="914941" rtl="0" eaLnBrk="1" latinLnBrk="0" hangingPunct="1">
              <a:lnSpc>
                <a:spcPct val="85000"/>
              </a:lnSpc>
              <a:spcBef>
                <a:spcPts val="0"/>
              </a:spcBef>
              <a:spcAft>
                <a:spcPts val="0"/>
              </a:spcAft>
              <a:buClrTx/>
              <a:buFont typeface="+mj-lt"/>
              <a:buNone/>
              <a:defRPr lang="en-US" sz="1800" b="0" kern="1200" dirty="0" smtClean="0">
                <a:solidFill>
                  <a:schemeClr val="bg1"/>
                </a:solidFill>
                <a:latin typeface="+mn-lt"/>
                <a:ea typeface="+mn-ea"/>
                <a:cs typeface="+mn-cs"/>
              </a:defRPr>
            </a:lvl1pPr>
          </a:lstStyle>
          <a:p>
            <a:pPr lvl="0"/>
            <a:r>
              <a:rPr lang="en-US" dirty="0"/>
              <a:t>Click to edit master text styles</a:t>
            </a:r>
          </a:p>
        </p:txBody>
      </p:sp>
      <p:sp>
        <p:nvSpPr>
          <p:cNvPr id="18" name="Title 6">
            <a:extLst>
              <a:ext uri="{FF2B5EF4-FFF2-40B4-BE49-F238E27FC236}">
                <a16:creationId xmlns:a16="http://schemas.microsoft.com/office/drawing/2014/main" id="{5BBAEC27-29C0-4849-81C9-B591A2BFD0F8}"/>
              </a:ext>
            </a:extLst>
          </p:cNvPr>
          <p:cNvSpPr>
            <a:spLocks noGrp="1"/>
          </p:cNvSpPr>
          <p:nvPr>
            <p:ph type="title" hasCustomPrompt="1"/>
          </p:nvPr>
        </p:nvSpPr>
        <p:spPr bwMode="white">
          <a:xfrm>
            <a:off x="374904" y="3054096"/>
            <a:ext cx="5157216" cy="1472184"/>
          </a:xfrm>
        </p:spPr>
        <p:txBody>
          <a:bodyPr vert="horz" lIns="91440" tIns="45720" rIns="91440" bIns="45720" rtlCol="0" anchor="b">
            <a:noAutofit/>
          </a:bodyPr>
          <a:lstStyle>
            <a:lvl1pPr marL="0" indent="0" algn="l" defTabSz="914941" rtl="0" eaLnBrk="1" latinLnBrk="0" hangingPunct="1">
              <a:lnSpc>
                <a:spcPct val="95000"/>
              </a:lnSpc>
              <a:spcBef>
                <a:spcPct val="0"/>
              </a:spcBef>
              <a:spcAft>
                <a:spcPts val="400"/>
              </a:spcAft>
              <a:buClr>
                <a:schemeClr val="accent1"/>
              </a:buClr>
              <a:buFont typeface="Wingdings" panose="05000000000000000000" pitchFamily="2" charset="2"/>
              <a:buNone/>
              <a:defRPr lang="en-US" sz="3000" b="1" kern="1200" baseline="0" dirty="0">
                <a:solidFill>
                  <a:schemeClr val="bg1"/>
                </a:solidFill>
                <a:latin typeface="+mj-lt"/>
                <a:ea typeface="+mj-ea"/>
                <a:cs typeface="+mj-cs"/>
              </a:defRPr>
            </a:lvl1pPr>
          </a:lstStyle>
          <a:p>
            <a:pPr marL="0" indent="0"/>
            <a:r>
              <a:rPr lang="en-US" dirty="0"/>
              <a:t>Click to Edit Master Title Style</a:t>
            </a:r>
          </a:p>
        </p:txBody>
      </p:sp>
      <p:sp>
        <p:nvSpPr>
          <p:cNvPr id="10" name="Title 1">
            <a:extLst>
              <a:ext uri="{FF2B5EF4-FFF2-40B4-BE49-F238E27FC236}">
                <a16:creationId xmlns:a16="http://schemas.microsoft.com/office/drawing/2014/main" id="{793321DB-4091-C642-ACCF-78DD3B5E6826}"/>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bg1"/>
                </a:solidFill>
              </a:rPr>
              <a:t>Meet the Specialists</a:t>
            </a:r>
          </a:p>
        </p:txBody>
      </p:sp>
    </p:spTree>
    <p:extLst>
      <p:ext uri="{BB962C8B-B14F-4D97-AF65-F5344CB8AC3E}">
        <p14:creationId xmlns:p14="http://schemas.microsoft.com/office/powerpoint/2010/main" val="894005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gue">
    <p:bg>
      <p:bgPr>
        <a:solidFill>
          <a:schemeClr val="bg1">
            <a:alpha val="97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8F3BAC-E98E-AA4C-AA5B-9836C4D596C7}"/>
              </a:ext>
            </a:extLst>
          </p:cNvPr>
          <p:cNvPicPr>
            <a:picLocks noChangeAspect="1"/>
          </p:cNvPicPr>
          <p:nvPr userDrawn="1"/>
        </p:nvPicPr>
        <p:blipFill rotWithShape="1">
          <a:blip r:embed="rId2">
            <a:alphaModFix/>
          </a:blip>
          <a:srcRect l="16055" t="19466" r="2898" b="2826"/>
          <a:stretch/>
        </p:blipFill>
        <p:spPr>
          <a:xfrm>
            <a:off x="0" y="0"/>
            <a:ext cx="12192000" cy="6858000"/>
          </a:xfrm>
          <a:prstGeom prst="rect">
            <a:avLst/>
          </a:prstGeom>
        </p:spPr>
      </p:pic>
      <p:sp>
        <p:nvSpPr>
          <p:cNvPr id="16" name="Footer Placeholder 4">
            <a:extLst>
              <a:ext uri="{FF2B5EF4-FFF2-40B4-BE49-F238E27FC236}">
                <a16:creationId xmlns:a16="http://schemas.microsoft.com/office/drawing/2014/main" id="{DD7D5231-D9B3-F747-A176-B3188286BE95}"/>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7" name="Slide Number Placeholder 5">
            <a:extLst>
              <a:ext uri="{FF2B5EF4-FFF2-40B4-BE49-F238E27FC236}">
                <a16:creationId xmlns:a16="http://schemas.microsoft.com/office/drawing/2014/main" id="{674893B1-8B29-094A-BE8B-2A5E233EC7D5}"/>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8085A47C-9570-0B47-AB2E-2D6B8D305D5F}"/>
              </a:ext>
            </a:extLst>
          </p:cNvPr>
          <p:cNvPicPr>
            <a:picLocks noChangeAspect="1"/>
          </p:cNvPicPr>
          <p:nvPr userDrawn="1"/>
        </p:nvPicPr>
        <p:blipFill>
          <a:blip r:embed="rId3"/>
          <a:stretch>
            <a:fillRect/>
          </a:stretch>
        </p:blipFill>
        <p:spPr>
          <a:xfrm>
            <a:off x="476995" y="483697"/>
            <a:ext cx="3006437" cy="494391"/>
          </a:xfrm>
          <a:prstGeom prst="rect">
            <a:avLst/>
          </a:prstGeom>
          <a:noFill/>
        </p:spPr>
      </p:pic>
      <p:sp>
        <p:nvSpPr>
          <p:cNvPr id="15" name="Text Placeholder 2">
            <a:extLst>
              <a:ext uri="{FF2B5EF4-FFF2-40B4-BE49-F238E27FC236}">
                <a16:creationId xmlns:a16="http://schemas.microsoft.com/office/drawing/2014/main" id="{7636E8AB-6573-B94D-808F-43574F9CBFBB}"/>
              </a:ext>
            </a:extLst>
          </p:cNvPr>
          <p:cNvSpPr>
            <a:spLocks noGrp="1"/>
          </p:cNvSpPr>
          <p:nvPr>
            <p:ph type="body" sz="quarter" idx="13" hasCustomPrompt="1"/>
          </p:nvPr>
        </p:nvSpPr>
        <p:spPr bwMode="white">
          <a:xfrm>
            <a:off x="374904" y="4636008"/>
            <a:ext cx="5157216" cy="1024128"/>
          </a:xfrm>
        </p:spPr>
        <p:txBody>
          <a:bodyPr anchor="t"/>
          <a:lstStyle>
            <a:lvl1pPr marL="0" indent="0" algn="l" defTabSz="914941" rtl="0" eaLnBrk="1" latinLnBrk="0" hangingPunct="1">
              <a:lnSpc>
                <a:spcPct val="85000"/>
              </a:lnSpc>
              <a:spcBef>
                <a:spcPts val="0"/>
              </a:spcBef>
              <a:spcAft>
                <a:spcPts val="0"/>
              </a:spcAft>
              <a:buClrTx/>
              <a:buFont typeface="+mj-lt"/>
              <a:buNone/>
              <a:defRPr lang="en-US" sz="1800" b="0" kern="1200" dirty="0" smtClean="0">
                <a:solidFill>
                  <a:schemeClr val="tx1"/>
                </a:solidFill>
                <a:latin typeface="+mn-lt"/>
                <a:ea typeface="+mn-ea"/>
                <a:cs typeface="+mn-cs"/>
              </a:defRPr>
            </a:lvl1pPr>
          </a:lstStyle>
          <a:p>
            <a:pPr lvl="0"/>
            <a:r>
              <a:rPr lang="en-US" dirty="0"/>
              <a:t>Click to edit master text styles</a:t>
            </a:r>
          </a:p>
        </p:txBody>
      </p:sp>
      <p:sp>
        <p:nvSpPr>
          <p:cNvPr id="18" name="Title 6">
            <a:extLst>
              <a:ext uri="{FF2B5EF4-FFF2-40B4-BE49-F238E27FC236}">
                <a16:creationId xmlns:a16="http://schemas.microsoft.com/office/drawing/2014/main" id="{661325F6-91F4-AB4C-93EC-A5143DDBFF81}"/>
              </a:ext>
            </a:extLst>
          </p:cNvPr>
          <p:cNvSpPr>
            <a:spLocks noGrp="1"/>
          </p:cNvSpPr>
          <p:nvPr>
            <p:ph type="title" hasCustomPrompt="1"/>
          </p:nvPr>
        </p:nvSpPr>
        <p:spPr bwMode="white">
          <a:xfrm>
            <a:off x="374904" y="3054096"/>
            <a:ext cx="5157216" cy="1472184"/>
          </a:xfrm>
        </p:spPr>
        <p:txBody>
          <a:bodyPr vert="horz" lIns="91440" tIns="45720" rIns="91440" bIns="45720" rtlCol="0" anchor="b">
            <a:noAutofit/>
          </a:bodyPr>
          <a:lstStyle>
            <a:lvl1pPr marL="0" indent="0" algn="l" defTabSz="914941" rtl="0" eaLnBrk="1" latinLnBrk="0" hangingPunct="1">
              <a:lnSpc>
                <a:spcPct val="95000"/>
              </a:lnSpc>
              <a:spcBef>
                <a:spcPct val="0"/>
              </a:spcBef>
              <a:spcAft>
                <a:spcPts val="400"/>
              </a:spcAft>
              <a:buClr>
                <a:schemeClr val="accent1"/>
              </a:buClr>
              <a:buFont typeface="Wingdings" panose="05000000000000000000" pitchFamily="2" charset="2"/>
              <a:buNone/>
              <a:defRPr lang="en-US" sz="3000" b="1" kern="1200" baseline="0" dirty="0">
                <a:solidFill>
                  <a:schemeClr val="tx1"/>
                </a:solidFill>
                <a:latin typeface="+mj-lt"/>
                <a:ea typeface="+mj-ea"/>
                <a:cs typeface="+mj-cs"/>
              </a:defRPr>
            </a:lvl1pPr>
          </a:lstStyle>
          <a:p>
            <a:pPr marL="0" indent="0"/>
            <a:r>
              <a:rPr lang="en-US" dirty="0"/>
              <a:t>Click to Edit Master Title Style</a:t>
            </a:r>
          </a:p>
        </p:txBody>
      </p:sp>
      <p:sp>
        <p:nvSpPr>
          <p:cNvPr id="9" name="Title 1">
            <a:extLst>
              <a:ext uri="{FF2B5EF4-FFF2-40B4-BE49-F238E27FC236}">
                <a16:creationId xmlns:a16="http://schemas.microsoft.com/office/drawing/2014/main" id="{1385CAC9-F644-A447-ABEF-5403152BE401}"/>
              </a:ext>
            </a:extLst>
          </p:cNvPr>
          <p:cNvSpPr txBox="1">
            <a:spLocks/>
          </p:cNvSpPr>
          <p:nvPr userDrawn="1"/>
        </p:nvSpPr>
        <p:spPr bwMode="gray">
          <a:xfrm>
            <a:off x="9607314" y="424824"/>
            <a:ext cx="2202708" cy="280306"/>
          </a:xfrm>
          <a:prstGeom prst="rect">
            <a:avLst/>
          </a:prstGeom>
        </p:spPr>
        <p:txBody>
          <a:bodyPr vert="horz" wrap="square" lIns="91521" tIns="45761" rIns="91440" bIns="45761" rtlCol="0" anchor="ctr">
            <a:noAutofit/>
          </a:bodyPr>
          <a:lstStyle>
            <a:lvl1pPr algn="l" defTabSz="914126" rtl="0" eaLnBrk="1" latinLnBrk="0" hangingPunct="1">
              <a:lnSpc>
                <a:spcPct val="95000"/>
              </a:lnSpc>
              <a:spcBef>
                <a:spcPct val="0"/>
              </a:spcBef>
              <a:buNone/>
              <a:defRPr sz="3000" b="1" kern="1200">
                <a:solidFill>
                  <a:schemeClr val="tx1"/>
                </a:solidFill>
                <a:latin typeface="+mj-lt"/>
                <a:ea typeface="+mj-ea"/>
                <a:cs typeface="+mj-cs"/>
              </a:defRPr>
            </a:lvl1pPr>
          </a:lstStyle>
          <a:p>
            <a:pPr algn="r"/>
            <a:r>
              <a:rPr lang="en-US" sz="1600" dirty="0">
                <a:solidFill>
                  <a:schemeClr val="tx1"/>
                </a:solidFill>
              </a:rPr>
              <a:t>Meet the Specialists</a:t>
            </a:r>
          </a:p>
        </p:txBody>
      </p:sp>
    </p:spTree>
    <p:extLst>
      <p:ext uri="{BB962C8B-B14F-4D97-AF65-F5344CB8AC3E}">
        <p14:creationId xmlns:p14="http://schemas.microsoft.com/office/powerpoint/2010/main" val="6742430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4904" y="530352"/>
            <a:ext cx="11439144" cy="329184"/>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374840" y="1783080"/>
            <a:ext cx="11439144" cy="420624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6CD43C60-5C56-8E45-BCD7-5AAE50791CB6}"/>
              </a:ext>
            </a:extLst>
          </p:cNvPr>
          <p:cNvSpPr>
            <a:spLocks noGrp="1"/>
          </p:cNvSpPr>
          <p:nvPr>
            <p:ph type="ftr" sz="quarter" idx="3"/>
          </p:nvPr>
        </p:nvSpPr>
        <p:spPr>
          <a:xfrm>
            <a:off x="886968" y="6547104"/>
            <a:ext cx="4536202" cy="118872"/>
          </a:xfrm>
          <a:prstGeom prst="rect">
            <a:avLst/>
          </a:prstGeom>
        </p:spPr>
        <p:txBody>
          <a:bodyPr vert="horz" wrap="square" lIns="0" tIns="0" rIns="0" bIns="0" rtlCol="0" anchor="ctr">
            <a:noAutofit/>
          </a:bodyPr>
          <a:lstStyle>
            <a:lvl1pPr>
              <a:defRPr lang="en-US" sz="800" smtClean="0">
                <a:solidFill>
                  <a:schemeClr val="tx1"/>
                </a:solidFill>
              </a:defRPr>
            </a:lvl1pPr>
          </a:lstStyle>
          <a:p>
            <a:r>
              <a:rPr lang="en-US"/>
              <a:t>NetApp INSIGHT © 2020 NetApp, Inc. All rights reserved. NetApp Confidential – Limited Use Only</a:t>
            </a:r>
            <a:endParaRPr lang="en-US" dirty="0"/>
          </a:p>
        </p:txBody>
      </p:sp>
      <p:sp>
        <p:nvSpPr>
          <p:cNvPr id="16" name="Slide Number Placeholder 5">
            <a:extLst>
              <a:ext uri="{FF2B5EF4-FFF2-40B4-BE49-F238E27FC236}">
                <a16:creationId xmlns:a16="http://schemas.microsoft.com/office/drawing/2014/main" id="{79376C7B-0D79-7A48-ABFC-9AC1E16B248E}"/>
              </a:ext>
            </a:extLst>
          </p:cNvPr>
          <p:cNvSpPr>
            <a:spLocks noGrp="1"/>
          </p:cNvSpPr>
          <p:nvPr>
            <p:ph type="sldNum" sz="quarter" idx="4"/>
          </p:nvPr>
        </p:nvSpPr>
        <p:spPr>
          <a:xfrm>
            <a:off x="475489" y="6547104"/>
            <a:ext cx="331908" cy="118872"/>
          </a:xfrm>
          <a:prstGeom prst="rect">
            <a:avLst/>
          </a:prstGeom>
        </p:spPr>
        <p:txBody>
          <a:bodyPr vert="horz" wrap="square" lIns="0" tIns="0" rIns="0" bIns="0" rtlCol="0" anchor="ctr">
            <a:noAutofit/>
          </a:bodyPr>
          <a:lstStyle>
            <a:lvl1pPr algn="l">
              <a:defRPr lang="en-US" sz="800" b="0" smtClean="0">
                <a:solidFill>
                  <a:schemeClr val="tx1"/>
                </a:solidFill>
              </a:defRPr>
            </a:lvl1pPr>
          </a:lstStyle>
          <a:p>
            <a:fld id="{B071A5F3-A4FF-4CEE-8215-C08835B585C1}"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6CBB4719-A1A1-4348-926F-6D4ED0A9C8AB}"/>
              </a:ext>
            </a:extLst>
          </p:cNvPr>
          <p:cNvPicPr>
            <a:picLocks noChangeAspect="1"/>
          </p:cNvPicPr>
          <p:nvPr userDrawn="1"/>
        </p:nvPicPr>
        <p:blipFill>
          <a:blip r:embed="rId45"/>
          <a:stretch>
            <a:fillRect/>
          </a:stretch>
        </p:blipFill>
        <p:spPr>
          <a:xfrm>
            <a:off x="6568229" y="6376145"/>
            <a:ext cx="1704563" cy="280305"/>
          </a:xfrm>
          <a:prstGeom prst="rect">
            <a:avLst/>
          </a:prstGeom>
          <a:noFill/>
        </p:spPr>
      </p:pic>
    </p:spTree>
    <p:extLst>
      <p:ext uri="{BB962C8B-B14F-4D97-AF65-F5344CB8AC3E}">
        <p14:creationId xmlns:p14="http://schemas.microsoft.com/office/powerpoint/2010/main" val="149480347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54" r:id="rId4"/>
    <p:sldLayoutId id="2147483699" r:id="rId5"/>
    <p:sldLayoutId id="2147483685" r:id="rId6"/>
    <p:sldLayoutId id="2147483750" r:id="rId7"/>
    <p:sldLayoutId id="2147483751" r:id="rId8"/>
    <p:sldLayoutId id="2147483684" r:id="rId9"/>
    <p:sldLayoutId id="2147483708" r:id="rId10"/>
    <p:sldLayoutId id="2147483709" r:id="rId11"/>
    <p:sldLayoutId id="2147483710" r:id="rId12"/>
    <p:sldLayoutId id="2147483755" r:id="rId13"/>
    <p:sldLayoutId id="2147483728" r:id="rId14"/>
    <p:sldLayoutId id="2147483758" r:id="rId15"/>
    <p:sldLayoutId id="2147483759" r:id="rId16"/>
    <p:sldLayoutId id="2147483760" r:id="rId17"/>
    <p:sldLayoutId id="2147483724" r:id="rId18"/>
    <p:sldLayoutId id="2147483725" r:id="rId19"/>
    <p:sldLayoutId id="2147483713" r:id="rId20"/>
    <p:sldLayoutId id="2147483683" r:id="rId21"/>
    <p:sldLayoutId id="2147483701" r:id="rId22"/>
    <p:sldLayoutId id="2147483702" r:id="rId23"/>
    <p:sldLayoutId id="2147483700" r:id="rId24"/>
    <p:sldLayoutId id="2147483711" r:id="rId25"/>
    <p:sldLayoutId id="2147483712" r:id="rId26"/>
    <p:sldLayoutId id="2147483714" r:id="rId27"/>
    <p:sldLayoutId id="2147483715" r:id="rId28"/>
    <p:sldLayoutId id="2147483716" r:id="rId29"/>
    <p:sldLayoutId id="2147483717" r:id="rId30"/>
    <p:sldLayoutId id="2147483727" r:id="rId31"/>
    <p:sldLayoutId id="2147483718" r:id="rId32"/>
    <p:sldLayoutId id="2147483719" r:id="rId33"/>
    <p:sldLayoutId id="2147483720" r:id="rId34"/>
    <p:sldLayoutId id="2147483761" r:id="rId35"/>
    <p:sldLayoutId id="2147483762" r:id="rId36"/>
    <p:sldLayoutId id="2147483763" r:id="rId37"/>
    <p:sldLayoutId id="2147483756" r:id="rId38"/>
    <p:sldLayoutId id="2147483757" r:id="rId39"/>
    <p:sldLayoutId id="2147483749" r:id="rId40"/>
    <p:sldLayoutId id="2147483721" r:id="rId41"/>
    <p:sldLayoutId id="2147483722" r:id="rId42"/>
    <p:sldLayoutId id="2147483723" r:id="rId43"/>
  </p:sldLayoutIdLst>
  <p:hf hdr="0" dt="0"/>
  <p:txStyles>
    <p:titleStyle>
      <a:lvl1pPr algn="l" defTabSz="914126" rtl="0" eaLnBrk="1" latinLnBrk="0" hangingPunct="1">
        <a:lnSpc>
          <a:spcPct val="95000"/>
        </a:lnSpc>
        <a:spcBef>
          <a:spcPct val="0"/>
        </a:spcBef>
        <a:buNone/>
        <a:defRPr sz="2200" b="1" kern="1200">
          <a:solidFill>
            <a:schemeClr val="tx1"/>
          </a:solidFill>
          <a:latin typeface="+mj-lt"/>
          <a:ea typeface="+mj-ea"/>
          <a:cs typeface="+mj-cs"/>
        </a:defRPr>
      </a:lvl1pPr>
    </p:titleStyle>
    <p:bodyStyle>
      <a:lvl1pPr marL="228531" indent="-228531" algn="l" defTabSz="914126" rtl="0" eaLnBrk="1" latinLnBrk="0" hangingPunct="1">
        <a:lnSpc>
          <a:spcPct val="95000"/>
        </a:lnSpc>
        <a:spcBef>
          <a:spcPts val="1200"/>
        </a:spcBef>
        <a:spcAft>
          <a:spcPts val="400"/>
        </a:spcAft>
        <a:buFont typeface="Arial" panose="020B0604020202020204" pitchFamily="34" charset="0"/>
        <a:buChar char="•"/>
        <a:defRPr sz="1800" kern="1200">
          <a:solidFill>
            <a:schemeClr val="tx1"/>
          </a:solidFill>
          <a:latin typeface="+mn-lt"/>
          <a:ea typeface="+mn-ea"/>
          <a:cs typeface="+mn-cs"/>
        </a:defRPr>
      </a:lvl1pPr>
      <a:lvl2pPr marL="404813" indent="-176213" algn="l" defTabSz="914126" rtl="0" eaLnBrk="1" latinLnBrk="0" hangingPunct="1">
        <a:lnSpc>
          <a:spcPct val="95000"/>
        </a:lnSpc>
        <a:spcBef>
          <a:spcPts val="200"/>
        </a:spcBef>
        <a:spcAft>
          <a:spcPts val="400"/>
        </a:spcAft>
        <a:buFont typeface="Arial" panose="020B0604020202020204" pitchFamily="34" charset="0"/>
        <a:buChar char="•"/>
        <a:tabLst/>
        <a:defRPr sz="1400" kern="1200">
          <a:solidFill>
            <a:schemeClr val="tx1"/>
          </a:solidFill>
          <a:latin typeface="+mn-lt"/>
          <a:ea typeface="+mn-ea"/>
          <a:cs typeface="+mn-cs"/>
        </a:defRPr>
      </a:lvl2pPr>
      <a:lvl3pPr marL="574675" indent="-18891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3pPr>
      <a:lvl4pPr marL="746125" indent="-177800"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4pPr>
      <a:lvl5pPr marL="915988" indent="-16986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9.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43.png"/><Relationship Id="rId4" Type="http://schemas.openxmlformats.org/officeDocument/2006/relationships/image" Target="../media/image52.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image" Target="../media/image63.png"/><Relationship Id="rId3" Type="http://schemas.openxmlformats.org/officeDocument/2006/relationships/image" Target="../media/image47.png"/><Relationship Id="rId7" Type="http://schemas.openxmlformats.org/officeDocument/2006/relationships/image" Target="../media/image59.png"/><Relationship Id="rId12"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49.png"/><Relationship Id="rId11" Type="http://schemas.openxmlformats.org/officeDocument/2006/relationships/image" Target="../media/image29.png"/><Relationship Id="rId5" Type="http://schemas.openxmlformats.org/officeDocument/2006/relationships/image" Target="../media/image58.png"/><Relationship Id="rId15" Type="http://schemas.openxmlformats.org/officeDocument/2006/relationships/image" Target="../media/image55.png"/><Relationship Id="rId10" Type="http://schemas.openxmlformats.org/officeDocument/2006/relationships/image" Target="../media/image62.tiff"/><Relationship Id="rId4" Type="http://schemas.openxmlformats.org/officeDocument/2006/relationships/image" Target="../media/image23.png"/><Relationship Id="rId9" Type="http://schemas.openxmlformats.org/officeDocument/2006/relationships/image" Target="../media/image61.png"/><Relationship Id="rId14" Type="http://schemas.openxmlformats.org/officeDocument/2006/relationships/hyperlink" Target="https://www.cisco.com/c/en/us/td/docs/unified_computing/ucs/UCS_CVDs/flexpod_hybridcloud_design.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20.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 Id="rId1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76.png"/><Relationship Id="rId4" Type="http://schemas.openxmlformats.org/officeDocument/2006/relationships/hyperlink" Target="https://www.netapp.com/us/media/cs-6822_tcm10-137525.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3.svg"/><Relationship Id="rId18" Type="http://schemas.openxmlformats.org/officeDocument/2006/relationships/image" Target="../media/image88.png"/><Relationship Id="rId3" Type="http://schemas.openxmlformats.org/officeDocument/2006/relationships/image" Target="../media/image23.png"/><Relationship Id="rId7" Type="http://schemas.openxmlformats.org/officeDocument/2006/relationships/image" Target="../media/image80.pn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notesSlide" Target="../notesSlides/notesSlide13.xml"/><Relationship Id="rId16" Type="http://schemas.openxmlformats.org/officeDocument/2006/relationships/image" Target="../media/image86.png"/><Relationship Id="rId1" Type="http://schemas.openxmlformats.org/officeDocument/2006/relationships/slideLayout" Target="../slideLayouts/slideLayout20.xml"/><Relationship Id="rId6" Type="http://schemas.openxmlformats.org/officeDocument/2006/relationships/image" Target="../media/image79.png"/><Relationship Id="rId11" Type="http://schemas.openxmlformats.org/officeDocument/2006/relationships/image" Target="../media/image20.png"/><Relationship Id="rId5" Type="http://schemas.openxmlformats.org/officeDocument/2006/relationships/image" Target="../media/image78.svg"/><Relationship Id="rId15" Type="http://schemas.openxmlformats.org/officeDocument/2006/relationships/image" Target="../media/image85.svg"/><Relationship Id="rId10" Type="http://schemas.openxmlformats.org/officeDocument/2006/relationships/image" Target="../media/image28.png"/><Relationship Id="rId19" Type="http://schemas.openxmlformats.org/officeDocument/2006/relationships/image" Target="../media/image89.svg"/><Relationship Id="rId4" Type="http://schemas.openxmlformats.org/officeDocument/2006/relationships/image" Target="../media/image77.png"/><Relationship Id="rId9" Type="http://schemas.openxmlformats.org/officeDocument/2006/relationships/image" Target="../media/image29.png"/><Relationship Id="rId1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0.png"/><Relationship Id="rId18" Type="http://schemas.openxmlformats.org/officeDocument/2006/relationships/image" Target="../media/image96.svg"/><Relationship Id="rId3" Type="http://schemas.openxmlformats.org/officeDocument/2006/relationships/image" Target="../media/image23.png"/><Relationship Id="rId7" Type="http://schemas.openxmlformats.org/officeDocument/2006/relationships/image" Target="../media/image78.svg"/><Relationship Id="rId12" Type="http://schemas.openxmlformats.org/officeDocument/2006/relationships/hyperlink" Target="https://www.netapp.com/us/media/tr-4801.pdf" TargetMode="External"/><Relationship Id="rId17" Type="http://schemas.openxmlformats.org/officeDocument/2006/relationships/image" Target="../media/image95.png"/><Relationship Id="rId2" Type="http://schemas.openxmlformats.org/officeDocument/2006/relationships/notesSlide" Target="../notesSlides/notesSlide14.xml"/><Relationship Id="rId16" Type="http://schemas.openxmlformats.org/officeDocument/2006/relationships/image" Target="../media/image94.svg"/><Relationship Id="rId1" Type="http://schemas.openxmlformats.org/officeDocument/2006/relationships/slideLayout" Target="../slideLayouts/slideLayout20.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91.png"/><Relationship Id="rId15" Type="http://schemas.openxmlformats.org/officeDocument/2006/relationships/image" Target="../media/image93.png"/><Relationship Id="rId10" Type="http://schemas.openxmlformats.org/officeDocument/2006/relationships/image" Target="../media/image79.png"/><Relationship Id="rId4" Type="http://schemas.openxmlformats.org/officeDocument/2006/relationships/image" Target="../media/image90.jpeg"/><Relationship Id="rId9" Type="http://schemas.openxmlformats.org/officeDocument/2006/relationships/image" Target="../media/image28.png"/><Relationship Id="rId14"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3" Type="http://schemas.openxmlformats.org/officeDocument/2006/relationships/image" Target="../media/image20.png"/><Relationship Id="rId7" Type="http://schemas.openxmlformats.org/officeDocument/2006/relationships/image" Target="../media/image94.svg"/><Relationship Id="rId12"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93.png"/><Relationship Id="rId11" Type="http://schemas.openxmlformats.org/officeDocument/2006/relationships/image" Target="../media/image102.svg"/><Relationship Id="rId5" Type="http://schemas.openxmlformats.org/officeDocument/2006/relationships/image" Target="../media/image98.svg"/><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image" Target="../media/image10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8" Type="http://schemas.openxmlformats.org/officeDocument/2006/relationships/hyperlink" Target="https://www.cisco.com/c/en/us/solutions/design-zone/data-center-design-guides/flexpod-design-guides.html" TargetMode="External"/><Relationship Id="rId3" Type="http://schemas.openxmlformats.org/officeDocument/2006/relationships/hyperlink" Target="http://www.flexpod.com/" TargetMode="External"/><Relationship Id="rId7" Type="http://schemas.openxmlformats.org/officeDocument/2006/relationships/hyperlink" Target="https://blog.netapp.com/tag/flexpod/"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hyperlink" Target="http://www.cisconetapp.com/" TargetMode="External"/><Relationship Id="rId5" Type="http://schemas.openxmlformats.org/officeDocument/2006/relationships/hyperlink" Target="http://www.cisco.com/go/flexpod" TargetMode="External"/><Relationship Id="rId4" Type="http://schemas.openxmlformats.org/officeDocument/2006/relationships/hyperlink" Target="http://www.netapp.com/flexpod" TargetMode="External"/><Relationship Id="rId9" Type="http://schemas.openxmlformats.org/officeDocument/2006/relationships/hyperlink" Target="https://flexpod.com/contac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emf"/><Relationship Id="rId3" Type="http://schemas.openxmlformats.org/officeDocument/2006/relationships/image" Target="../media/image23.png"/><Relationship Id="rId21" Type="http://schemas.openxmlformats.org/officeDocument/2006/relationships/image" Target="../media/image40.tiff"/><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emf"/><Relationship Id="rId2" Type="http://schemas.openxmlformats.org/officeDocument/2006/relationships/notesSlide" Target="../notesSlides/notesSlide5.xml"/><Relationship Id="rId16" Type="http://schemas.openxmlformats.org/officeDocument/2006/relationships/image" Target="../media/image36.png"/><Relationship Id="rId20" Type="http://schemas.openxmlformats.org/officeDocument/2006/relationships/image" Target="../media/image17.png"/><Relationship Id="rId1" Type="http://schemas.openxmlformats.org/officeDocument/2006/relationships/slideLayout" Target="../slideLayouts/slideLayout20.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jpeg"/><Relationship Id="rId15" Type="http://schemas.openxmlformats.org/officeDocument/2006/relationships/image" Target="../media/image35.emf"/><Relationship Id="rId23" Type="http://schemas.openxmlformats.org/officeDocument/2006/relationships/image" Target="../media/image20.png"/><Relationship Id="rId10" Type="http://schemas.openxmlformats.org/officeDocument/2006/relationships/image" Target="../media/image30.png"/><Relationship Id="rId19" Type="http://schemas.openxmlformats.org/officeDocument/2006/relationships/image" Target="../media/image39.emf"/><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hyperlink" Target="https://www.cisco.com/c/en/us/td/docs/unified_computing/ucs/UCS_CVDs/flexpod_hybridcloud.html" TargetMode="External"/><Relationship Id="rId3" Type="http://schemas.openxmlformats.org/officeDocument/2006/relationships/image" Target="../media/image42.png"/><Relationship Id="rId7" Type="http://schemas.openxmlformats.org/officeDocument/2006/relationships/hyperlink" Target="https://www.cisco.com/c/en/us/solutions/design-zone/data-center-design-guides/flexpod-design-guides.html" TargetMode="External"/><Relationship Id="rId12" Type="http://schemas.openxmlformats.org/officeDocument/2006/relationships/hyperlink" Target="https://www.dreamstime.com/royalty-free-stock-photo-road-to-cloud-computing-image27538705"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hyperlink" Target="https://www.cisco.com/c/en/us/td/docs/unified_computing/ucs/UCS_CVDs/flexpod_esxi67_n9k_aci_metrocluster.html" TargetMode="External"/><Relationship Id="rId11" Type="http://schemas.openxmlformats.org/officeDocument/2006/relationships/image" Target="../media/image20.png"/><Relationship Id="rId5" Type="http://schemas.openxmlformats.org/officeDocument/2006/relationships/hyperlink" Target="https://www.cisco.com/c/dam/en/us/solutions/collateral/data-center-virtualization/unified-computing/trident-on-container-platform-with-flexpod.pdf" TargetMode="External"/><Relationship Id="rId10" Type="http://schemas.openxmlformats.org/officeDocument/2006/relationships/hyperlink" Target="http://www.cisconetapp.com/managed-private-cloud" TargetMode="External"/><Relationship Id="rId4" Type="http://schemas.openxmlformats.org/officeDocument/2006/relationships/hyperlink" Target="https://www.cisco.com/c/en/us/td/docs/unified_computing/ucs/UCS_CVDs/flexpod_openshift_platform_4.html" TargetMode="External"/><Relationship Id="rId9" Type="http://schemas.openxmlformats.org/officeDocument/2006/relationships/hyperlink" Target="http://www.netapp.com/us/media/tr-4801.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23.png"/><Relationship Id="rId7" Type="http://schemas.openxmlformats.org/officeDocument/2006/relationships/image" Target="../media/image25.jpe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29.png"/><Relationship Id="rId9" Type="http://schemas.openxmlformats.org/officeDocument/2006/relationships/image" Target="../media/image46.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hyperlink" Target="https://www.cisco.com/c/en/us/td/docs/unified_computing/ucs/UCS_CVDs/flexpod_openshift43_design.html" TargetMode="External"/><Relationship Id="rId3" Type="http://schemas.openxmlformats.org/officeDocument/2006/relationships/image" Target="../media/image29.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20.png"/><Relationship Id="rId4" Type="http://schemas.openxmlformats.org/officeDocument/2006/relationships/image" Target="../media/image51.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905A96-421B-5141-9FB1-02E55A4301B8}"/>
              </a:ext>
            </a:extLst>
          </p:cNvPr>
          <p:cNvSpPr>
            <a:spLocks noGrp="1"/>
          </p:cNvSpPr>
          <p:nvPr>
            <p:ph type="ctrTitle"/>
          </p:nvPr>
        </p:nvSpPr>
        <p:spPr>
          <a:xfrm>
            <a:off x="374903" y="395509"/>
            <a:ext cx="5501461" cy="1316472"/>
          </a:xfrm>
        </p:spPr>
        <p:txBody>
          <a:bodyPr/>
          <a:lstStyle/>
          <a:p>
            <a:r>
              <a:rPr lang="en-US" sz="2800" b="0" dirty="0"/>
              <a:t>FlexPod Solutions for Private </a:t>
            </a:r>
            <a:br>
              <a:rPr lang="en-US" sz="2800" b="0" dirty="0"/>
            </a:br>
            <a:r>
              <a:rPr lang="en-US" sz="2800" b="0" dirty="0"/>
              <a:t>and Hybrid Multicloud Use Cases</a:t>
            </a:r>
            <a:endParaRPr lang="en-US" b="0" dirty="0"/>
          </a:p>
        </p:txBody>
      </p:sp>
      <p:sp>
        <p:nvSpPr>
          <p:cNvPr id="2" name="Text Placeholder 1">
            <a:extLst>
              <a:ext uri="{FF2B5EF4-FFF2-40B4-BE49-F238E27FC236}">
                <a16:creationId xmlns:a16="http://schemas.microsoft.com/office/drawing/2014/main" id="{04E68BD6-5042-104E-A702-CC6D249A6278}"/>
              </a:ext>
            </a:extLst>
          </p:cNvPr>
          <p:cNvSpPr>
            <a:spLocks noGrp="1"/>
          </p:cNvSpPr>
          <p:nvPr>
            <p:ph type="body" sz="quarter" idx="11"/>
          </p:nvPr>
        </p:nvSpPr>
        <p:spPr>
          <a:xfrm>
            <a:off x="370772" y="4282109"/>
            <a:ext cx="5340096" cy="213828"/>
          </a:xfrm>
        </p:spPr>
        <p:txBody>
          <a:bodyPr/>
          <a:lstStyle/>
          <a:p>
            <a:r>
              <a:rPr lang="en-US" dirty="0"/>
              <a:t>Manash Kirtania </a:t>
            </a:r>
            <a:br>
              <a:rPr lang="en-US" dirty="0"/>
            </a:br>
            <a:r>
              <a:rPr lang="en-US" dirty="0"/>
              <a:t>FlexPod Product Management</a:t>
            </a:r>
          </a:p>
        </p:txBody>
      </p:sp>
      <p:sp>
        <p:nvSpPr>
          <p:cNvPr id="3" name="Text Placeholder 2">
            <a:extLst>
              <a:ext uri="{FF2B5EF4-FFF2-40B4-BE49-F238E27FC236}">
                <a16:creationId xmlns:a16="http://schemas.microsoft.com/office/drawing/2014/main" id="{FFCDEC57-E9A1-D04E-A4EE-D41E7F86B1A9}"/>
              </a:ext>
            </a:extLst>
          </p:cNvPr>
          <p:cNvSpPr>
            <a:spLocks noGrp="1"/>
          </p:cNvSpPr>
          <p:nvPr>
            <p:ph type="body" sz="quarter" idx="12"/>
          </p:nvPr>
        </p:nvSpPr>
        <p:spPr>
          <a:xfrm>
            <a:off x="374904" y="4847960"/>
            <a:ext cx="5340096" cy="213828"/>
          </a:xfrm>
        </p:spPr>
        <p:txBody>
          <a:bodyPr/>
          <a:lstStyle/>
          <a:p>
            <a:r>
              <a:rPr lang="en-US" dirty="0"/>
              <a:t>Chris O’Brien </a:t>
            </a:r>
            <a:br>
              <a:rPr lang="en-US" dirty="0"/>
            </a:br>
            <a:r>
              <a:rPr lang="en-US" dirty="0"/>
              <a:t>Director, UCS Solutions Engineering </a:t>
            </a:r>
          </a:p>
        </p:txBody>
      </p:sp>
      <p:sp>
        <p:nvSpPr>
          <p:cNvPr id="6" name="Text Placeholder 5">
            <a:extLst>
              <a:ext uri="{FF2B5EF4-FFF2-40B4-BE49-F238E27FC236}">
                <a16:creationId xmlns:a16="http://schemas.microsoft.com/office/drawing/2014/main" id="{976F00DA-06AF-2641-ACE4-A8D2E4BBD53C}"/>
              </a:ext>
            </a:extLst>
          </p:cNvPr>
          <p:cNvSpPr>
            <a:spLocks noGrp="1"/>
          </p:cNvSpPr>
          <p:nvPr>
            <p:ph type="body" sz="quarter" idx="13"/>
          </p:nvPr>
        </p:nvSpPr>
        <p:spPr>
          <a:xfrm>
            <a:off x="374904" y="5314817"/>
            <a:ext cx="5340096" cy="213828"/>
          </a:xfrm>
        </p:spPr>
        <p:txBody>
          <a:bodyPr/>
          <a:lstStyle/>
          <a:p>
            <a:r>
              <a:rPr lang="en-US" dirty="0"/>
              <a:t>SPD-1470-1</a:t>
            </a:r>
          </a:p>
        </p:txBody>
      </p:sp>
      <p:pic>
        <p:nvPicPr>
          <p:cNvPr id="9" name="Picture 2">
            <a:extLst>
              <a:ext uri="{FF2B5EF4-FFF2-40B4-BE49-F238E27FC236}">
                <a16:creationId xmlns:a16="http://schemas.microsoft.com/office/drawing/2014/main" id="{F444A690-10A3-4B85-A8EB-A7A587A7B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5577851"/>
            <a:ext cx="1905000" cy="695325"/>
          </a:xfrm>
          <a:prstGeom prst="roundRect">
            <a:avLst/>
          </a:prstGeom>
          <a:noFill/>
          <a:ln>
            <a:noFill/>
          </a:ln>
        </p:spPr>
      </p:pic>
      <p:pic>
        <p:nvPicPr>
          <p:cNvPr id="10" name="Picture 9" descr="A close up of a logo&#10;&#10;Description automatically generated">
            <a:extLst>
              <a:ext uri="{FF2B5EF4-FFF2-40B4-BE49-F238E27FC236}">
                <a16:creationId xmlns:a16="http://schemas.microsoft.com/office/drawing/2014/main" id="{F4FA834C-B228-41B6-A4D6-2C67390C416A}"/>
              </a:ext>
            </a:extLst>
          </p:cNvPr>
          <p:cNvPicPr>
            <a:picLocks noChangeAspect="1"/>
          </p:cNvPicPr>
          <p:nvPr/>
        </p:nvPicPr>
        <p:blipFill>
          <a:blip r:embed="rId4"/>
          <a:stretch>
            <a:fillRect/>
          </a:stretch>
        </p:blipFill>
        <p:spPr>
          <a:xfrm>
            <a:off x="2922646" y="4254965"/>
            <a:ext cx="1387534" cy="457886"/>
          </a:xfrm>
          <a:prstGeom prst="rect">
            <a:avLst/>
          </a:prstGeom>
        </p:spPr>
      </p:pic>
      <p:pic>
        <p:nvPicPr>
          <p:cNvPr id="11" name="Graphic 10">
            <a:extLst>
              <a:ext uri="{FF2B5EF4-FFF2-40B4-BE49-F238E27FC236}">
                <a16:creationId xmlns:a16="http://schemas.microsoft.com/office/drawing/2014/main" id="{B58D229B-9486-4A2C-B8A2-899880FF3C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2717" y="4641561"/>
            <a:ext cx="935844" cy="648637"/>
          </a:xfrm>
          <a:prstGeom prst="rect">
            <a:avLst/>
          </a:prstGeom>
        </p:spPr>
      </p:pic>
      <p:sp>
        <p:nvSpPr>
          <p:cNvPr id="4" name="Footer Placeholder 3">
            <a:extLst>
              <a:ext uri="{FF2B5EF4-FFF2-40B4-BE49-F238E27FC236}">
                <a16:creationId xmlns:a16="http://schemas.microsoft.com/office/drawing/2014/main" id="{EA6310E6-F266-4DE4-B104-9E815F9B1DF7}"/>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Tree>
    <p:extLst>
      <p:ext uri="{BB962C8B-B14F-4D97-AF65-F5344CB8AC3E}">
        <p14:creationId xmlns:p14="http://schemas.microsoft.com/office/powerpoint/2010/main" val="266468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computer&#10;&#10;Description automatically generated">
            <a:extLst>
              <a:ext uri="{FF2B5EF4-FFF2-40B4-BE49-F238E27FC236}">
                <a16:creationId xmlns:a16="http://schemas.microsoft.com/office/drawing/2014/main" id="{A1B2F40F-CD4C-1448-A316-F4059BA4E1CD}"/>
              </a:ext>
            </a:extLst>
          </p:cNvPr>
          <p:cNvPicPr>
            <a:picLocks noChangeAspect="1"/>
          </p:cNvPicPr>
          <p:nvPr/>
        </p:nvPicPr>
        <p:blipFill>
          <a:blip r:embed="rId3"/>
          <a:stretch>
            <a:fillRect/>
          </a:stretch>
        </p:blipFill>
        <p:spPr>
          <a:xfrm>
            <a:off x="386847" y="1309776"/>
            <a:ext cx="2137671" cy="4428029"/>
          </a:xfrm>
          <a:prstGeom prst="rect">
            <a:avLst/>
          </a:prstGeom>
        </p:spPr>
      </p:pic>
      <p:sp>
        <p:nvSpPr>
          <p:cNvPr id="26" name="Round Same Side Corner Rectangle 25">
            <a:extLst>
              <a:ext uri="{FF2B5EF4-FFF2-40B4-BE49-F238E27FC236}">
                <a16:creationId xmlns:a16="http://schemas.microsoft.com/office/drawing/2014/main" id="{00EC2CEE-1A81-0E4A-B9F1-FE74A09F0EEF}"/>
              </a:ext>
            </a:extLst>
          </p:cNvPr>
          <p:cNvSpPr/>
          <p:nvPr/>
        </p:nvSpPr>
        <p:spPr bwMode="auto">
          <a:xfrm rot="16200000">
            <a:off x="2913792" y="2443419"/>
            <a:ext cx="3492613" cy="2098749"/>
          </a:xfrm>
          <a:prstGeom prst="round2SameRect">
            <a:avLst>
              <a:gd name="adj1" fmla="val 50000"/>
              <a:gd name="adj2" fmla="val 0"/>
            </a:avLst>
          </a:prstGeom>
          <a:solidFill>
            <a:srgbClr val="9E9EA2">
              <a:lumMod val="20000"/>
              <a:lumOff val="80000"/>
            </a:srgbClr>
          </a:solidFill>
          <a:ln w="12700" cap="flat">
            <a:noFill/>
            <a:miter lim="800000"/>
            <a:headEnd type="none" w="med" len="med"/>
            <a:tailEnd type="none" w="med" len="med"/>
          </a:ln>
        </p:spPr>
        <p:txBody>
          <a:bodyPr lIns="91440" tIns="45720" rIns="91440" bIns="45720" rtlCol="0" anchor="ctr"/>
          <a:lstStyle/>
          <a:p>
            <a:pPr algn="ctr" defTabSz="514337" eaLnBrk="1" fontAlgn="auto" hangingPunct="1">
              <a:spcBef>
                <a:spcPts val="0"/>
              </a:spcBef>
              <a:spcAft>
                <a:spcPts val="0"/>
              </a:spcAft>
              <a:defRPr/>
            </a:pPr>
            <a:endParaRPr lang="en-US" sz="1400" kern="0" dirty="0">
              <a:solidFill>
                <a:srgbClr val="FFFFFF"/>
              </a:solidFill>
              <a:latin typeface="Arial" panose="020B0604020202020204" pitchFamily="34" charset="0"/>
              <a:ea typeface="Arial" pitchFamily="-107" charset="0"/>
              <a:cs typeface="Arial" pitchFamily="-107" charset="0"/>
              <a:sym typeface="Arial" pitchFamily="-107" charset="0"/>
            </a:endParaRPr>
          </a:p>
        </p:txBody>
      </p:sp>
      <p:sp>
        <p:nvSpPr>
          <p:cNvPr id="2" name="Title 1">
            <a:extLst>
              <a:ext uri="{FF2B5EF4-FFF2-40B4-BE49-F238E27FC236}">
                <a16:creationId xmlns:a16="http://schemas.microsoft.com/office/drawing/2014/main" id="{F04DDFFF-C04A-2649-A44A-96AFC6C52820}"/>
              </a:ext>
            </a:extLst>
          </p:cNvPr>
          <p:cNvSpPr>
            <a:spLocks noGrp="1"/>
          </p:cNvSpPr>
          <p:nvPr>
            <p:ph type="title"/>
          </p:nvPr>
        </p:nvSpPr>
        <p:spPr/>
        <p:txBody>
          <a:bodyPr/>
          <a:lstStyle/>
          <a:p>
            <a:r>
              <a:rPr lang="en-US" dirty="0"/>
              <a:t>FlexPod Container Solution with Cisco Container Platform (CCP)</a:t>
            </a:r>
          </a:p>
        </p:txBody>
      </p:sp>
      <p:pic>
        <p:nvPicPr>
          <p:cNvPr id="8" name="Picture 7">
            <a:extLst>
              <a:ext uri="{FF2B5EF4-FFF2-40B4-BE49-F238E27FC236}">
                <a16:creationId xmlns:a16="http://schemas.microsoft.com/office/drawing/2014/main" id="{7FF0231B-E52A-0545-86E6-989F103B10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00161" y="3160285"/>
            <a:ext cx="853577" cy="837468"/>
          </a:xfrm>
          <a:prstGeom prst="rect">
            <a:avLst/>
          </a:prstGeom>
        </p:spPr>
      </p:pic>
      <p:sp>
        <p:nvSpPr>
          <p:cNvPr id="16" name="Rectangle 15">
            <a:extLst>
              <a:ext uri="{FF2B5EF4-FFF2-40B4-BE49-F238E27FC236}">
                <a16:creationId xmlns:a16="http://schemas.microsoft.com/office/drawing/2014/main" id="{D2F6AA7B-EFAC-8A40-875F-748EB83D5845}"/>
              </a:ext>
            </a:extLst>
          </p:cNvPr>
          <p:cNvSpPr/>
          <p:nvPr/>
        </p:nvSpPr>
        <p:spPr>
          <a:xfrm>
            <a:off x="5709472" y="1746487"/>
            <a:ext cx="1783080" cy="1536192"/>
          </a:xfrm>
          <a:prstGeom prst="rect">
            <a:avLst/>
          </a:prstGeom>
          <a:solidFill>
            <a:schemeClr val="tx2"/>
          </a:solidFill>
          <a:ln w="25400" cap="flat" cmpd="sng" algn="ctr">
            <a:noFill/>
            <a:prstDash val="solid"/>
          </a:ln>
          <a:effectLst/>
        </p:spPr>
        <p:txBody>
          <a:bodyPr lIns="137160" tIns="0" rIns="91440" bIns="0" rtlCol="0" anchor="ctr" anchorCtr="0"/>
          <a:lstStyle/>
          <a:p>
            <a:pPr marL="171450" marR="0" lvl="0" indent="-171450" defTabSz="457189"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rPr>
              <a:t>Runs on ANY infrastructure* as a lightweight self-hosted software</a:t>
            </a:r>
            <a:br>
              <a:rPr kumimoji="0" lang="en-GB" sz="12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rPr>
            </a:br>
            <a:r>
              <a:rPr kumimoji="0" lang="en-GB" sz="12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rPr>
              <a:t>(optimized for UCS)</a:t>
            </a:r>
          </a:p>
        </p:txBody>
      </p:sp>
      <p:sp>
        <p:nvSpPr>
          <p:cNvPr id="17" name="Rectangle 16">
            <a:extLst>
              <a:ext uri="{FF2B5EF4-FFF2-40B4-BE49-F238E27FC236}">
                <a16:creationId xmlns:a16="http://schemas.microsoft.com/office/drawing/2014/main" id="{EDD1E937-B729-8248-9AB1-273986C2EB45}"/>
              </a:ext>
            </a:extLst>
          </p:cNvPr>
          <p:cNvSpPr/>
          <p:nvPr/>
        </p:nvSpPr>
        <p:spPr>
          <a:xfrm>
            <a:off x="7586792" y="1746487"/>
            <a:ext cx="1783080" cy="1536192"/>
          </a:xfrm>
          <a:prstGeom prst="rect">
            <a:avLst/>
          </a:prstGeom>
          <a:solidFill>
            <a:schemeClr val="bg1">
              <a:lumMod val="95000"/>
            </a:schemeClr>
          </a:solidFill>
          <a:ln w="25400" cap="flat" cmpd="sng" algn="ctr">
            <a:noFill/>
            <a:prstDash val="solid"/>
          </a:ln>
          <a:effectLst/>
        </p:spPr>
        <p:txBody>
          <a:bodyPr lIns="137160" tIns="0" rIns="91440" bIns="0" rtlCol="0" anchor="ctr" anchorCtr="0"/>
          <a:lstStyle/>
          <a:p>
            <a:pPr marL="171450" marR="0" lvl="0" indent="-171450" defTabSz="457189"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rPr>
              <a:t>Automates the installation and deployment of self-service, 100% upstream K8s clusters</a:t>
            </a:r>
          </a:p>
        </p:txBody>
      </p:sp>
      <p:sp>
        <p:nvSpPr>
          <p:cNvPr id="18" name="Rectangle 17">
            <a:extLst>
              <a:ext uri="{FF2B5EF4-FFF2-40B4-BE49-F238E27FC236}">
                <a16:creationId xmlns:a16="http://schemas.microsoft.com/office/drawing/2014/main" id="{27ACB137-BDF3-1645-896A-80E060717A4D}"/>
              </a:ext>
            </a:extLst>
          </p:cNvPr>
          <p:cNvSpPr/>
          <p:nvPr/>
        </p:nvSpPr>
        <p:spPr>
          <a:xfrm>
            <a:off x="9464112" y="1746487"/>
            <a:ext cx="1783080" cy="1536192"/>
          </a:xfrm>
          <a:prstGeom prst="rect">
            <a:avLst/>
          </a:prstGeom>
          <a:solidFill>
            <a:schemeClr val="tx2"/>
          </a:solidFill>
          <a:ln w="25400" cap="flat" cmpd="sng" algn="ctr">
            <a:noFill/>
            <a:prstDash val="solid"/>
          </a:ln>
          <a:effectLst/>
        </p:spPr>
        <p:txBody>
          <a:bodyPr lIns="137160" tIns="0" rIns="91440" bIns="0" rtlCol="0" anchor="ctr" anchorCtr="0"/>
          <a:lstStyle/>
          <a:p>
            <a:pPr marL="171450" marR="0" lvl="0" indent="-171450" defTabSz="457189"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rPr>
              <a:t>Includes all the necessary networking, storage, logging/monitoring, load balancing, and registry tooling</a:t>
            </a:r>
          </a:p>
        </p:txBody>
      </p:sp>
      <p:sp>
        <p:nvSpPr>
          <p:cNvPr id="19" name="Rectangle 18">
            <a:extLst>
              <a:ext uri="{FF2B5EF4-FFF2-40B4-BE49-F238E27FC236}">
                <a16:creationId xmlns:a16="http://schemas.microsoft.com/office/drawing/2014/main" id="{E2BB5A56-3A46-CB42-A4B1-BA7C10AEE518}"/>
              </a:ext>
            </a:extLst>
          </p:cNvPr>
          <p:cNvSpPr/>
          <p:nvPr/>
        </p:nvSpPr>
        <p:spPr>
          <a:xfrm>
            <a:off x="5709472" y="3373262"/>
            <a:ext cx="1783080" cy="1508760"/>
          </a:xfrm>
          <a:prstGeom prst="rect">
            <a:avLst/>
          </a:prstGeom>
          <a:solidFill>
            <a:schemeClr val="bg1">
              <a:lumMod val="95000"/>
            </a:schemeClr>
          </a:solidFill>
          <a:ln w="25400" cap="flat" cmpd="sng" algn="ctr">
            <a:noFill/>
            <a:prstDash val="solid"/>
          </a:ln>
          <a:effectLst/>
        </p:spPr>
        <p:txBody>
          <a:bodyPr lIns="137160" tIns="0" rIns="91440" bIns="0" rtlCol="0" anchor="ctr" anchorCtr="0"/>
          <a:lstStyle/>
          <a:p>
            <a:pPr marL="171450" marR="0" lvl="0" indent="-171450" defTabSz="457189"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rPr>
              <a:t>Integrates natively with public cloud Kubernetes services such as EKS, AKS and GKE (coming soon!)</a:t>
            </a:r>
          </a:p>
        </p:txBody>
      </p:sp>
      <p:sp>
        <p:nvSpPr>
          <p:cNvPr id="20" name="Rectangle 19">
            <a:extLst>
              <a:ext uri="{FF2B5EF4-FFF2-40B4-BE49-F238E27FC236}">
                <a16:creationId xmlns:a16="http://schemas.microsoft.com/office/drawing/2014/main" id="{E682B685-F778-9245-B905-AFC411916452}"/>
              </a:ext>
            </a:extLst>
          </p:cNvPr>
          <p:cNvSpPr/>
          <p:nvPr/>
        </p:nvSpPr>
        <p:spPr>
          <a:xfrm>
            <a:off x="7586792" y="3373262"/>
            <a:ext cx="1783080" cy="1508760"/>
          </a:xfrm>
          <a:prstGeom prst="rect">
            <a:avLst/>
          </a:prstGeom>
          <a:solidFill>
            <a:schemeClr val="tx2"/>
          </a:solidFill>
          <a:ln w="25400" cap="flat" cmpd="sng" algn="ctr">
            <a:noFill/>
            <a:prstDash val="solid"/>
          </a:ln>
          <a:effectLst/>
        </p:spPr>
        <p:txBody>
          <a:bodyPr lIns="137160" tIns="0" rIns="91440" bIns="0" rtlCol="0" anchor="ctr" anchorCtr="0"/>
          <a:lstStyle/>
          <a:p>
            <a:pPr marL="171450" marR="0" lvl="0" indent="-171450" defTabSz="457189"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rPr>
              <a:t>Built for the enterprise with hardened security and enhanced availability features like multi-master and self-healing</a:t>
            </a:r>
          </a:p>
        </p:txBody>
      </p:sp>
      <p:sp>
        <p:nvSpPr>
          <p:cNvPr id="21" name="Rectangle 20">
            <a:extLst>
              <a:ext uri="{FF2B5EF4-FFF2-40B4-BE49-F238E27FC236}">
                <a16:creationId xmlns:a16="http://schemas.microsoft.com/office/drawing/2014/main" id="{B76748A6-6F7B-554D-AF9F-819B31077E22}"/>
              </a:ext>
            </a:extLst>
          </p:cNvPr>
          <p:cNvSpPr/>
          <p:nvPr/>
        </p:nvSpPr>
        <p:spPr>
          <a:xfrm>
            <a:off x="9464112" y="3373262"/>
            <a:ext cx="1783080" cy="1508760"/>
          </a:xfrm>
          <a:prstGeom prst="rect">
            <a:avLst/>
          </a:prstGeom>
          <a:solidFill>
            <a:schemeClr val="bg1">
              <a:lumMod val="95000"/>
            </a:schemeClr>
          </a:solidFill>
          <a:ln w="25400" cap="flat" cmpd="sng" algn="ctr">
            <a:noFill/>
            <a:prstDash val="solid"/>
          </a:ln>
          <a:effectLst/>
        </p:spPr>
        <p:txBody>
          <a:bodyPr lIns="137160" tIns="0" rIns="91440" bIns="0" rtlCol="0" anchor="ctr" anchorCtr="0"/>
          <a:lstStyle/>
          <a:p>
            <a:pPr marL="171450" marR="0" lvl="0" indent="-171450" defTabSz="457189"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rPr>
              <a:t>Optimized for AI/ML workloads with multi-GPU support</a:t>
            </a:r>
          </a:p>
          <a:p>
            <a:pPr marL="171446" marR="0" lvl="0" indent="-171446" defTabSz="457189" eaLnBrk="1" fontAlgn="base" latinLnBrk="0" hangingPunct="1">
              <a:lnSpc>
                <a:spcPct val="100000"/>
              </a:lnSpc>
              <a:spcBef>
                <a:spcPct val="0"/>
              </a:spcBef>
              <a:spcAft>
                <a:spcPct val="0"/>
              </a:spcAft>
              <a:buClrTx/>
              <a:buSzTx/>
              <a:buFont typeface="Wingdings" pitchFamily="2" charset="2"/>
              <a:buChar char="v"/>
              <a:tabLst/>
              <a:defRPr/>
            </a:pPr>
            <a:endParaRPr kumimoji="0" lang="en-GB" sz="12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endParaRPr>
          </a:p>
        </p:txBody>
      </p:sp>
      <p:sp>
        <p:nvSpPr>
          <p:cNvPr id="22" name="Rectangle 21">
            <a:extLst>
              <a:ext uri="{FF2B5EF4-FFF2-40B4-BE49-F238E27FC236}">
                <a16:creationId xmlns:a16="http://schemas.microsoft.com/office/drawing/2014/main" id="{9B59BFB2-76A8-0D4E-883F-A7E5B092BFA9}"/>
              </a:ext>
            </a:extLst>
          </p:cNvPr>
          <p:cNvSpPr/>
          <p:nvPr/>
        </p:nvSpPr>
        <p:spPr>
          <a:xfrm>
            <a:off x="5709472" y="4877160"/>
            <a:ext cx="5566292" cy="361939"/>
          </a:xfrm>
          <a:prstGeom prst="rect">
            <a:avLst/>
          </a:prstGeom>
          <a:solidFill>
            <a:schemeClr val="accent1"/>
          </a:solidFill>
          <a:ln w="25400" cap="flat" cmpd="sng" algn="ctr">
            <a:noFill/>
            <a:prstDash val="solid"/>
          </a:ln>
          <a:effectLst/>
        </p:spPr>
        <p:txBody>
          <a:bodyPr rtlCol="0" anchor="ctr"/>
          <a:lstStyle/>
          <a:p>
            <a:pPr marL="171450" marR="0" lvl="0" indent="-171450" algn="ctr" defTabSz="457189"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u="none" strike="noStrike" kern="0" cap="none" spc="0" normalizeH="0" baseline="0" noProof="0" dirty="0">
                <a:ln>
                  <a:noFill/>
                </a:ln>
                <a:effectLst/>
                <a:uLnTx/>
                <a:uFillTx/>
                <a:latin typeface="Arial" panose="020B0604020202020204" pitchFamily="34" charset="0"/>
                <a:ea typeface="ＭＳ Ｐゴシック" charset="0"/>
                <a:cs typeface="+mn-cs"/>
              </a:rPr>
              <a:t>Supported end to end by Cisco</a:t>
            </a:r>
            <a:endParaRPr kumimoji="0" lang="en-US" sz="1200" u="none" strike="noStrike" kern="0" cap="none" spc="0" normalizeH="0" baseline="0" noProof="0" dirty="0">
              <a:ln>
                <a:noFill/>
              </a:ln>
              <a:effectLst/>
              <a:uLnTx/>
              <a:uFillTx/>
              <a:latin typeface="Arial" panose="020B0604020202020204" pitchFamily="34" charset="0"/>
              <a:ea typeface="CiscoSansTT Thin" charset="0"/>
              <a:cs typeface="CiscoSansTT Thin" charset="0"/>
            </a:endParaRPr>
          </a:p>
        </p:txBody>
      </p:sp>
      <p:pic>
        <p:nvPicPr>
          <p:cNvPr id="23" name="Picture 22">
            <a:extLst>
              <a:ext uri="{FF2B5EF4-FFF2-40B4-BE49-F238E27FC236}">
                <a16:creationId xmlns:a16="http://schemas.microsoft.com/office/drawing/2014/main" id="{7CDCC7BB-E2C6-4E49-B52F-B2C35CCFF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9380" y="2106083"/>
            <a:ext cx="1163008" cy="1163008"/>
          </a:xfrm>
          <a:prstGeom prst="rect">
            <a:avLst/>
          </a:prstGeom>
        </p:spPr>
      </p:pic>
      <p:pic>
        <p:nvPicPr>
          <p:cNvPr id="24" name="Picture 23">
            <a:extLst>
              <a:ext uri="{FF2B5EF4-FFF2-40B4-BE49-F238E27FC236}">
                <a16:creationId xmlns:a16="http://schemas.microsoft.com/office/drawing/2014/main" id="{F18AFD5B-2763-8B43-B23B-081734A935D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117" b="99256" l="1007" r="98993"/>
                    </a14:imgEffect>
                  </a14:imgLayer>
                </a14:imgProps>
              </a:ext>
              <a:ext uri="{28A0092B-C50C-407E-A947-70E740481C1C}">
                <a14:useLocalDpi xmlns:a14="http://schemas.microsoft.com/office/drawing/2010/main" val="0"/>
              </a:ext>
            </a:extLst>
          </a:blip>
          <a:stretch>
            <a:fillRect/>
          </a:stretch>
        </p:blipFill>
        <p:spPr>
          <a:xfrm>
            <a:off x="4527380" y="3998109"/>
            <a:ext cx="352014" cy="476046"/>
          </a:xfrm>
          <a:prstGeom prst="rect">
            <a:avLst/>
          </a:prstGeom>
        </p:spPr>
      </p:pic>
      <p:pic>
        <p:nvPicPr>
          <p:cNvPr id="25" name="Picture 2" descr="Image result for cloud native transparent logo">
            <a:extLst>
              <a:ext uri="{FF2B5EF4-FFF2-40B4-BE49-F238E27FC236}">
                <a16:creationId xmlns:a16="http://schemas.microsoft.com/office/drawing/2014/main" id="{30257B16-4647-D245-B648-4A5A2B80E2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8883" y="4607981"/>
            <a:ext cx="1249009" cy="19984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AA49B76-4BEC-5849-94DB-52C255521E56}"/>
              </a:ext>
            </a:extLst>
          </p:cNvPr>
          <p:cNvSpPr txBox="1"/>
          <p:nvPr/>
        </p:nvSpPr>
        <p:spPr>
          <a:xfrm>
            <a:off x="2586714" y="5371569"/>
            <a:ext cx="8763000" cy="258532"/>
          </a:xfrm>
          <a:prstGeom prst="rect">
            <a:avLst/>
          </a:prstGeom>
          <a:noFill/>
        </p:spPr>
        <p:txBody>
          <a:bodyPr wrap="square" rtlCol="0">
            <a:spAutoFit/>
          </a:bodyPr>
          <a:lstStyle/>
          <a:p>
            <a:pPr marL="0" marR="0" lvl="0" indent="0" algn="r" defTabSz="685783" rtl="0" eaLnBrk="1" fontAlgn="base" latinLnBrk="0" hangingPunct="1">
              <a:lnSpc>
                <a:spcPct val="90000"/>
              </a:lnSpc>
              <a:spcBef>
                <a:spcPts val="60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charset="0"/>
              </a:rPr>
              <a:t>Easy to acquire, deploy, and manage | Open and consistent | Extensible platform | World-class advisory and support </a:t>
            </a:r>
          </a:p>
        </p:txBody>
      </p:sp>
      <p:sp>
        <p:nvSpPr>
          <p:cNvPr id="3" name="Rectangle 2">
            <a:extLst>
              <a:ext uri="{FF2B5EF4-FFF2-40B4-BE49-F238E27FC236}">
                <a16:creationId xmlns:a16="http://schemas.microsoft.com/office/drawing/2014/main" id="{CB2924A6-D3DE-D444-9739-161CBE2205C5}"/>
              </a:ext>
            </a:extLst>
          </p:cNvPr>
          <p:cNvSpPr/>
          <p:nvPr/>
        </p:nvSpPr>
        <p:spPr>
          <a:xfrm>
            <a:off x="3797562" y="3327616"/>
            <a:ext cx="1811651" cy="523220"/>
          </a:xfrm>
          <a:prstGeom prst="rect">
            <a:avLst/>
          </a:prstGeom>
        </p:spPr>
        <p:txBody>
          <a:bodyPr wrap="square">
            <a:spAutoFit/>
          </a:bodyPr>
          <a:lstStyle/>
          <a:p>
            <a:pPr algn="ctr"/>
            <a:r>
              <a:rPr lang="en-US" sz="1400" dirty="0"/>
              <a:t>Cisco Container Platform</a:t>
            </a:r>
          </a:p>
        </p:txBody>
      </p:sp>
      <p:pic>
        <p:nvPicPr>
          <p:cNvPr id="29" name="Google Shape;98;p14">
            <a:extLst>
              <a:ext uri="{FF2B5EF4-FFF2-40B4-BE49-F238E27FC236}">
                <a16:creationId xmlns:a16="http://schemas.microsoft.com/office/drawing/2014/main" id="{80A3D6D6-C20B-6C42-9697-993F81EFB0E1}"/>
              </a:ext>
            </a:extLst>
          </p:cNvPr>
          <p:cNvPicPr preferRelativeResize="0"/>
          <p:nvPr/>
        </p:nvPicPr>
        <p:blipFill rotWithShape="1">
          <a:blip r:embed="rId9">
            <a:alphaModFix/>
          </a:blip>
          <a:srcRect b="37217"/>
          <a:stretch/>
        </p:blipFill>
        <p:spPr>
          <a:xfrm>
            <a:off x="10771636" y="6468854"/>
            <a:ext cx="941700" cy="156500"/>
          </a:xfrm>
          <a:prstGeom prst="rect">
            <a:avLst/>
          </a:prstGeom>
          <a:noFill/>
          <a:ln>
            <a:noFill/>
          </a:ln>
        </p:spPr>
      </p:pic>
      <p:sp>
        <p:nvSpPr>
          <p:cNvPr id="6" name="Footer Placeholder 5">
            <a:extLst>
              <a:ext uri="{FF2B5EF4-FFF2-40B4-BE49-F238E27FC236}">
                <a16:creationId xmlns:a16="http://schemas.microsoft.com/office/drawing/2014/main" id="{245C22AB-1500-B14D-A3C0-A1BC7E0B6F04}"/>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9" name="Slide Number Placeholder 8">
            <a:extLst>
              <a:ext uri="{FF2B5EF4-FFF2-40B4-BE49-F238E27FC236}">
                <a16:creationId xmlns:a16="http://schemas.microsoft.com/office/drawing/2014/main" id="{2585F8A9-BD64-564E-8BDA-4F2C619B24E7}"/>
              </a:ext>
            </a:extLst>
          </p:cNvPr>
          <p:cNvSpPr>
            <a:spLocks noGrp="1"/>
          </p:cNvSpPr>
          <p:nvPr>
            <p:ph type="sldNum" sz="quarter" idx="4"/>
          </p:nvPr>
        </p:nvSpPr>
        <p:spPr/>
        <p:txBody>
          <a:bodyPr/>
          <a:lstStyle/>
          <a:p>
            <a:fld id="{B071A5F3-A4FF-4CEE-8215-C08835B585C1}" type="slidenum">
              <a:rPr lang="en-US" smtClean="0"/>
              <a:pPr/>
              <a:t>10</a:t>
            </a:fld>
            <a:endParaRPr lang="en-US" dirty="0"/>
          </a:p>
        </p:txBody>
      </p:sp>
    </p:spTree>
    <p:extLst>
      <p:ext uri="{BB962C8B-B14F-4D97-AF65-F5344CB8AC3E}">
        <p14:creationId xmlns:p14="http://schemas.microsoft.com/office/powerpoint/2010/main" val="211838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DFFF-C04A-2649-A44A-96AFC6C52820}"/>
              </a:ext>
            </a:extLst>
          </p:cNvPr>
          <p:cNvSpPr>
            <a:spLocks noGrp="1"/>
          </p:cNvSpPr>
          <p:nvPr>
            <p:ph type="title"/>
          </p:nvPr>
        </p:nvSpPr>
        <p:spPr/>
        <p:txBody>
          <a:bodyPr/>
          <a:lstStyle/>
          <a:p>
            <a:r>
              <a:rPr lang="en-US" dirty="0"/>
              <a:t>FlexPod Hybrid Cloud Solution with Cisco Cloud Center and NetApp Private Storage</a:t>
            </a:r>
          </a:p>
        </p:txBody>
      </p:sp>
      <p:grpSp>
        <p:nvGrpSpPr>
          <p:cNvPr id="6" name="Group 5">
            <a:extLst>
              <a:ext uri="{FF2B5EF4-FFF2-40B4-BE49-F238E27FC236}">
                <a16:creationId xmlns:a16="http://schemas.microsoft.com/office/drawing/2014/main" id="{EA7B9463-2EB9-4543-B108-BA3EF0AE0E20}"/>
              </a:ext>
            </a:extLst>
          </p:cNvPr>
          <p:cNvGrpSpPr/>
          <p:nvPr/>
        </p:nvGrpSpPr>
        <p:grpSpPr>
          <a:xfrm>
            <a:off x="3066576" y="1977495"/>
            <a:ext cx="5694500" cy="3602806"/>
            <a:chOff x="2046443" y="1358849"/>
            <a:chExt cx="4542937" cy="2874233"/>
          </a:xfrm>
        </p:grpSpPr>
        <p:sp>
          <p:nvSpPr>
            <p:cNvPr id="7" name="Rectangle 6">
              <a:extLst>
                <a:ext uri="{FF2B5EF4-FFF2-40B4-BE49-F238E27FC236}">
                  <a16:creationId xmlns:a16="http://schemas.microsoft.com/office/drawing/2014/main" id="{A3E02719-69F8-C648-9BE1-AADF47AF67D8}"/>
                </a:ext>
              </a:extLst>
            </p:cNvPr>
            <p:cNvSpPr/>
            <p:nvPr/>
          </p:nvSpPr>
          <p:spPr>
            <a:xfrm>
              <a:off x="2046443" y="1358849"/>
              <a:ext cx="4542937" cy="277607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nvGrpSpPr>
            <p:cNvPr id="8" name="Group 7">
              <a:extLst>
                <a:ext uri="{FF2B5EF4-FFF2-40B4-BE49-F238E27FC236}">
                  <a16:creationId xmlns:a16="http://schemas.microsoft.com/office/drawing/2014/main" id="{8298DC47-682D-8847-ACF7-BBAF181CC7F9}"/>
                </a:ext>
              </a:extLst>
            </p:cNvPr>
            <p:cNvGrpSpPr/>
            <p:nvPr/>
          </p:nvGrpSpPr>
          <p:grpSpPr>
            <a:xfrm>
              <a:off x="2165495" y="1507885"/>
              <a:ext cx="4287436" cy="2725197"/>
              <a:chOff x="2165495" y="1507885"/>
              <a:chExt cx="4287436" cy="2725197"/>
            </a:xfrm>
          </p:grpSpPr>
          <p:sp>
            <p:nvSpPr>
              <p:cNvPr id="9" name="Round Single Corner Rectangle 53">
                <a:extLst>
                  <a:ext uri="{FF2B5EF4-FFF2-40B4-BE49-F238E27FC236}">
                    <a16:creationId xmlns:a16="http://schemas.microsoft.com/office/drawing/2014/main" id="{B80DD337-71A5-3A41-BA88-AA89FA675D38}"/>
                  </a:ext>
                </a:extLst>
              </p:cNvPr>
              <p:cNvSpPr/>
              <p:nvPr/>
            </p:nvSpPr>
            <p:spPr bwMode="auto">
              <a:xfrm>
                <a:off x="2165495" y="4003240"/>
                <a:ext cx="958954" cy="218619"/>
              </a:xfrm>
              <a:prstGeom prst="round1Rect">
                <a:avLst/>
              </a:prstGeom>
              <a:solidFill>
                <a:schemeClr val="accent4"/>
              </a:solidFill>
              <a:ln w="25400" cap="flat" cmpd="sng" algn="ctr">
                <a:noFill/>
                <a:prstDash val="solid"/>
                <a:headEnd type="none" w="med" len="med"/>
                <a:tailEnd type="none" w="med" len="med"/>
              </a:ln>
              <a:effectLst/>
            </p:spPr>
            <p:txBody>
              <a:bodyPr lIns="121888" tIns="60944" rIns="121888" bIns="60944" rtlCol="0" anchor="ctr"/>
              <a:lstStyle/>
              <a:p>
                <a:pPr algn="ctr" defTabSz="685629" fontAlgn="base">
                  <a:spcBef>
                    <a:spcPct val="0"/>
                  </a:spcBef>
                  <a:spcAft>
                    <a:spcPct val="0"/>
                  </a:spcAft>
                  <a:defRPr/>
                </a:pPr>
                <a:r>
                  <a:rPr lang="en-US" sz="1466" dirty="0">
                    <a:latin typeface="Arial" panose="020B0604020202020204" pitchFamily="34" charset="0"/>
                    <a:ea typeface="Arial" pitchFamily="-107" charset="0"/>
                    <a:cs typeface="Arial" pitchFamily="-107" charset="0"/>
                    <a:sym typeface="Arial" pitchFamily="-107" charset="0"/>
                  </a:rPr>
                  <a:t>Production</a:t>
                </a:r>
              </a:p>
            </p:txBody>
          </p:sp>
          <p:sp>
            <p:nvSpPr>
              <p:cNvPr id="10" name="Round Single Corner Rectangle 55">
                <a:extLst>
                  <a:ext uri="{FF2B5EF4-FFF2-40B4-BE49-F238E27FC236}">
                    <a16:creationId xmlns:a16="http://schemas.microsoft.com/office/drawing/2014/main" id="{D5C462DA-F8A7-724C-B837-00C71BEEC052}"/>
                  </a:ext>
                </a:extLst>
              </p:cNvPr>
              <p:cNvSpPr/>
              <p:nvPr/>
            </p:nvSpPr>
            <p:spPr bwMode="auto">
              <a:xfrm>
                <a:off x="5262995" y="4014463"/>
                <a:ext cx="958954" cy="218619"/>
              </a:xfrm>
              <a:prstGeom prst="round1Rect">
                <a:avLst/>
              </a:prstGeom>
              <a:solidFill>
                <a:schemeClr val="accent4"/>
              </a:solidFill>
              <a:ln w="25400" cap="flat" cmpd="sng" algn="ctr">
                <a:noFill/>
                <a:prstDash val="solid"/>
                <a:headEnd type="none" w="med" len="med"/>
                <a:tailEnd type="none" w="med" len="med"/>
              </a:ln>
              <a:effectLst/>
            </p:spPr>
            <p:txBody>
              <a:bodyPr lIns="121888" tIns="60944" rIns="121888" bIns="60944" rtlCol="0" anchor="ctr"/>
              <a:lstStyle/>
              <a:p>
                <a:pPr algn="ctr" defTabSz="685629" fontAlgn="base">
                  <a:spcBef>
                    <a:spcPct val="0"/>
                  </a:spcBef>
                  <a:spcAft>
                    <a:spcPct val="0"/>
                  </a:spcAft>
                  <a:defRPr/>
                </a:pPr>
                <a:r>
                  <a:rPr lang="en-US" sz="1466" dirty="0">
                    <a:latin typeface="Arial" panose="020B0604020202020204" pitchFamily="34" charset="0"/>
                    <a:ea typeface="Arial" pitchFamily="-107" charset="0"/>
                    <a:cs typeface="Arial" pitchFamily="-107" charset="0"/>
                    <a:sym typeface="Arial" pitchFamily="-107" charset="0"/>
                  </a:rPr>
                  <a:t>Dev/Test</a:t>
                </a:r>
              </a:p>
            </p:txBody>
          </p:sp>
          <p:grpSp>
            <p:nvGrpSpPr>
              <p:cNvPr id="11" name="Group 10">
                <a:extLst>
                  <a:ext uri="{FF2B5EF4-FFF2-40B4-BE49-F238E27FC236}">
                    <a16:creationId xmlns:a16="http://schemas.microsoft.com/office/drawing/2014/main" id="{7E15AE8A-0A35-244A-9940-69A23EFFDF93}"/>
                  </a:ext>
                </a:extLst>
              </p:cNvPr>
              <p:cNvGrpSpPr/>
              <p:nvPr/>
            </p:nvGrpSpPr>
            <p:grpSpPr>
              <a:xfrm>
                <a:off x="3134223" y="2229233"/>
                <a:ext cx="1790242" cy="198529"/>
                <a:chOff x="2951132" y="880381"/>
                <a:chExt cx="2640008" cy="193620"/>
              </a:xfrm>
            </p:grpSpPr>
            <p:sp>
              <p:nvSpPr>
                <p:cNvPr id="35" name="Right Arrow 56">
                  <a:extLst>
                    <a:ext uri="{FF2B5EF4-FFF2-40B4-BE49-F238E27FC236}">
                      <a16:creationId xmlns:a16="http://schemas.microsoft.com/office/drawing/2014/main" id="{480E83E0-6064-3E43-9EE1-F2BE95A03AA3}"/>
                    </a:ext>
                  </a:extLst>
                </p:cNvPr>
                <p:cNvSpPr/>
                <p:nvPr/>
              </p:nvSpPr>
              <p:spPr bwMode="auto">
                <a:xfrm>
                  <a:off x="4782477" y="882400"/>
                  <a:ext cx="808663" cy="180998"/>
                </a:xfrm>
                <a:prstGeom prst="rightArrow">
                  <a:avLst>
                    <a:gd name="adj1" fmla="val 49354"/>
                    <a:gd name="adj2" fmla="val 50000"/>
                  </a:avLst>
                </a:prstGeom>
                <a:solidFill>
                  <a:schemeClr val="accent1"/>
                </a:solidFill>
                <a:ln w="12700" cap="flat" cmpd="sng" algn="ctr">
                  <a:solidFill>
                    <a:srgbClr val="31C5F2"/>
                  </a:solidFill>
                  <a:prstDash val="solid"/>
                  <a:headEnd type="none" w="med" len="med"/>
                  <a:tailEnd type="none" w="med" len="med"/>
                </a:ln>
                <a:effectLst/>
              </p:spPr>
              <p:txBody>
                <a:bodyPr lIns="121888" tIns="60944" rIns="121888" bIns="60944" rtlCol="0" anchor="ctr"/>
                <a:lstStyle/>
                <a:p>
                  <a:pPr algn="ctr" defTabSz="685629" fontAlgn="base">
                    <a:spcBef>
                      <a:spcPct val="0"/>
                    </a:spcBef>
                    <a:spcAft>
                      <a:spcPct val="0"/>
                    </a:spcAft>
                    <a:defRPr/>
                  </a:pPr>
                  <a:endParaRPr lang="en-US" sz="1466" dirty="0">
                    <a:solidFill>
                      <a:srgbClr val="005073"/>
                    </a:solidFill>
                    <a:latin typeface="Arial" panose="020B0604020202020204" pitchFamily="34" charset="0"/>
                    <a:ea typeface="Arial" pitchFamily="-107" charset="0"/>
                    <a:cs typeface="Arial" pitchFamily="-107" charset="0"/>
                    <a:sym typeface="Arial" pitchFamily="-107" charset="0"/>
                  </a:endParaRPr>
                </a:p>
              </p:txBody>
            </p:sp>
            <p:sp>
              <p:nvSpPr>
                <p:cNvPr id="36" name="Right Arrow 57">
                  <a:extLst>
                    <a:ext uri="{FF2B5EF4-FFF2-40B4-BE49-F238E27FC236}">
                      <a16:creationId xmlns:a16="http://schemas.microsoft.com/office/drawing/2014/main" id="{FCE1D291-0135-0640-9947-6EF70AB2926F}"/>
                    </a:ext>
                  </a:extLst>
                </p:cNvPr>
                <p:cNvSpPr/>
                <p:nvPr/>
              </p:nvSpPr>
              <p:spPr bwMode="auto">
                <a:xfrm rot="10800000">
                  <a:off x="2951132" y="880381"/>
                  <a:ext cx="835933" cy="193620"/>
                </a:xfrm>
                <a:prstGeom prst="rightArrow">
                  <a:avLst>
                    <a:gd name="adj1" fmla="val 49354"/>
                    <a:gd name="adj2" fmla="val 50000"/>
                  </a:avLst>
                </a:prstGeom>
                <a:solidFill>
                  <a:schemeClr val="accent1"/>
                </a:solidFill>
                <a:ln w="12700" cap="flat" cmpd="sng" algn="ctr">
                  <a:noFill/>
                  <a:prstDash val="solid"/>
                  <a:headEnd type="none" w="med" len="med"/>
                  <a:tailEnd type="none" w="med" len="med"/>
                </a:ln>
                <a:effectLst/>
              </p:spPr>
              <p:txBody>
                <a:bodyPr lIns="121888" tIns="60944" rIns="121888" bIns="60944" rtlCol="0" anchor="ctr"/>
                <a:lstStyle/>
                <a:p>
                  <a:pPr algn="ctr" defTabSz="685629" fontAlgn="base">
                    <a:spcBef>
                      <a:spcPct val="0"/>
                    </a:spcBef>
                    <a:spcAft>
                      <a:spcPct val="0"/>
                    </a:spcAft>
                    <a:defRPr/>
                  </a:pPr>
                  <a:endParaRPr lang="en-US" sz="1466" dirty="0">
                    <a:solidFill>
                      <a:srgbClr val="005073"/>
                    </a:solidFill>
                    <a:latin typeface="Arial" panose="020B0604020202020204" pitchFamily="34" charset="0"/>
                    <a:ea typeface="Arial" pitchFamily="-107" charset="0"/>
                    <a:cs typeface="Arial" pitchFamily="-107" charset="0"/>
                    <a:sym typeface="Arial" pitchFamily="-107" charset="0"/>
                  </a:endParaRPr>
                </a:p>
              </p:txBody>
            </p:sp>
          </p:grpSp>
          <p:sp>
            <p:nvSpPr>
              <p:cNvPr id="12" name="Rectangle 11">
                <a:extLst>
                  <a:ext uri="{FF2B5EF4-FFF2-40B4-BE49-F238E27FC236}">
                    <a16:creationId xmlns:a16="http://schemas.microsoft.com/office/drawing/2014/main" id="{48F35FEC-9563-FE45-912D-94F492C61327}"/>
                  </a:ext>
                </a:extLst>
              </p:cNvPr>
              <p:cNvSpPr/>
              <p:nvPr/>
            </p:nvSpPr>
            <p:spPr bwMode="auto">
              <a:xfrm>
                <a:off x="4994720" y="2571751"/>
                <a:ext cx="1458211" cy="1406004"/>
              </a:xfrm>
              <a:prstGeom prst="rect">
                <a:avLst/>
              </a:prstGeom>
              <a:noFill/>
              <a:ln w="12700" cap="flat" cmpd="sng" algn="ctr">
                <a:solidFill>
                  <a:srgbClr val="282828"/>
                </a:solidFill>
                <a:prstDash val="sysDot"/>
                <a:round/>
                <a:headEnd type="none" w="med" len="med"/>
                <a:tailEnd type="none" w="med" len="med"/>
              </a:ln>
              <a:effectLst/>
            </p:spPr>
            <p:txBody>
              <a:bodyPr vert="horz" wrap="none" lIns="121867" tIns="60933" rIns="121867" bIns="60933" numCol="1" rtlCol="0" anchor="ctr" anchorCtr="0" compatLnSpc="1">
                <a:prstTxWarp prst="textNoShape">
                  <a:avLst/>
                </a:prstTxWarp>
              </a:bodyPr>
              <a:lstStyle/>
              <a:p>
                <a:pPr algn="ctr" defTabSz="609448" fontAlgn="base">
                  <a:spcBef>
                    <a:spcPct val="0"/>
                  </a:spcBef>
                  <a:spcAft>
                    <a:spcPct val="0"/>
                  </a:spcAft>
                  <a:buClr>
                    <a:srgbClr val="84BD00"/>
                  </a:buClr>
                  <a:defRPr/>
                </a:pPr>
                <a:endParaRPr lang="en-US" sz="933" kern="0" dirty="0">
                  <a:solidFill>
                    <a:sysClr val="windowText" lastClr="000000"/>
                  </a:solidFill>
                  <a:latin typeface="Arial" charset="0"/>
                  <a:ea typeface="ＭＳ Ｐゴシック" charset="0"/>
                </a:endParaRPr>
              </a:p>
            </p:txBody>
          </p:sp>
          <p:sp>
            <p:nvSpPr>
              <p:cNvPr id="13" name="TextBox 12">
                <a:extLst>
                  <a:ext uri="{FF2B5EF4-FFF2-40B4-BE49-F238E27FC236}">
                    <a16:creationId xmlns:a16="http://schemas.microsoft.com/office/drawing/2014/main" id="{E2629498-7653-4A46-A447-471CD90ABF34}"/>
                  </a:ext>
                </a:extLst>
              </p:cNvPr>
              <p:cNvSpPr txBox="1"/>
              <p:nvPr/>
            </p:nvSpPr>
            <p:spPr>
              <a:xfrm>
                <a:off x="5119857" y="3738571"/>
                <a:ext cx="1139957" cy="176970"/>
              </a:xfrm>
              <a:prstGeom prst="rect">
                <a:avLst/>
              </a:prstGeom>
              <a:noFill/>
            </p:spPr>
            <p:txBody>
              <a:bodyPr wrap="square" rtlCol="0">
                <a:spAutoFit/>
              </a:bodyPr>
              <a:lstStyle/>
              <a:p>
                <a:pPr algn="ctr" defTabSz="609448" fontAlgn="base">
                  <a:spcBef>
                    <a:spcPct val="0"/>
                  </a:spcBef>
                  <a:spcAft>
                    <a:spcPct val="0"/>
                  </a:spcAft>
                  <a:buClr>
                    <a:srgbClr val="84BD00"/>
                  </a:buClr>
                </a:pPr>
                <a:r>
                  <a:rPr lang="en-US" sz="933" dirty="0">
                    <a:latin typeface="Arial" charset="0"/>
                    <a:ea typeface="ＭＳ Ｐゴシック" charset="0"/>
                  </a:rPr>
                  <a:t>NetApp Storage</a:t>
                </a:r>
              </a:p>
            </p:txBody>
          </p:sp>
          <p:sp>
            <p:nvSpPr>
              <p:cNvPr id="14" name="Left-Right Arrow 58">
                <a:extLst>
                  <a:ext uri="{FF2B5EF4-FFF2-40B4-BE49-F238E27FC236}">
                    <a16:creationId xmlns:a16="http://schemas.microsoft.com/office/drawing/2014/main" id="{CC094F06-59FE-164A-919E-284EAE7A0283}"/>
                  </a:ext>
                </a:extLst>
              </p:cNvPr>
              <p:cNvSpPr/>
              <p:nvPr/>
            </p:nvSpPr>
            <p:spPr bwMode="auto">
              <a:xfrm>
                <a:off x="3134222" y="3640664"/>
                <a:ext cx="1867412" cy="177795"/>
              </a:xfrm>
              <a:prstGeom prst="leftRightArrow">
                <a:avLst>
                  <a:gd name="adj1" fmla="val 32682"/>
                  <a:gd name="adj2" fmla="val 68609"/>
                </a:avLst>
              </a:prstGeom>
              <a:solidFill>
                <a:schemeClr val="accent1">
                  <a:lumMod val="50000"/>
                </a:schemeClr>
              </a:solidFill>
              <a:ln w="9525" cap="flat" cmpd="sng" algn="ctr">
                <a:noFill/>
                <a:prstDash val="solid"/>
                <a:round/>
                <a:headEnd type="none" w="med" len="med"/>
                <a:tailEnd type="none" w="med" len="med"/>
              </a:ln>
              <a:effectLst/>
            </p:spPr>
            <p:txBody>
              <a:bodyPr vert="horz" wrap="none" lIns="91416" tIns="45708" rIns="91416" bIns="45708" numCol="1" rtlCol="0" anchor="ctr" anchorCtr="0" compatLnSpc="1">
                <a:prstTxWarp prst="textNoShape">
                  <a:avLst/>
                </a:prstTxWarp>
              </a:bodyPr>
              <a:lstStyle/>
              <a:p>
                <a:pPr algn="ctr" defTabSz="609448" fontAlgn="base">
                  <a:spcBef>
                    <a:spcPct val="0"/>
                  </a:spcBef>
                  <a:spcAft>
                    <a:spcPct val="0"/>
                  </a:spcAft>
                  <a:buClr>
                    <a:srgbClr val="84BD00"/>
                  </a:buClr>
                </a:pPr>
                <a:endParaRPr lang="en-US" sz="933" dirty="0">
                  <a:solidFill>
                    <a:srgbClr val="0067C5"/>
                  </a:solidFill>
                  <a:latin typeface="Arial" charset="0"/>
                  <a:ea typeface="ＭＳ Ｐゴシック" charset="0"/>
                </a:endParaRPr>
              </a:p>
            </p:txBody>
          </p:sp>
          <p:pic>
            <p:nvPicPr>
              <p:cNvPr id="15" name="Picture 72">
                <a:extLst>
                  <a:ext uri="{FF2B5EF4-FFF2-40B4-BE49-F238E27FC236}">
                    <a16:creationId xmlns:a16="http://schemas.microsoft.com/office/drawing/2014/main" id="{56234E97-0BF0-AB4A-A4EE-796F3D225D13}"/>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796625" y="3565185"/>
                <a:ext cx="366736" cy="299992"/>
              </a:xfrm>
              <a:prstGeom prst="rect">
                <a:avLst/>
              </a:prstGeom>
              <a:noFill/>
              <a:ln w="9525">
                <a:noFill/>
                <a:miter lim="800000"/>
                <a:headEnd/>
                <a:tailEnd/>
              </a:ln>
            </p:spPr>
          </p:pic>
          <p:grpSp>
            <p:nvGrpSpPr>
              <p:cNvPr id="18" name="Group 17">
                <a:extLst>
                  <a:ext uri="{FF2B5EF4-FFF2-40B4-BE49-F238E27FC236}">
                    <a16:creationId xmlns:a16="http://schemas.microsoft.com/office/drawing/2014/main" id="{BA3C7F17-341A-9947-B16C-893AD5781552}"/>
                  </a:ext>
                </a:extLst>
              </p:cNvPr>
              <p:cNvGrpSpPr/>
              <p:nvPr/>
            </p:nvGrpSpPr>
            <p:grpSpPr>
              <a:xfrm>
                <a:off x="4851189" y="1788235"/>
                <a:ext cx="668996" cy="520377"/>
                <a:chOff x="6253280" y="1758830"/>
                <a:chExt cx="769400" cy="537637"/>
              </a:xfrm>
            </p:grpSpPr>
            <p:pic>
              <p:nvPicPr>
                <p:cNvPr id="33" name="Picture 53" descr="NetworkCloud-Plain">
                  <a:extLst>
                    <a:ext uri="{FF2B5EF4-FFF2-40B4-BE49-F238E27FC236}">
                      <a16:creationId xmlns:a16="http://schemas.microsoft.com/office/drawing/2014/main" id="{DBE1980B-251F-D54F-9259-2FDA30DA33A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53280" y="1758830"/>
                  <a:ext cx="769400" cy="537637"/>
                </a:xfrm>
                <a:prstGeom prst="rect">
                  <a:avLst/>
                </a:prstGeom>
                <a:noFill/>
                <a:ln w="9525">
                  <a:noFill/>
                  <a:miter lim="800000"/>
                  <a:headEnd/>
                  <a:tailEnd/>
                </a:ln>
              </p:spPr>
            </p:pic>
            <p:pic>
              <p:nvPicPr>
                <p:cNvPr id="34" name="Grafik 25">
                  <a:extLst>
                    <a:ext uri="{FF2B5EF4-FFF2-40B4-BE49-F238E27FC236}">
                      <a16:creationId xmlns:a16="http://schemas.microsoft.com/office/drawing/2014/main" id="{B2BF357B-A246-5F43-ADAE-37653D73102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67173" y="1956690"/>
                  <a:ext cx="589132" cy="202516"/>
                </a:xfrm>
                <a:prstGeom prst="rect">
                  <a:avLst/>
                </a:prstGeom>
              </p:spPr>
            </p:pic>
          </p:grpSp>
          <p:sp>
            <p:nvSpPr>
              <p:cNvPr id="19" name="Left-Right Arrow 72">
                <a:extLst>
                  <a:ext uri="{FF2B5EF4-FFF2-40B4-BE49-F238E27FC236}">
                    <a16:creationId xmlns:a16="http://schemas.microsoft.com/office/drawing/2014/main" id="{99AD7587-8D8E-784C-B591-06E61EAF6B53}"/>
                  </a:ext>
                </a:extLst>
              </p:cNvPr>
              <p:cNvSpPr/>
              <p:nvPr/>
            </p:nvSpPr>
            <p:spPr bwMode="auto">
              <a:xfrm rot="14019608">
                <a:off x="5132541" y="2497025"/>
                <a:ext cx="713188" cy="145615"/>
              </a:xfrm>
              <a:prstGeom prst="leftRightArrow">
                <a:avLst>
                  <a:gd name="adj1" fmla="val 50000"/>
                  <a:gd name="adj2" fmla="val 68609"/>
                </a:avLst>
              </a:prstGeom>
              <a:solidFill>
                <a:srgbClr val="676767"/>
              </a:solidFill>
              <a:ln w="9525" cap="flat" cmpd="sng" algn="ctr">
                <a:noFill/>
                <a:prstDash val="solid"/>
                <a:round/>
                <a:headEnd type="none" w="med" len="med"/>
                <a:tailEnd type="none" w="med" len="med"/>
              </a:ln>
              <a:effectLst/>
            </p:spPr>
            <p:txBody>
              <a:bodyPr vert="horz" wrap="none" lIns="91416" tIns="45708" rIns="91416" bIns="45708" numCol="1" rtlCol="0" anchor="ctr" anchorCtr="0" compatLnSpc="1">
                <a:prstTxWarp prst="textNoShape">
                  <a:avLst/>
                </a:prstTxWarp>
              </a:bodyPr>
              <a:lstStyle/>
              <a:p>
                <a:pPr algn="ctr" defTabSz="609448" fontAlgn="base">
                  <a:spcBef>
                    <a:spcPct val="0"/>
                  </a:spcBef>
                  <a:spcAft>
                    <a:spcPct val="0"/>
                  </a:spcAft>
                  <a:buClr>
                    <a:srgbClr val="84BD00"/>
                  </a:buClr>
                  <a:defRPr/>
                </a:pPr>
                <a:endParaRPr lang="en-US" sz="933" dirty="0">
                  <a:solidFill>
                    <a:sysClr val="windowText" lastClr="000000"/>
                  </a:solidFill>
                  <a:latin typeface="Arial" charset="0"/>
                  <a:ea typeface="ＭＳ Ｐゴシック" charset="0"/>
                </a:endParaRPr>
              </a:p>
            </p:txBody>
          </p:sp>
          <p:sp>
            <p:nvSpPr>
              <p:cNvPr id="20" name="Left-Right Arrow 72">
                <a:extLst>
                  <a:ext uri="{FF2B5EF4-FFF2-40B4-BE49-F238E27FC236}">
                    <a16:creationId xmlns:a16="http://schemas.microsoft.com/office/drawing/2014/main" id="{AF7FD9B7-C1DE-274D-BFCB-3435204CD69E}"/>
                  </a:ext>
                </a:extLst>
              </p:cNvPr>
              <p:cNvSpPr/>
              <p:nvPr/>
            </p:nvSpPr>
            <p:spPr bwMode="auto">
              <a:xfrm rot="18225553">
                <a:off x="5453893" y="2514765"/>
                <a:ext cx="760811" cy="135887"/>
              </a:xfrm>
              <a:prstGeom prst="leftRightArrow">
                <a:avLst>
                  <a:gd name="adj1" fmla="val 50000"/>
                  <a:gd name="adj2" fmla="val 68609"/>
                </a:avLst>
              </a:prstGeom>
              <a:solidFill>
                <a:srgbClr val="676767"/>
              </a:solidFill>
              <a:ln w="9525" cap="flat" cmpd="sng" algn="ctr">
                <a:noFill/>
                <a:prstDash val="solid"/>
                <a:round/>
                <a:headEnd type="none" w="med" len="med"/>
                <a:tailEnd type="none" w="med" len="med"/>
              </a:ln>
              <a:effectLst/>
            </p:spPr>
            <p:txBody>
              <a:bodyPr vert="horz" wrap="none" lIns="91416" tIns="45708" rIns="91416" bIns="45708" numCol="1" rtlCol="0" anchor="ctr" anchorCtr="0" compatLnSpc="1">
                <a:prstTxWarp prst="textNoShape">
                  <a:avLst/>
                </a:prstTxWarp>
              </a:bodyPr>
              <a:lstStyle/>
              <a:p>
                <a:pPr algn="ctr" defTabSz="609448" fontAlgn="base">
                  <a:spcBef>
                    <a:spcPct val="0"/>
                  </a:spcBef>
                  <a:spcAft>
                    <a:spcPct val="0"/>
                  </a:spcAft>
                  <a:buClr>
                    <a:srgbClr val="84BD00"/>
                  </a:buClr>
                  <a:defRPr/>
                </a:pPr>
                <a:endParaRPr lang="en-US" sz="933" dirty="0">
                  <a:solidFill>
                    <a:sysClr val="windowText" lastClr="000000"/>
                  </a:solidFill>
                  <a:latin typeface="Arial" charset="0"/>
                  <a:ea typeface="ＭＳ Ｐゴシック" charset="0"/>
                </a:endParaRPr>
              </a:p>
            </p:txBody>
          </p:sp>
          <p:pic>
            <p:nvPicPr>
              <p:cNvPr id="21" name="Picture 20" descr="FAS2520.png">
                <a:extLst>
                  <a:ext uri="{FF2B5EF4-FFF2-40B4-BE49-F238E27FC236}">
                    <a16:creationId xmlns:a16="http://schemas.microsoft.com/office/drawing/2014/main" id="{44B34809-EFC7-ED4E-9C90-C3D56C048E4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00093" y="3536627"/>
                <a:ext cx="927362" cy="193762"/>
              </a:xfrm>
              <a:prstGeom prst="rect">
                <a:avLst/>
              </a:prstGeom>
            </p:spPr>
          </p:pic>
          <p:sp>
            <p:nvSpPr>
              <p:cNvPr id="22" name="TextBox 21">
                <a:extLst>
                  <a:ext uri="{FF2B5EF4-FFF2-40B4-BE49-F238E27FC236}">
                    <a16:creationId xmlns:a16="http://schemas.microsoft.com/office/drawing/2014/main" id="{721670CD-BC66-D04C-88D7-7176BD2E8C4D}"/>
                  </a:ext>
                </a:extLst>
              </p:cNvPr>
              <p:cNvSpPr txBox="1"/>
              <p:nvPr/>
            </p:nvSpPr>
            <p:spPr>
              <a:xfrm>
                <a:off x="3343392" y="3860546"/>
                <a:ext cx="1236478" cy="207803"/>
              </a:xfrm>
              <a:prstGeom prst="rect">
                <a:avLst/>
              </a:prstGeom>
              <a:noFill/>
            </p:spPr>
            <p:txBody>
              <a:bodyPr wrap="none" rtlCol="0">
                <a:spAutoFit/>
              </a:bodyPr>
              <a:lstStyle/>
              <a:p>
                <a:pPr defTabSz="609448" fontAlgn="base">
                  <a:spcBef>
                    <a:spcPct val="0"/>
                  </a:spcBef>
                  <a:spcAft>
                    <a:spcPct val="0"/>
                  </a:spcAft>
                  <a:buClr>
                    <a:srgbClr val="005073"/>
                  </a:buClr>
                </a:pPr>
                <a:r>
                  <a:rPr lang="en-US" sz="1200" dirty="0">
                    <a:solidFill>
                      <a:srgbClr val="282828"/>
                    </a:solidFill>
                    <a:latin typeface="Arial" charset="0"/>
                    <a:ea typeface="ＭＳ Ｐゴシック" charset="0"/>
                  </a:rPr>
                  <a:t>NetApp</a:t>
                </a:r>
                <a:r>
                  <a:rPr lang="en-US" sz="1200" baseline="30000" dirty="0">
                    <a:solidFill>
                      <a:srgbClr val="282828"/>
                    </a:solidFill>
                    <a:latin typeface="Arial" charset="0"/>
                    <a:ea typeface="ＭＳ Ｐゴシック" charset="0"/>
                    <a:cs typeface="Arial" panose="020B0604020202020204" pitchFamily="34" charset="0"/>
                  </a:rPr>
                  <a:t>®</a:t>
                </a:r>
                <a:r>
                  <a:rPr lang="en-US" sz="1200" dirty="0">
                    <a:solidFill>
                      <a:srgbClr val="282828"/>
                    </a:solidFill>
                    <a:latin typeface="Arial" charset="0"/>
                    <a:ea typeface="ＭＳ Ｐゴシック" charset="0"/>
                  </a:rPr>
                  <a:t> SnapMirror</a:t>
                </a:r>
                <a:r>
                  <a:rPr lang="en-US" sz="1200" baseline="30000" dirty="0">
                    <a:solidFill>
                      <a:srgbClr val="282828"/>
                    </a:solidFill>
                    <a:latin typeface="Arial" charset="0"/>
                    <a:ea typeface="ＭＳ Ｐゴシック" charset="0"/>
                    <a:cs typeface="Arial" panose="020B0604020202020204" pitchFamily="34" charset="0"/>
                  </a:rPr>
                  <a:t>®</a:t>
                </a:r>
                <a:endParaRPr lang="en-US" sz="1200" baseline="30000" dirty="0">
                  <a:solidFill>
                    <a:srgbClr val="282828"/>
                  </a:solidFill>
                  <a:latin typeface="Arial" charset="0"/>
                  <a:ea typeface="ＭＳ Ｐゴシック" charset="0"/>
                </a:endParaRPr>
              </a:p>
            </p:txBody>
          </p:sp>
          <p:sp>
            <p:nvSpPr>
              <p:cNvPr id="23" name="Snip and Round Single Corner Rectangle 5">
                <a:extLst>
                  <a:ext uri="{FF2B5EF4-FFF2-40B4-BE49-F238E27FC236}">
                    <a16:creationId xmlns:a16="http://schemas.microsoft.com/office/drawing/2014/main" id="{6BE1C3E1-A48F-8248-8EEC-36E5BC80EC59}"/>
                  </a:ext>
                </a:extLst>
              </p:cNvPr>
              <p:cNvSpPr/>
              <p:nvPr/>
            </p:nvSpPr>
            <p:spPr>
              <a:xfrm>
                <a:off x="3628084" y="2221110"/>
                <a:ext cx="765084" cy="765668"/>
              </a:xfrm>
              <a:prstGeom prst="snipRoundRect">
                <a:avLst>
                  <a:gd name="adj1" fmla="val 7735"/>
                  <a:gd name="adj2" fmla="val 16667"/>
                </a:avLst>
              </a:prstGeom>
              <a:solidFill>
                <a:srgbClr val="FFFFFF"/>
              </a:solidFill>
              <a:ln w="25400" cap="flat" cmpd="sng" algn="ctr">
                <a:solidFill>
                  <a:srgbClr val="676767"/>
                </a:solidFill>
                <a:prstDash val="solid"/>
              </a:ln>
              <a:effectLst/>
            </p:spPr>
            <p:txBody>
              <a:bodyPr rot="0" spcFirstLastPara="0" vertOverflow="overflow" horzOverflow="overflow" vert="horz" wrap="square" lIns="0" tIns="91416" rIns="0" bIns="91416" numCol="1" spcCol="0" rtlCol="0" fromWordArt="0" anchor="t" anchorCtr="0" forceAA="0" compatLnSpc="1">
                <a:prstTxWarp prst="textNoShape">
                  <a:avLst/>
                </a:prstTxWarp>
                <a:noAutofit/>
              </a:bodyPr>
              <a:lstStyle/>
              <a:p>
                <a:pPr algn="ctr" defTabSz="914171">
                  <a:lnSpc>
                    <a:spcPct val="95000"/>
                  </a:lnSpc>
                  <a:defRPr/>
                </a:pPr>
                <a:r>
                  <a:rPr lang="en-US" sz="800" dirty="0">
                    <a:solidFill>
                      <a:srgbClr val="676767"/>
                    </a:solidFill>
                    <a:ea typeface="ＭＳ Ｐゴシック" charset="0"/>
                  </a:rPr>
                  <a:t> </a:t>
                </a:r>
                <a:endParaRPr lang="en-US" sz="1066" b="1" dirty="0">
                  <a:solidFill>
                    <a:srgbClr val="676767"/>
                  </a:solidFill>
                  <a:ea typeface="ＭＳ Ｐゴシック" charset="0"/>
                </a:endParaRPr>
              </a:p>
              <a:p>
                <a:pPr algn="ctr" defTabSz="914171">
                  <a:lnSpc>
                    <a:spcPct val="95000"/>
                  </a:lnSpc>
                  <a:defRPr/>
                </a:pPr>
                <a:r>
                  <a:rPr lang="en-US" sz="800" dirty="0">
                    <a:solidFill>
                      <a:srgbClr val="676767"/>
                    </a:solidFill>
                    <a:ea typeface="ＭＳ Ｐゴシック" charset="0"/>
                  </a:rPr>
                  <a:t> </a:t>
                </a:r>
              </a:p>
            </p:txBody>
          </p:sp>
          <p:grpSp>
            <p:nvGrpSpPr>
              <p:cNvPr id="24" name="Group 23">
                <a:extLst>
                  <a:ext uri="{FF2B5EF4-FFF2-40B4-BE49-F238E27FC236}">
                    <a16:creationId xmlns:a16="http://schemas.microsoft.com/office/drawing/2014/main" id="{2FDDFB3C-B0E6-2B44-9A0E-1F5F05D4F169}"/>
                  </a:ext>
                </a:extLst>
              </p:cNvPr>
              <p:cNvGrpSpPr/>
              <p:nvPr/>
            </p:nvGrpSpPr>
            <p:grpSpPr>
              <a:xfrm>
                <a:off x="5671143" y="1746218"/>
                <a:ext cx="725741" cy="520377"/>
                <a:chOff x="7319328" y="1746793"/>
                <a:chExt cx="834662" cy="537637"/>
              </a:xfrm>
            </p:grpSpPr>
            <p:pic>
              <p:nvPicPr>
                <p:cNvPr id="30" name="Picture 53" descr="NetworkCloud-Plain">
                  <a:extLst>
                    <a:ext uri="{FF2B5EF4-FFF2-40B4-BE49-F238E27FC236}">
                      <a16:creationId xmlns:a16="http://schemas.microsoft.com/office/drawing/2014/main" id="{140E0DF7-EC26-3446-9FD3-71E856568FB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19328" y="1746793"/>
                  <a:ext cx="834662" cy="537637"/>
                </a:xfrm>
                <a:prstGeom prst="rect">
                  <a:avLst/>
                </a:prstGeom>
                <a:noFill/>
                <a:ln w="9525">
                  <a:noFill/>
                  <a:miter lim="800000"/>
                  <a:headEnd/>
                  <a:tailEnd/>
                </a:ln>
              </p:spPr>
            </p:pic>
            <p:pic>
              <p:nvPicPr>
                <p:cNvPr id="31" name="Picture 2">
                  <a:extLst>
                    <a:ext uri="{FF2B5EF4-FFF2-40B4-BE49-F238E27FC236}">
                      <a16:creationId xmlns:a16="http://schemas.microsoft.com/office/drawing/2014/main" id="{7CC33D8C-65C0-5549-B160-66D4C2EF812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5737" t="21524" r="5854" b="23001"/>
                <a:stretch/>
              </p:blipFill>
              <p:spPr bwMode="auto">
                <a:xfrm>
                  <a:off x="7389081" y="2024052"/>
                  <a:ext cx="725376" cy="10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a:extLst>
                    <a:ext uri="{FF2B5EF4-FFF2-40B4-BE49-F238E27FC236}">
                      <a16:creationId xmlns:a16="http://schemas.microsoft.com/office/drawing/2014/main" id="{55F9FC5F-1925-8342-AB94-BAAEC597645E}"/>
                    </a:ext>
                  </a:extLst>
                </p:cNvPr>
                <p:cNvPicPr>
                  <a:picLocks noChangeAspect="1"/>
                </p:cNvPicPr>
                <p:nvPr/>
              </p:nvPicPr>
              <p:blipFill>
                <a:blip r:embed="rId8"/>
                <a:stretch>
                  <a:fillRect/>
                </a:stretch>
              </p:blipFill>
              <p:spPr>
                <a:xfrm>
                  <a:off x="7715352" y="1864123"/>
                  <a:ext cx="178016" cy="177817"/>
                </a:xfrm>
                <a:prstGeom prst="rect">
                  <a:avLst/>
                </a:prstGeom>
              </p:spPr>
            </p:pic>
          </p:grpSp>
          <p:pic>
            <p:nvPicPr>
              <p:cNvPr id="25" name="Picture 24">
                <a:extLst>
                  <a:ext uri="{FF2B5EF4-FFF2-40B4-BE49-F238E27FC236}">
                    <a16:creationId xmlns:a16="http://schemas.microsoft.com/office/drawing/2014/main" id="{19B806BB-1ADA-BD4D-AA1C-370AD48EE4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4549" y="1746218"/>
                <a:ext cx="467423" cy="412463"/>
              </a:xfrm>
              <a:prstGeom prst="rect">
                <a:avLst/>
              </a:prstGeom>
            </p:spPr>
          </p:pic>
          <p:pic>
            <p:nvPicPr>
              <p:cNvPr id="26" name="Picture 25">
                <a:extLst>
                  <a:ext uri="{FF2B5EF4-FFF2-40B4-BE49-F238E27FC236}">
                    <a16:creationId xmlns:a16="http://schemas.microsoft.com/office/drawing/2014/main" id="{2BEDFB67-FDB7-4348-80B8-0D13F607FC09}"/>
                  </a:ext>
                </a:extLst>
              </p:cNvPr>
              <p:cNvPicPr>
                <a:picLocks noChangeAspect="1"/>
              </p:cNvPicPr>
              <p:nvPr/>
            </p:nvPicPr>
            <p:blipFill>
              <a:blip r:embed="rId10"/>
              <a:stretch>
                <a:fillRect/>
              </a:stretch>
            </p:blipFill>
            <p:spPr>
              <a:xfrm>
                <a:off x="3709153" y="2275867"/>
                <a:ext cx="608759" cy="544967"/>
              </a:xfrm>
              <a:prstGeom prst="rect">
                <a:avLst/>
              </a:prstGeom>
            </p:spPr>
          </p:pic>
          <p:sp>
            <p:nvSpPr>
              <p:cNvPr id="28" name="TextBox 27">
                <a:extLst>
                  <a:ext uri="{FF2B5EF4-FFF2-40B4-BE49-F238E27FC236}">
                    <a16:creationId xmlns:a16="http://schemas.microsoft.com/office/drawing/2014/main" id="{0DBA6F37-E431-AD49-B351-B9E155B67CF7}"/>
                  </a:ext>
                </a:extLst>
              </p:cNvPr>
              <p:cNvSpPr txBox="1"/>
              <p:nvPr/>
            </p:nvSpPr>
            <p:spPr>
              <a:xfrm>
                <a:off x="3335730" y="1507885"/>
                <a:ext cx="1314550" cy="163641"/>
              </a:xfrm>
              <a:prstGeom prst="rect">
                <a:avLst/>
              </a:prstGeom>
              <a:noFill/>
            </p:spPr>
            <p:txBody>
              <a:bodyPr wrap="square" lIns="0" tIns="0" rIns="0" bIns="0" rtlCol="0">
                <a:spAutoFit/>
              </a:bodyPr>
              <a:lstStyle/>
              <a:p>
                <a:pPr algn="ctr"/>
                <a:r>
                  <a:rPr lang="en-US" sz="1333" dirty="0"/>
                  <a:t>Cisco Cloud Center</a:t>
                </a:r>
              </a:p>
            </p:txBody>
          </p:sp>
          <p:pic>
            <p:nvPicPr>
              <p:cNvPr id="29" name="Picture 28" descr="A close up of a computer&#10;&#10;Description automatically generated">
                <a:extLst>
                  <a:ext uri="{FF2B5EF4-FFF2-40B4-BE49-F238E27FC236}">
                    <a16:creationId xmlns:a16="http://schemas.microsoft.com/office/drawing/2014/main" id="{C6F3154A-EC34-2141-981A-6961373988FC}"/>
                  </a:ext>
                </a:extLst>
              </p:cNvPr>
              <p:cNvPicPr>
                <a:picLocks noChangeAspect="1"/>
              </p:cNvPicPr>
              <p:nvPr/>
            </p:nvPicPr>
            <p:blipFill>
              <a:blip r:embed="rId11"/>
              <a:stretch>
                <a:fillRect/>
              </a:stretch>
            </p:blipFill>
            <p:spPr>
              <a:xfrm>
                <a:off x="2200822" y="2092169"/>
                <a:ext cx="910284" cy="1885585"/>
              </a:xfrm>
              <a:prstGeom prst="rect">
                <a:avLst/>
              </a:prstGeom>
            </p:spPr>
          </p:pic>
          <p:pic>
            <p:nvPicPr>
              <p:cNvPr id="16" name="Picture 11" descr="gigabit_ethernet_switch">
                <a:extLst>
                  <a:ext uri="{FF2B5EF4-FFF2-40B4-BE49-F238E27FC236}">
                    <a16:creationId xmlns:a16="http://schemas.microsoft.com/office/drawing/2014/main" id="{0D734EAC-AE65-6C45-A0F9-1EC0A419AB22}"/>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541595" y="2717769"/>
                <a:ext cx="263729" cy="282646"/>
              </a:xfrm>
              <a:prstGeom prst="rect">
                <a:avLst/>
              </a:prstGeom>
              <a:noFill/>
              <a:ln w="9525">
                <a:noFill/>
                <a:miter lim="800000"/>
                <a:headEnd/>
                <a:tailEnd/>
              </a:ln>
            </p:spPr>
          </p:pic>
          <p:pic>
            <p:nvPicPr>
              <p:cNvPr id="17" name="Picture 5" descr="EQUINIX_LOGO.psd">
                <a:extLst>
                  <a:ext uri="{FF2B5EF4-FFF2-40B4-BE49-F238E27FC236}">
                    <a16:creationId xmlns:a16="http://schemas.microsoft.com/office/drawing/2014/main" id="{95292FAD-1EC3-654F-AD06-A6175D0EBE6B}"/>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235402" y="2919040"/>
                <a:ext cx="871482" cy="46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7" name="Group 36">
            <a:extLst>
              <a:ext uri="{FF2B5EF4-FFF2-40B4-BE49-F238E27FC236}">
                <a16:creationId xmlns:a16="http://schemas.microsoft.com/office/drawing/2014/main" id="{7F608045-E196-5C4A-9103-D2527AFA394D}"/>
              </a:ext>
            </a:extLst>
          </p:cNvPr>
          <p:cNvGrpSpPr/>
          <p:nvPr/>
        </p:nvGrpSpPr>
        <p:grpSpPr>
          <a:xfrm>
            <a:off x="5506561" y="1142768"/>
            <a:ext cx="3858770" cy="1021541"/>
            <a:chOff x="4130996" y="916279"/>
            <a:chExt cx="3194535" cy="805618"/>
          </a:xfrm>
        </p:grpSpPr>
        <p:sp>
          <p:nvSpPr>
            <p:cNvPr id="38" name="Rectangle 37">
              <a:extLst>
                <a:ext uri="{FF2B5EF4-FFF2-40B4-BE49-F238E27FC236}">
                  <a16:creationId xmlns:a16="http://schemas.microsoft.com/office/drawing/2014/main" id="{9E9B30DD-B5BB-3D40-B201-74574C295E95}"/>
                </a:ext>
              </a:extLst>
            </p:cNvPr>
            <p:cNvSpPr/>
            <p:nvPr/>
          </p:nvSpPr>
          <p:spPr>
            <a:xfrm>
              <a:off x="4665434" y="916279"/>
              <a:ext cx="2660097" cy="600473"/>
            </a:xfrm>
            <a:prstGeom prst="rect">
              <a:avLst/>
            </a:prstGeom>
            <a:solidFill>
              <a:schemeClr val="bg1">
                <a:lumMod val="85000"/>
              </a:schemeClr>
            </a:solidFill>
          </p:spPr>
          <p:txBody>
            <a:bodyPr wrap="square" anchor="ctr" anchorCtr="0">
              <a:noAutofit/>
            </a:bodyPr>
            <a:lstStyle/>
            <a:p>
              <a:r>
                <a:rPr lang="en-US" sz="1333" dirty="0">
                  <a:solidFill>
                    <a:schemeClr val="tx1">
                      <a:lumMod val="75000"/>
                      <a:lumOff val="25000"/>
                    </a:schemeClr>
                  </a:solidFill>
                  <a:latin typeface="Arial" panose="020B0604020202020204" pitchFamily="34" charset="0"/>
                  <a:cs typeface="Arial" panose="020B0604020202020204" pitchFamily="34" charset="0"/>
                </a:rPr>
                <a:t>Cisco Cloud Center deploys the same sample app on FlexPod, AWS, and Azure with a single blueprint</a:t>
              </a:r>
            </a:p>
          </p:txBody>
        </p:sp>
        <p:cxnSp>
          <p:nvCxnSpPr>
            <p:cNvPr id="39" name="Elbow Connector 38">
              <a:extLst>
                <a:ext uri="{FF2B5EF4-FFF2-40B4-BE49-F238E27FC236}">
                  <a16:creationId xmlns:a16="http://schemas.microsoft.com/office/drawing/2014/main" id="{FE6588DA-50A2-094D-B5CF-2AF30D952497}"/>
                </a:ext>
              </a:extLst>
            </p:cNvPr>
            <p:cNvCxnSpPr>
              <a:cxnSpLocks/>
              <a:stCxn id="28" idx="0"/>
              <a:endCxn id="38" idx="1"/>
            </p:cNvCxnSpPr>
            <p:nvPr/>
          </p:nvCxnSpPr>
          <p:spPr>
            <a:xfrm rot="5400000" flipH="1" flipV="1">
              <a:off x="4145524" y="1201988"/>
              <a:ext cx="505381" cy="534438"/>
            </a:xfrm>
            <a:prstGeom prst="bentConnector2">
              <a:avLst/>
            </a:prstGeom>
            <a:ln>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9D8CFAD7-9201-7E4F-B28B-2892498CF2B4}"/>
              </a:ext>
            </a:extLst>
          </p:cNvPr>
          <p:cNvGrpSpPr/>
          <p:nvPr/>
        </p:nvGrpSpPr>
        <p:grpSpPr>
          <a:xfrm>
            <a:off x="1051727" y="3067823"/>
            <a:ext cx="2258262" cy="1291364"/>
            <a:chOff x="733015" y="2354554"/>
            <a:chExt cx="1801588" cy="1030222"/>
          </a:xfrm>
        </p:grpSpPr>
        <p:sp>
          <p:nvSpPr>
            <p:cNvPr id="41" name="Rectangle 40">
              <a:extLst>
                <a:ext uri="{FF2B5EF4-FFF2-40B4-BE49-F238E27FC236}">
                  <a16:creationId xmlns:a16="http://schemas.microsoft.com/office/drawing/2014/main" id="{7FBB29F2-D436-A945-96B3-20FB431E9EB2}"/>
                </a:ext>
              </a:extLst>
            </p:cNvPr>
            <p:cNvSpPr/>
            <p:nvPr/>
          </p:nvSpPr>
          <p:spPr>
            <a:xfrm>
              <a:off x="733015" y="2354554"/>
              <a:ext cx="1479169" cy="629743"/>
            </a:xfrm>
            <a:prstGeom prst="rect">
              <a:avLst/>
            </a:prstGeom>
            <a:solidFill>
              <a:schemeClr val="bg1">
                <a:lumMod val="85000"/>
              </a:schemeClr>
            </a:solidFill>
          </p:spPr>
          <p:txBody>
            <a:bodyPr wrap="square" anchor="ctr" anchorCtr="0">
              <a:noAutofit/>
            </a:bodyPr>
            <a:lstStyle/>
            <a:p>
              <a:r>
                <a:rPr lang="en-US" sz="1333" dirty="0">
                  <a:solidFill>
                    <a:schemeClr val="tx1">
                      <a:lumMod val="75000"/>
                      <a:lumOff val="25000"/>
                    </a:schemeClr>
                  </a:solidFill>
                  <a:latin typeface="Arial" panose="020B0604020202020204" pitchFamily="34" charset="0"/>
                  <a:cs typeface="Arial" panose="020B0604020202020204" pitchFamily="34" charset="0"/>
                </a:rPr>
                <a:t>FlexPod hosts the production workload and data</a:t>
              </a:r>
            </a:p>
          </p:txBody>
        </p:sp>
        <p:cxnSp>
          <p:nvCxnSpPr>
            <p:cNvPr id="42" name="Elbow Connector 41">
              <a:extLst>
                <a:ext uri="{FF2B5EF4-FFF2-40B4-BE49-F238E27FC236}">
                  <a16:creationId xmlns:a16="http://schemas.microsoft.com/office/drawing/2014/main" id="{4DF1AAC0-47B7-4E4D-8E87-849E24E88935}"/>
                </a:ext>
              </a:extLst>
            </p:cNvPr>
            <p:cNvCxnSpPr>
              <a:cxnSpLocks/>
              <a:stCxn id="41" idx="2"/>
            </p:cNvCxnSpPr>
            <p:nvPr/>
          </p:nvCxnSpPr>
          <p:spPr>
            <a:xfrm rot="16200000" flipH="1">
              <a:off x="1803361" y="2653535"/>
              <a:ext cx="400481" cy="1062002"/>
            </a:xfrm>
            <a:prstGeom prst="bentConnector2">
              <a:avLst/>
            </a:prstGeom>
            <a:ln>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1C53E41-2AE2-8E49-8764-5CB99D7DC091}"/>
              </a:ext>
            </a:extLst>
          </p:cNvPr>
          <p:cNvGrpSpPr/>
          <p:nvPr/>
        </p:nvGrpSpPr>
        <p:grpSpPr>
          <a:xfrm>
            <a:off x="8182062" y="2304091"/>
            <a:ext cx="3548838" cy="2524654"/>
            <a:chOff x="6116862" y="1787497"/>
            <a:chExt cx="2831178" cy="2014109"/>
          </a:xfrm>
        </p:grpSpPr>
        <p:sp>
          <p:nvSpPr>
            <p:cNvPr id="44" name="Rectangle 43">
              <a:extLst>
                <a:ext uri="{FF2B5EF4-FFF2-40B4-BE49-F238E27FC236}">
                  <a16:creationId xmlns:a16="http://schemas.microsoft.com/office/drawing/2014/main" id="{ECC630E0-FBA6-E14D-9F48-CCD0F72E775A}"/>
                </a:ext>
              </a:extLst>
            </p:cNvPr>
            <p:cNvSpPr/>
            <p:nvPr/>
          </p:nvSpPr>
          <p:spPr>
            <a:xfrm>
              <a:off x="7151490" y="1787497"/>
              <a:ext cx="1796550" cy="1300310"/>
            </a:xfrm>
            <a:prstGeom prst="rect">
              <a:avLst/>
            </a:prstGeom>
            <a:solidFill>
              <a:schemeClr val="bg1">
                <a:lumMod val="85000"/>
              </a:schemeClr>
            </a:solidFill>
          </p:spPr>
          <p:txBody>
            <a:bodyPr wrap="square" anchor="ctr" anchorCtr="0">
              <a:noAutofit/>
            </a:bodyPr>
            <a:lstStyle/>
            <a:p>
              <a:pPr marL="228543" indent="-228543">
                <a:buFont typeface="Arial" panose="020B0604020202020204" pitchFamily="34" charset="0"/>
                <a:buChar char="•"/>
              </a:pPr>
              <a:r>
                <a:rPr lang="en-US" sz="1333" dirty="0">
                  <a:solidFill>
                    <a:schemeClr val="tx1">
                      <a:lumMod val="75000"/>
                      <a:lumOff val="25000"/>
                    </a:schemeClr>
                  </a:solidFill>
                  <a:latin typeface="Arial" panose="020B0604020202020204" pitchFamily="34" charset="0"/>
                  <a:cs typeface="Arial" panose="020B0604020202020204" pitchFamily="34" charset="0"/>
                </a:rPr>
                <a:t>AWS and Azure connected to NPS are a Dev/Test environment</a:t>
              </a:r>
            </a:p>
            <a:p>
              <a:pPr marL="228543" indent="-228543">
                <a:buFont typeface="Arial" panose="020B0604020202020204" pitchFamily="34" charset="0"/>
                <a:buChar char="•"/>
              </a:pPr>
              <a:r>
                <a:rPr lang="en-US" sz="1333" dirty="0">
                  <a:solidFill>
                    <a:schemeClr val="tx1">
                      <a:lumMod val="75000"/>
                      <a:lumOff val="25000"/>
                    </a:schemeClr>
                  </a:solidFill>
                  <a:latin typeface="Arial" panose="020B0604020202020204" pitchFamily="34" charset="0"/>
                  <a:cs typeface="Arial" panose="020B0604020202020204" pitchFamily="34" charset="0"/>
                </a:rPr>
                <a:t>Compute in both AWS and Azure able to access data in NPS without moving storage</a:t>
              </a:r>
            </a:p>
          </p:txBody>
        </p:sp>
        <p:cxnSp>
          <p:nvCxnSpPr>
            <p:cNvPr id="45" name="Elbow Connector 44">
              <a:extLst>
                <a:ext uri="{FF2B5EF4-FFF2-40B4-BE49-F238E27FC236}">
                  <a16:creationId xmlns:a16="http://schemas.microsoft.com/office/drawing/2014/main" id="{83E41811-B76E-DC43-A700-BCB3B1698D22}"/>
                </a:ext>
              </a:extLst>
            </p:cNvPr>
            <p:cNvCxnSpPr>
              <a:cxnSpLocks/>
              <a:stCxn id="44" idx="2"/>
              <a:endCxn id="21" idx="3"/>
            </p:cNvCxnSpPr>
            <p:nvPr/>
          </p:nvCxnSpPr>
          <p:spPr>
            <a:xfrm rot="5400000">
              <a:off x="6726414" y="2478255"/>
              <a:ext cx="713799" cy="1932904"/>
            </a:xfrm>
            <a:prstGeom prst="bentConnector2">
              <a:avLst/>
            </a:prstGeom>
            <a:ln>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15DC5C0-2F16-5942-84C4-52155DBBC943}"/>
                </a:ext>
              </a:extLst>
            </p:cNvPr>
            <p:cNvCxnSpPr>
              <a:cxnSpLocks/>
            </p:cNvCxnSpPr>
            <p:nvPr/>
          </p:nvCxnSpPr>
          <p:spPr>
            <a:xfrm flipH="1">
              <a:off x="6385406" y="2232821"/>
              <a:ext cx="766084"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12427C6-FA79-7741-AE45-C49B8466CEFC}"/>
              </a:ext>
            </a:extLst>
          </p:cNvPr>
          <p:cNvGrpSpPr/>
          <p:nvPr/>
        </p:nvGrpSpPr>
        <p:grpSpPr>
          <a:xfrm>
            <a:off x="5368925" y="5330429"/>
            <a:ext cx="4149149" cy="851866"/>
            <a:chOff x="4015416" y="3985504"/>
            <a:chExt cx="3310092" cy="679599"/>
          </a:xfrm>
        </p:grpSpPr>
        <p:sp>
          <p:nvSpPr>
            <p:cNvPr id="48" name="Rectangle 47">
              <a:extLst>
                <a:ext uri="{FF2B5EF4-FFF2-40B4-BE49-F238E27FC236}">
                  <a16:creationId xmlns:a16="http://schemas.microsoft.com/office/drawing/2014/main" id="{37D8E4A1-C5F4-FB4D-9B2D-47D12339045E}"/>
                </a:ext>
              </a:extLst>
            </p:cNvPr>
            <p:cNvSpPr/>
            <p:nvPr/>
          </p:nvSpPr>
          <p:spPr>
            <a:xfrm>
              <a:off x="4665433" y="4288075"/>
              <a:ext cx="2660075" cy="377028"/>
            </a:xfrm>
            <a:prstGeom prst="rect">
              <a:avLst/>
            </a:prstGeom>
            <a:solidFill>
              <a:schemeClr val="bg1">
                <a:lumMod val="85000"/>
              </a:schemeClr>
            </a:solidFill>
          </p:spPr>
          <p:txBody>
            <a:bodyPr wrap="square">
              <a:spAutoFit/>
            </a:bodyPr>
            <a:lstStyle/>
            <a:p>
              <a:r>
                <a:rPr lang="en-US" sz="1333" dirty="0">
                  <a:solidFill>
                    <a:schemeClr val="tx1">
                      <a:lumMod val="75000"/>
                      <a:lumOff val="25000"/>
                    </a:schemeClr>
                  </a:solidFill>
                  <a:latin typeface="Arial" panose="020B0604020202020204" pitchFamily="34" charset="0"/>
                  <a:cs typeface="Arial" panose="020B0604020202020204" pitchFamily="34" charset="0"/>
                </a:rPr>
                <a:t>Data is mirrored via </a:t>
              </a:r>
              <a:r>
                <a:rPr lang="en-US" sz="1333" dirty="0" err="1">
                  <a:solidFill>
                    <a:schemeClr val="tx1">
                      <a:lumMod val="75000"/>
                      <a:lumOff val="25000"/>
                    </a:schemeClr>
                  </a:solidFill>
                  <a:latin typeface="Arial" panose="020B0604020202020204" pitchFamily="34" charset="0"/>
                  <a:cs typeface="Arial" panose="020B0604020202020204" pitchFamily="34" charset="0"/>
                </a:rPr>
                <a:t>SnapMirror</a:t>
              </a:r>
              <a:r>
                <a:rPr lang="en-US" sz="1333" dirty="0">
                  <a:solidFill>
                    <a:schemeClr val="tx1">
                      <a:lumMod val="75000"/>
                      <a:lumOff val="25000"/>
                    </a:schemeClr>
                  </a:solidFill>
                  <a:latin typeface="Arial" panose="020B0604020202020204" pitchFamily="34" charset="0"/>
                  <a:cs typeface="Arial" panose="020B0604020202020204" pitchFamily="34" charset="0"/>
                </a:rPr>
                <a:t> from FlexPod to NPS controller, and vice versa</a:t>
              </a:r>
            </a:p>
          </p:txBody>
        </p:sp>
        <p:cxnSp>
          <p:nvCxnSpPr>
            <p:cNvPr id="49" name="Elbow Connector 48">
              <a:extLst>
                <a:ext uri="{FF2B5EF4-FFF2-40B4-BE49-F238E27FC236}">
                  <a16:creationId xmlns:a16="http://schemas.microsoft.com/office/drawing/2014/main" id="{5CDB3244-9C53-824E-B0EF-0596DDA66653}"/>
                </a:ext>
              </a:extLst>
            </p:cNvPr>
            <p:cNvCxnSpPr>
              <a:cxnSpLocks/>
            </p:cNvCxnSpPr>
            <p:nvPr/>
          </p:nvCxnSpPr>
          <p:spPr>
            <a:xfrm rot="10800000">
              <a:off x="4015416" y="3985504"/>
              <a:ext cx="650017" cy="504655"/>
            </a:xfrm>
            <a:prstGeom prst="bentConnector3">
              <a:avLst>
                <a:gd name="adj1" fmla="val 99878"/>
              </a:avLst>
            </a:prstGeom>
            <a:ln>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76D5606-F3FC-6F44-9EC1-6D6758383A86}"/>
              </a:ext>
            </a:extLst>
          </p:cNvPr>
          <p:cNvGrpSpPr/>
          <p:nvPr/>
        </p:nvGrpSpPr>
        <p:grpSpPr>
          <a:xfrm>
            <a:off x="1051727" y="1150897"/>
            <a:ext cx="3630950" cy="1930413"/>
            <a:chOff x="789000" y="922377"/>
            <a:chExt cx="2896686" cy="1540038"/>
          </a:xfrm>
        </p:grpSpPr>
        <p:sp>
          <p:nvSpPr>
            <p:cNvPr id="51" name="Rectangle 50">
              <a:extLst>
                <a:ext uri="{FF2B5EF4-FFF2-40B4-BE49-F238E27FC236}">
                  <a16:creationId xmlns:a16="http://schemas.microsoft.com/office/drawing/2014/main" id="{91B589EC-DE39-EE41-8918-CF859A27338E}"/>
                </a:ext>
              </a:extLst>
            </p:cNvPr>
            <p:cNvSpPr/>
            <p:nvPr/>
          </p:nvSpPr>
          <p:spPr>
            <a:xfrm>
              <a:off x="789000" y="922377"/>
              <a:ext cx="2183116" cy="600952"/>
            </a:xfrm>
            <a:prstGeom prst="rect">
              <a:avLst/>
            </a:prstGeom>
            <a:solidFill>
              <a:schemeClr val="tx2"/>
            </a:solidFill>
          </p:spPr>
          <p:txBody>
            <a:bodyPr wrap="square" anchor="ctr" anchorCtr="0">
              <a:noAutofit/>
            </a:bodyPr>
            <a:lstStyle/>
            <a:p>
              <a:r>
                <a:rPr lang="en-US" sz="1333" dirty="0">
                  <a:solidFill>
                    <a:schemeClr val="tx1">
                      <a:lumMod val="75000"/>
                      <a:lumOff val="25000"/>
                    </a:schemeClr>
                  </a:solidFill>
                  <a:latin typeface="Arial" panose="020B0604020202020204" pitchFamily="34" charset="0"/>
                  <a:cs typeface="Arial" panose="020B0604020202020204" pitchFamily="34" charset="0"/>
                </a:rPr>
                <a:t>Repatriation of an application from AWS and Azure to </a:t>
              </a:r>
              <a:r>
                <a:rPr lang="en-US" sz="1333" dirty="0" err="1">
                  <a:solidFill>
                    <a:schemeClr val="tx1">
                      <a:lumMod val="75000"/>
                      <a:lumOff val="25000"/>
                    </a:schemeClr>
                  </a:solidFill>
                  <a:latin typeface="Arial" panose="020B0604020202020204" pitchFamily="34" charset="0"/>
                  <a:cs typeface="Arial" panose="020B0604020202020204" pitchFamily="34" charset="0"/>
                </a:rPr>
                <a:t>FlexPod</a:t>
              </a:r>
              <a:r>
                <a:rPr lang="en-US" sz="1333" baseline="30000" dirty="0">
                  <a:solidFill>
                    <a:schemeClr val="tx1">
                      <a:lumMod val="75000"/>
                      <a:lumOff val="25000"/>
                    </a:schemeClr>
                  </a:solidFill>
                  <a:latin typeface="Arial" panose="020B0604020202020204" pitchFamily="34" charset="0"/>
                  <a:cs typeface="Arial" panose="020B0604020202020204" pitchFamily="34" charset="0"/>
                </a:rPr>
                <a:t>®</a:t>
              </a:r>
              <a:r>
                <a:rPr lang="en-US" sz="1400" baseline="30000" dirty="0">
                  <a:latin typeface="Arial" panose="020B0604020202020204" pitchFamily="34" charset="0"/>
                  <a:cs typeface="Arial" panose="020B0604020202020204" pitchFamily="34" charset="0"/>
                </a:rPr>
                <a:t> </a:t>
              </a:r>
              <a:endParaRPr lang="en-US" sz="1333"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2" name="Elbow Connector 51">
              <a:extLst>
                <a:ext uri="{FF2B5EF4-FFF2-40B4-BE49-F238E27FC236}">
                  <a16:creationId xmlns:a16="http://schemas.microsoft.com/office/drawing/2014/main" id="{EDE153DB-B159-9440-92C7-3B01C27EC99F}"/>
                </a:ext>
              </a:extLst>
            </p:cNvPr>
            <p:cNvCxnSpPr>
              <a:cxnSpLocks/>
              <a:stCxn id="51" idx="3"/>
            </p:cNvCxnSpPr>
            <p:nvPr/>
          </p:nvCxnSpPr>
          <p:spPr>
            <a:xfrm>
              <a:off x="2972116" y="1222853"/>
              <a:ext cx="713570" cy="1239562"/>
            </a:xfrm>
            <a:prstGeom prst="bentConnector2">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D3E1BC38-87A7-624C-BFB9-990DA6C4EE75}"/>
              </a:ext>
            </a:extLst>
          </p:cNvPr>
          <p:cNvSpPr/>
          <p:nvPr/>
        </p:nvSpPr>
        <p:spPr>
          <a:xfrm>
            <a:off x="1051726" y="5721068"/>
            <a:ext cx="3947337" cy="461665"/>
          </a:xfrm>
          <a:prstGeom prst="rect">
            <a:avLst/>
          </a:prstGeom>
        </p:spPr>
        <p:txBody>
          <a:bodyPr wrap="square">
            <a:spAutoFit/>
          </a:bodyPr>
          <a:lstStyle/>
          <a:p>
            <a:r>
              <a:rPr lang="en-US" sz="1200" dirty="0">
                <a:hlinkClick r:id="rId14">
                  <a:extLst>
                    <a:ext uri="{A12FA001-AC4F-418D-AE19-62706E023703}">
                      <ahyp:hlinkClr xmlns:ahyp="http://schemas.microsoft.com/office/drawing/2018/hyperlinkcolor" val="tx"/>
                    </a:ext>
                  </a:extLst>
                </a:hlinkClick>
              </a:rPr>
              <a:t>https://www.cisco.com/c/en/us/td/docs/unified_computing/ucs/UCS_CVDs/flexpod_hybridcloud_design.html</a:t>
            </a:r>
            <a:endParaRPr lang="en-US" sz="1200" dirty="0"/>
          </a:p>
        </p:txBody>
      </p:sp>
      <p:pic>
        <p:nvPicPr>
          <p:cNvPr id="55" name="Picture 54" descr="A close up of a sign&#10;&#10;Description automatically generated">
            <a:extLst>
              <a:ext uri="{FF2B5EF4-FFF2-40B4-BE49-F238E27FC236}">
                <a16:creationId xmlns:a16="http://schemas.microsoft.com/office/drawing/2014/main" id="{3ED1B1E7-5879-364F-B15B-C2CDFC980201}"/>
              </a:ext>
            </a:extLst>
          </p:cNvPr>
          <p:cNvPicPr>
            <a:picLocks noChangeAspect="1"/>
          </p:cNvPicPr>
          <p:nvPr/>
        </p:nvPicPr>
        <p:blipFill>
          <a:blip r:embed="rId15"/>
          <a:stretch>
            <a:fillRect/>
          </a:stretch>
        </p:blipFill>
        <p:spPr>
          <a:xfrm>
            <a:off x="10972690" y="1090027"/>
            <a:ext cx="840097" cy="816094"/>
          </a:xfrm>
          <a:prstGeom prst="rect">
            <a:avLst/>
          </a:prstGeom>
        </p:spPr>
      </p:pic>
      <p:pic>
        <p:nvPicPr>
          <p:cNvPr id="54" name="Google Shape;98;p14">
            <a:extLst>
              <a:ext uri="{FF2B5EF4-FFF2-40B4-BE49-F238E27FC236}">
                <a16:creationId xmlns:a16="http://schemas.microsoft.com/office/drawing/2014/main" id="{DB80435C-EC5B-B548-A5F8-F7A648568C39}"/>
              </a:ext>
            </a:extLst>
          </p:cNvPr>
          <p:cNvPicPr preferRelativeResize="0"/>
          <p:nvPr/>
        </p:nvPicPr>
        <p:blipFill rotWithShape="1">
          <a:blip r:embed="rId16">
            <a:alphaModFix/>
          </a:blip>
          <a:srcRect b="37217"/>
          <a:stretch/>
        </p:blipFill>
        <p:spPr>
          <a:xfrm>
            <a:off x="10771636" y="6468854"/>
            <a:ext cx="941700" cy="156500"/>
          </a:xfrm>
          <a:prstGeom prst="rect">
            <a:avLst/>
          </a:prstGeom>
          <a:noFill/>
          <a:ln>
            <a:noFill/>
          </a:ln>
        </p:spPr>
      </p:pic>
      <p:sp>
        <p:nvSpPr>
          <p:cNvPr id="3" name="Footer Placeholder 2">
            <a:extLst>
              <a:ext uri="{FF2B5EF4-FFF2-40B4-BE49-F238E27FC236}">
                <a16:creationId xmlns:a16="http://schemas.microsoft.com/office/drawing/2014/main" id="{C9CE8ECA-06A0-8F43-9066-A5B5FD4FFD4A}"/>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56" name="Slide Number Placeholder 55">
            <a:extLst>
              <a:ext uri="{FF2B5EF4-FFF2-40B4-BE49-F238E27FC236}">
                <a16:creationId xmlns:a16="http://schemas.microsoft.com/office/drawing/2014/main" id="{111539DC-27E9-0647-BFED-B0BA8802AEFF}"/>
              </a:ext>
            </a:extLst>
          </p:cNvPr>
          <p:cNvSpPr>
            <a:spLocks noGrp="1"/>
          </p:cNvSpPr>
          <p:nvPr>
            <p:ph type="sldNum" sz="quarter" idx="4"/>
          </p:nvPr>
        </p:nvSpPr>
        <p:spPr/>
        <p:txBody>
          <a:bodyPr/>
          <a:lstStyle/>
          <a:p>
            <a:fld id="{B071A5F3-A4FF-4CEE-8215-C08835B585C1}" type="slidenum">
              <a:rPr lang="en-US" smtClean="0"/>
              <a:pPr/>
              <a:t>11</a:t>
            </a:fld>
            <a:endParaRPr lang="en-US" dirty="0"/>
          </a:p>
        </p:txBody>
      </p:sp>
    </p:spTree>
    <p:extLst>
      <p:ext uri="{BB962C8B-B14F-4D97-AF65-F5344CB8AC3E}">
        <p14:creationId xmlns:p14="http://schemas.microsoft.com/office/powerpoint/2010/main" val="346955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DFFF-C04A-2649-A44A-96AFC6C52820}"/>
              </a:ext>
            </a:extLst>
          </p:cNvPr>
          <p:cNvSpPr>
            <a:spLocks noGrp="1"/>
          </p:cNvSpPr>
          <p:nvPr>
            <p:ph type="title"/>
          </p:nvPr>
        </p:nvSpPr>
        <p:spPr/>
        <p:txBody>
          <a:bodyPr/>
          <a:lstStyle/>
          <a:p>
            <a:r>
              <a:rPr lang="en-US" dirty="0"/>
              <a:t>FlexPod Management Using Cloud-Based Cisco Intersight</a:t>
            </a:r>
          </a:p>
        </p:txBody>
      </p:sp>
      <p:sp>
        <p:nvSpPr>
          <p:cNvPr id="7" name="Rounded Rectangle 243">
            <a:extLst>
              <a:ext uri="{FF2B5EF4-FFF2-40B4-BE49-F238E27FC236}">
                <a16:creationId xmlns:a16="http://schemas.microsoft.com/office/drawing/2014/main" id="{E3FE2DF8-400E-5747-86A5-D48F0051977A}"/>
              </a:ext>
            </a:extLst>
          </p:cNvPr>
          <p:cNvSpPr/>
          <p:nvPr/>
        </p:nvSpPr>
        <p:spPr>
          <a:xfrm>
            <a:off x="8324583" y="2719992"/>
            <a:ext cx="1650658" cy="1830109"/>
          </a:xfrm>
          <a:prstGeom prst="roundRect">
            <a:avLst>
              <a:gd name="adj" fmla="val 50000"/>
            </a:avLst>
          </a:prstGeom>
          <a:solidFill>
            <a:srgbClr val="FFFFFF"/>
          </a:solidFill>
          <a:ln w="25400" cap="flat" cmpd="sng" algn="ctr">
            <a:noFill/>
            <a:prstDash val="solid"/>
          </a:ln>
          <a:effectLst/>
        </p:spPr>
        <p:txBody>
          <a:bodyPr rtlCol="0" anchor="ctr"/>
          <a:lstStyle/>
          <a:p>
            <a:pPr algn="ctr" defTabSz="457086">
              <a:defRPr/>
            </a:pPr>
            <a:endParaRPr lang="en-US" kern="0" dirty="0">
              <a:solidFill>
                <a:srgbClr val="005073"/>
              </a:solidFill>
              <a:latin typeface="Arial" panose="020B0604020202020204" pitchFamily="34" charset="0"/>
            </a:endParaRPr>
          </a:p>
        </p:txBody>
      </p:sp>
      <p:grpSp>
        <p:nvGrpSpPr>
          <p:cNvPr id="8" name="Group 7">
            <a:extLst>
              <a:ext uri="{FF2B5EF4-FFF2-40B4-BE49-F238E27FC236}">
                <a16:creationId xmlns:a16="http://schemas.microsoft.com/office/drawing/2014/main" id="{ECFE85C4-4A21-CE47-B106-28E99B15AC0A}"/>
              </a:ext>
            </a:extLst>
          </p:cNvPr>
          <p:cNvGrpSpPr/>
          <p:nvPr/>
        </p:nvGrpSpPr>
        <p:grpSpPr>
          <a:xfrm>
            <a:off x="2087007" y="2442493"/>
            <a:ext cx="9162776" cy="2937513"/>
            <a:chOff x="0" y="2382644"/>
            <a:chExt cx="9144000" cy="2760856"/>
          </a:xfrm>
        </p:grpSpPr>
        <p:pic>
          <p:nvPicPr>
            <p:cNvPr id="109" name="Picture 108">
              <a:extLst>
                <a:ext uri="{FF2B5EF4-FFF2-40B4-BE49-F238E27FC236}">
                  <a16:creationId xmlns:a16="http://schemas.microsoft.com/office/drawing/2014/main" id="{2E1FF17D-FF0D-4047-8C02-4D526B77950E}"/>
                </a:ext>
              </a:extLst>
            </p:cNvPr>
            <p:cNvPicPr>
              <a:picLocks noChangeAspect="1"/>
            </p:cNvPicPr>
            <p:nvPr/>
          </p:nvPicPr>
          <p:blipFill rotWithShape="1">
            <a:blip r:embed="rId3" cstate="screen">
              <a:duotone>
                <a:srgbClr val="676767">
                  <a:shade val="45000"/>
                  <a:satMod val="135000"/>
                </a:srgbClr>
                <a:prstClr val="white"/>
              </a:duotone>
              <a:extLst>
                <a:ext uri="{28A0092B-C50C-407E-A947-70E740481C1C}">
                  <a14:useLocalDpi xmlns:a14="http://schemas.microsoft.com/office/drawing/2010/main"/>
                </a:ext>
              </a:extLst>
            </a:blip>
            <a:srcRect l="-213"/>
            <a:stretch/>
          </p:blipFill>
          <p:spPr>
            <a:xfrm>
              <a:off x="0" y="3173412"/>
              <a:ext cx="9144000" cy="1970088"/>
            </a:xfrm>
            <a:prstGeom prst="rect">
              <a:avLst/>
            </a:prstGeom>
          </p:spPr>
        </p:pic>
        <p:pic>
          <p:nvPicPr>
            <p:cNvPr id="110" name="Picture 34" descr="http://www.cisco.com/c/en/us/products/servers-unified-computing/ucs-c240-m3-rack-server/index/_jcr_content/series_data_hero/data-hero-image/data-hero-image-trigger/parsys-for-c26v4/frameworkimage.img.jpg/ucs_240_m3_rack_large.jpg">
              <a:extLst>
                <a:ext uri="{FF2B5EF4-FFF2-40B4-BE49-F238E27FC236}">
                  <a16:creationId xmlns:a16="http://schemas.microsoft.com/office/drawing/2014/main" id="{5BAFAD04-A43F-A04E-956E-9B496F06580A}"/>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23300" y="4230636"/>
              <a:ext cx="652142" cy="290182"/>
            </a:xfrm>
            <a:prstGeom prst="rect">
              <a:avLst/>
            </a:prstGeom>
            <a:noFill/>
            <a:extLst>
              <a:ext uri="{909E8E84-426E-40DD-AFC4-6F175D3DCCD1}">
                <a14:hiddenFill xmlns:a14="http://schemas.microsoft.com/office/drawing/2010/main">
                  <a:solidFill>
                    <a:srgbClr val="FFFFFF"/>
                  </a:solidFill>
                </a14:hiddenFill>
              </a:ext>
            </a:extLst>
          </p:spPr>
        </p:pic>
        <p:grpSp>
          <p:nvGrpSpPr>
            <p:cNvPr id="111" name="Group 110">
              <a:extLst>
                <a:ext uri="{FF2B5EF4-FFF2-40B4-BE49-F238E27FC236}">
                  <a16:creationId xmlns:a16="http://schemas.microsoft.com/office/drawing/2014/main" id="{A2B74E9B-B498-3348-8E27-F12657D1FAEC}"/>
                </a:ext>
              </a:extLst>
            </p:cNvPr>
            <p:cNvGrpSpPr/>
            <p:nvPr/>
          </p:nvGrpSpPr>
          <p:grpSpPr>
            <a:xfrm>
              <a:off x="1031874" y="2833689"/>
              <a:ext cx="7143754" cy="1651000"/>
              <a:chOff x="1031874" y="2833688"/>
              <a:chExt cx="7143754" cy="1651000"/>
            </a:xfrm>
          </p:grpSpPr>
          <p:sp>
            <p:nvSpPr>
              <p:cNvPr id="149" name="Freeform 5">
                <a:extLst>
                  <a:ext uri="{FF2B5EF4-FFF2-40B4-BE49-F238E27FC236}">
                    <a16:creationId xmlns:a16="http://schemas.microsoft.com/office/drawing/2014/main" id="{D39F1DEC-01F9-4647-ACB9-6DBE99E22986}"/>
                  </a:ext>
                </a:extLst>
              </p:cNvPr>
              <p:cNvSpPr>
                <a:spLocks/>
              </p:cNvSpPr>
              <p:nvPr/>
            </p:nvSpPr>
            <p:spPr bwMode="auto">
              <a:xfrm>
                <a:off x="1031874" y="2833688"/>
                <a:ext cx="3656619" cy="750887"/>
              </a:xfrm>
              <a:custGeom>
                <a:avLst/>
                <a:gdLst>
                  <a:gd name="T0" fmla="*/ 2212 w 2212"/>
                  <a:gd name="T1" fmla="*/ 0 h 628"/>
                  <a:gd name="T2" fmla="*/ 556 w 2212"/>
                  <a:gd name="T3" fmla="*/ 0 h 628"/>
                  <a:gd name="T4" fmla="*/ 0 w 2212"/>
                  <a:gd name="T5" fmla="*/ 556 h 628"/>
                  <a:gd name="T6" fmla="*/ 0 w 2212"/>
                  <a:gd name="T7" fmla="*/ 628 h 628"/>
                </a:gdLst>
                <a:ahLst/>
                <a:cxnLst>
                  <a:cxn ang="0">
                    <a:pos x="T0" y="T1"/>
                  </a:cxn>
                  <a:cxn ang="0">
                    <a:pos x="T2" y="T3"/>
                  </a:cxn>
                  <a:cxn ang="0">
                    <a:pos x="T4" y="T5"/>
                  </a:cxn>
                  <a:cxn ang="0">
                    <a:pos x="T6" y="T7"/>
                  </a:cxn>
                </a:cxnLst>
                <a:rect l="0" t="0" r="r" b="b"/>
                <a:pathLst>
                  <a:path w="2212" h="628">
                    <a:moveTo>
                      <a:pt x="2212" y="0"/>
                    </a:moveTo>
                    <a:cubicBezTo>
                      <a:pt x="556" y="0"/>
                      <a:pt x="556" y="0"/>
                      <a:pt x="556" y="0"/>
                    </a:cubicBezTo>
                    <a:cubicBezTo>
                      <a:pt x="249" y="0"/>
                      <a:pt x="0" y="249"/>
                      <a:pt x="0" y="556"/>
                    </a:cubicBezTo>
                    <a:cubicBezTo>
                      <a:pt x="0" y="628"/>
                      <a:pt x="0" y="628"/>
                      <a:pt x="0" y="628"/>
                    </a:cubicBezTo>
                  </a:path>
                </a:pathLst>
              </a:custGeom>
              <a:noFill/>
              <a:ln w="12700" cap="rnd">
                <a:solidFill>
                  <a:srgbClr val="0050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50" name="Freeform 6">
                <a:extLst>
                  <a:ext uri="{FF2B5EF4-FFF2-40B4-BE49-F238E27FC236}">
                    <a16:creationId xmlns:a16="http://schemas.microsoft.com/office/drawing/2014/main" id="{15A78CA2-D271-2C40-BEBC-6274949F363F}"/>
                  </a:ext>
                </a:extLst>
              </p:cNvPr>
              <p:cNvSpPr>
                <a:spLocks/>
              </p:cNvSpPr>
              <p:nvPr/>
            </p:nvSpPr>
            <p:spPr bwMode="auto">
              <a:xfrm>
                <a:off x="1425436" y="2905125"/>
                <a:ext cx="3120109" cy="1239837"/>
              </a:xfrm>
              <a:custGeom>
                <a:avLst/>
                <a:gdLst>
                  <a:gd name="T0" fmla="*/ 1888 w 1888"/>
                  <a:gd name="T1" fmla="*/ 0 h 1036"/>
                  <a:gd name="T2" fmla="*/ 672 w 1888"/>
                  <a:gd name="T3" fmla="*/ 0 h 1036"/>
                  <a:gd name="T4" fmla="*/ 0 w 1888"/>
                  <a:gd name="T5" fmla="*/ 672 h 1036"/>
                  <a:gd name="T6" fmla="*/ 0 w 1888"/>
                  <a:gd name="T7" fmla="*/ 1036 h 1036"/>
                </a:gdLst>
                <a:ahLst/>
                <a:cxnLst>
                  <a:cxn ang="0">
                    <a:pos x="T0" y="T1"/>
                  </a:cxn>
                  <a:cxn ang="0">
                    <a:pos x="T2" y="T3"/>
                  </a:cxn>
                  <a:cxn ang="0">
                    <a:pos x="T4" y="T5"/>
                  </a:cxn>
                  <a:cxn ang="0">
                    <a:pos x="T6" y="T7"/>
                  </a:cxn>
                </a:cxnLst>
                <a:rect l="0" t="0" r="r" b="b"/>
                <a:pathLst>
                  <a:path w="1888" h="1036">
                    <a:moveTo>
                      <a:pt x="1888" y="0"/>
                    </a:moveTo>
                    <a:cubicBezTo>
                      <a:pt x="672" y="0"/>
                      <a:pt x="672" y="0"/>
                      <a:pt x="672" y="0"/>
                    </a:cubicBezTo>
                    <a:cubicBezTo>
                      <a:pt x="301" y="0"/>
                      <a:pt x="0" y="301"/>
                      <a:pt x="0" y="672"/>
                    </a:cubicBezTo>
                    <a:cubicBezTo>
                      <a:pt x="0" y="1036"/>
                      <a:pt x="0" y="1036"/>
                      <a:pt x="0" y="1036"/>
                    </a:cubicBezTo>
                  </a:path>
                </a:pathLst>
              </a:custGeom>
              <a:noFill/>
              <a:ln w="12700" cap="rnd">
                <a:solidFill>
                  <a:srgbClr val="0050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51" name="Freeform 7">
                <a:extLst>
                  <a:ext uri="{FF2B5EF4-FFF2-40B4-BE49-F238E27FC236}">
                    <a16:creationId xmlns:a16="http://schemas.microsoft.com/office/drawing/2014/main" id="{E88BEA46-FEAE-0140-AD88-713773E4E651}"/>
                  </a:ext>
                </a:extLst>
              </p:cNvPr>
              <p:cNvSpPr>
                <a:spLocks/>
              </p:cNvSpPr>
              <p:nvPr/>
            </p:nvSpPr>
            <p:spPr bwMode="auto">
              <a:xfrm>
                <a:off x="2019005" y="2987675"/>
                <a:ext cx="2310948" cy="1338262"/>
              </a:xfrm>
              <a:custGeom>
                <a:avLst/>
                <a:gdLst>
                  <a:gd name="T0" fmla="*/ 1398 w 1398"/>
                  <a:gd name="T1" fmla="*/ 0 h 1120"/>
                  <a:gd name="T2" fmla="*/ 561 w 1398"/>
                  <a:gd name="T3" fmla="*/ 0 h 1120"/>
                  <a:gd name="T4" fmla="*/ 0 w 1398"/>
                  <a:gd name="T5" fmla="*/ 561 h 1120"/>
                  <a:gd name="T6" fmla="*/ 0 w 1398"/>
                  <a:gd name="T7" fmla="*/ 1120 h 1120"/>
                </a:gdLst>
                <a:ahLst/>
                <a:cxnLst>
                  <a:cxn ang="0">
                    <a:pos x="T0" y="T1"/>
                  </a:cxn>
                  <a:cxn ang="0">
                    <a:pos x="T2" y="T3"/>
                  </a:cxn>
                  <a:cxn ang="0">
                    <a:pos x="T4" y="T5"/>
                  </a:cxn>
                  <a:cxn ang="0">
                    <a:pos x="T6" y="T7"/>
                  </a:cxn>
                </a:cxnLst>
                <a:rect l="0" t="0" r="r" b="b"/>
                <a:pathLst>
                  <a:path w="1398" h="1120">
                    <a:moveTo>
                      <a:pt x="1398" y="0"/>
                    </a:moveTo>
                    <a:cubicBezTo>
                      <a:pt x="561" y="0"/>
                      <a:pt x="561" y="0"/>
                      <a:pt x="561" y="0"/>
                    </a:cubicBezTo>
                    <a:cubicBezTo>
                      <a:pt x="251" y="0"/>
                      <a:pt x="0" y="251"/>
                      <a:pt x="0" y="561"/>
                    </a:cubicBezTo>
                    <a:cubicBezTo>
                      <a:pt x="0" y="1120"/>
                      <a:pt x="0" y="1120"/>
                      <a:pt x="0" y="1120"/>
                    </a:cubicBezTo>
                  </a:path>
                </a:pathLst>
              </a:custGeom>
              <a:noFill/>
              <a:ln w="12700" cap="rnd">
                <a:solidFill>
                  <a:srgbClr val="0050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52" name="Freeform 8">
                <a:extLst>
                  <a:ext uri="{FF2B5EF4-FFF2-40B4-BE49-F238E27FC236}">
                    <a16:creationId xmlns:a16="http://schemas.microsoft.com/office/drawing/2014/main" id="{209A6A2B-79D9-8448-8D48-EAAF679F71D8}"/>
                  </a:ext>
                </a:extLst>
              </p:cNvPr>
              <p:cNvSpPr>
                <a:spLocks/>
              </p:cNvSpPr>
              <p:nvPr/>
            </p:nvSpPr>
            <p:spPr bwMode="auto">
              <a:xfrm>
                <a:off x="2945054" y="3063875"/>
                <a:ext cx="1248563" cy="109537"/>
              </a:xfrm>
              <a:custGeom>
                <a:avLst/>
                <a:gdLst>
                  <a:gd name="T0" fmla="*/ 628 w 628"/>
                  <a:gd name="T1" fmla="*/ 0 h 92"/>
                  <a:gd name="T2" fmla="*/ 92 w 628"/>
                  <a:gd name="T3" fmla="*/ 0 h 92"/>
                  <a:gd name="T4" fmla="*/ 0 w 628"/>
                  <a:gd name="T5" fmla="*/ 92 h 92"/>
                  <a:gd name="T6" fmla="*/ 0 w 628"/>
                  <a:gd name="T7" fmla="*/ 92 h 92"/>
                </a:gdLst>
                <a:ahLst/>
                <a:cxnLst>
                  <a:cxn ang="0">
                    <a:pos x="T0" y="T1"/>
                  </a:cxn>
                  <a:cxn ang="0">
                    <a:pos x="T2" y="T3"/>
                  </a:cxn>
                  <a:cxn ang="0">
                    <a:pos x="T4" y="T5"/>
                  </a:cxn>
                  <a:cxn ang="0">
                    <a:pos x="T6" y="T7"/>
                  </a:cxn>
                </a:cxnLst>
                <a:rect l="0" t="0" r="r" b="b"/>
                <a:pathLst>
                  <a:path w="628" h="92">
                    <a:moveTo>
                      <a:pt x="628" y="0"/>
                    </a:moveTo>
                    <a:cubicBezTo>
                      <a:pt x="92" y="0"/>
                      <a:pt x="92" y="0"/>
                      <a:pt x="92" y="0"/>
                    </a:cubicBezTo>
                    <a:cubicBezTo>
                      <a:pt x="41" y="0"/>
                      <a:pt x="0" y="41"/>
                      <a:pt x="0" y="92"/>
                    </a:cubicBezTo>
                    <a:cubicBezTo>
                      <a:pt x="0" y="92"/>
                      <a:pt x="0" y="92"/>
                      <a:pt x="0" y="92"/>
                    </a:cubicBezTo>
                  </a:path>
                </a:pathLst>
              </a:custGeom>
              <a:noFill/>
              <a:ln w="12700" cap="rnd">
                <a:solidFill>
                  <a:srgbClr val="0050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53" name="Freeform 10">
                <a:extLst>
                  <a:ext uri="{FF2B5EF4-FFF2-40B4-BE49-F238E27FC236}">
                    <a16:creationId xmlns:a16="http://schemas.microsoft.com/office/drawing/2014/main" id="{D52B0354-DCA3-AA4E-A901-7CC2B9D89D97}"/>
                  </a:ext>
                </a:extLst>
              </p:cNvPr>
              <p:cNvSpPr>
                <a:spLocks/>
              </p:cNvSpPr>
              <p:nvPr/>
            </p:nvSpPr>
            <p:spPr bwMode="auto">
              <a:xfrm>
                <a:off x="4303713" y="3267909"/>
                <a:ext cx="457200" cy="1015165"/>
              </a:xfrm>
              <a:custGeom>
                <a:avLst/>
                <a:gdLst>
                  <a:gd name="T0" fmla="*/ 384 w 384"/>
                  <a:gd name="T1" fmla="*/ 0 h 956"/>
                  <a:gd name="T2" fmla="*/ 384 w 384"/>
                  <a:gd name="T3" fmla="*/ 459 h 956"/>
                  <a:gd name="T4" fmla="*/ 275 w 384"/>
                  <a:gd name="T5" fmla="*/ 569 h 956"/>
                  <a:gd name="T6" fmla="*/ 109 w 384"/>
                  <a:gd name="T7" fmla="*/ 571 h 956"/>
                  <a:gd name="T8" fmla="*/ 0 w 384"/>
                  <a:gd name="T9" fmla="*/ 681 h 956"/>
                  <a:gd name="T10" fmla="*/ 0 w 384"/>
                  <a:gd name="T11" fmla="*/ 956 h 956"/>
                </a:gdLst>
                <a:ahLst/>
                <a:cxnLst>
                  <a:cxn ang="0">
                    <a:pos x="T0" y="T1"/>
                  </a:cxn>
                  <a:cxn ang="0">
                    <a:pos x="T2" y="T3"/>
                  </a:cxn>
                  <a:cxn ang="0">
                    <a:pos x="T4" y="T5"/>
                  </a:cxn>
                  <a:cxn ang="0">
                    <a:pos x="T6" y="T7"/>
                  </a:cxn>
                  <a:cxn ang="0">
                    <a:pos x="T8" y="T9"/>
                  </a:cxn>
                  <a:cxn ang="0">
                    <a:pos x="T10" y="T11"/>
                  </a:cxn>
                </a:cxnLst>
                <a:rect l="0" t="0" r="r" b="b"/>
                <a:pathLst>
                  <a:path w="384" h="956">
                    <a:moveTo>
                      <a:pt x="384" y="0"/>
                    </a:moveTo>
                    <a:cubicBezTo>
                      <a:pt x="384" y="459"/>
                      <a:pt x="384" y="459"/>
                      <a:pt x="384" y="459"/>
                    </a:cubicBezTo>
                    <a:cubicBezTo>
                      <a:pt x="384" y="519"/>
                      <a:pt x="335" y="569"/>
                      <a:pt x="275" y="569"/>
                    </a:cubicBezTo>
                    <a:cubicBezTo>
                      <a:pt x="109" y="571"/>
                      <a:pt x="109" y="571"/>
                      <a:pt x="109" y="571"/>
                    </a:cubicBezTo>
                    <a:cubicBezTo>
                      <a:pt x="49" y="571"/>
                      <a:pt x="0" y="621"/>
                      <a:pt x="0" y="681"/>
                    </a:cubicBezTo>
                    <a:cubicBezTo>
                      <a:pt x="0" y="956"/>
                      <a:pt x="0" y="956"/>
                      <a:pt x="0" y="956"/>
                    </a:cubicBezTo>
                  </a:path>
                </a:pathLst>
              </a:custGeom>
              <a:noFill/>
              <a:ln w="12700" cap="rnd">
                <a:solidFill>
                  <a:srgbClr val="0050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54" name="Freeform 11">
                <a:extLst>
                  <a:ext uri="{FF2B5EF4-FFF2-40B4-BE49-F238E27FC236}">
                    <a16:creationId xmlns:a16="http://schemas.microsoft.com/office/drawing/2014/main" id="{A3305121-23F7-2746-BAF0-DA4B2E00E295}"/>
                  </a:ext>
                </a:extLst>
              </p:cNvPr>
              <p:cNvSpPr>
                <a:spLocks/>
              </p:cNvSpPr>
              <p:nvPr/>
            </p:nvSpPr>
            <p:spPr bwMode="auto">
              <a:xfrm>
                <a:off x="3744913" y="3287408"/>
                <a:ext cx="448705" cy="432104"/>
              </a:xfrm>
              <a:custGeom>
                <a:avLst/>
                <a:gdLst>
                  <a:gd name="T0" fmla="*/ 372 w 372"/>
                  <a:gd name="T1" fmla="*/ 0 h 484"/>
                  <a:gd name="T2" fmla="*/ 372 w 372"/>
                  <a:gd name="T3" fmla="*/ 50 h 484"/>
                  <a:gd name="T4" fmla="*/ 186 w 372"/>
                  <a:gd name="T5" fmla="*/ 236 h 484"/>
                  <a:gd name="T6" fmla="*/ 186 w 372"/>
                  <a:gd name="T7" fmla="*/ 236 h 484"/>
                  <a:gd name="T8" fmla="*/ 0 w 372"/>
                  <a:gd name="T9" fmla="*/ 422 h 484"/>
                  <a:gd name="T10" fmla="*/ 0 w 372"/>
                  <a:gd name="T11" fmla="*/ 484 h 484"/>
                </a:gdLst>
                <a:ahLst/>
                <a:cxnLst>
                  <a:cxn ang="0">
                    <a:pos x="T0" y="T1"/>
                  </a:cxn>
                  <a:cxn ang="0">
                    <a:pos x="T2" y="T3"/>
                  </a:cxn>
                  <a:cxn ang="0">
                    <a:pos x="T4" y="T5"/>
                  </a:cxn>
                  <a:cxn ang="0">
                    <a:pos x="T6" y="T7"/>
                  </a:cxn>
                  <a:cxn ang="0">
                    <a:pos x="T8" y="T9"/>
                  </a:cxn>
                  <a:cxn ang="0">
                    <a:pos x="T10" y="T11"/>
                  </a:cxn>
                </a:cxnLst>
                <a:rect l="0" t="0" r="r" b="b"/>
                <a:pathLst>
                  <a:path w="372" h="484">
                    <a:moveTo>
                      <a:pt x="372" y="0"/>
                    </a:moveTo>
                    <a:cubicBezTo>
                      <a:pt x="372" y="50"/>
                      <a:pt x="372" y="50"/>
                      <a:pt x="372" y="50"/>
                    </a:cubicBezTo>
                    <a:cubicBezTo>
                      <a:pt x="372" y="153"/>
                      <a:pt x="289" y="236"/>
                      <a:pt x="186" y="236"/>
                    </a:cubicBezTo>
                    <a:cubicBezTo>
                      <a:pt x="186" y="236"/>
                      <a:pt x="186" y="236"/>
                      <a:pt x="186" y="236"/>
                    </a:cubicBezTo>
                    <a:cubicBezTo>
                      <a:pt x="83" y="236"/>
                      <a:pt x="0" y="319"/>
                      <a:pt x="0" y="422"/>
                    </a:cubicBezTo>
                    <a:cubicBezTo>
                      <a:pt x="0" y="484"/>
                      <a:pt x="0" y="484"/>
                      <a:pt x="0" y="484"/>
                    </a:cubicBezTo>
                  </a:path>
                </a:pathLst>
              </a:custGeom>
              <a:noFill/>
              <a:ln w="12700" cap="rnd">
                <a:solidFill>
                  <a:srgbClr val="0050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grpSp>
            <p:nvGrpSpPr>
              <p:cNvPr id="155" name="Group 154">
                <a:extLst>
                  <a:ext uri="{FF2B5EF4-FFF2-40B4-BE49-F238E27FC236}">
                    <a16:creationId xmlns:a16="http://schemas.microsoft.com/office/drawing/2014/main" id="{D0B3D9D5-ACE8-EE4F-84AA-06DDED87C35C}"/>
                  </a:ext>
                </a:extLst>
              </p:cNvPr>
              <p:cNvGrpSpPr/>
              <p:nvPr/>
            </p:nvGrpSpPr>
            <p:grpSpPr>
              <a:xfrm>
                <a:off x="4684418" y="2833688"/>
                <a:ext cx="3491210" cy="1651000"/>
                <a:chOff x="4808104" y="2833688"/>
                <a:chExt cx="3367523" cy="1651000"/>
              </a:xfrm>
            </p:grpSpPr>
            <p:sp>
              <p:nvSpPr>
                <p:cNvPr id="156" name="Freeform 12">
                  <a:extLst>
                    <a:ext uri="{FF2B5EF4-FFF2-40B4-BE49-F238E27FC236}">
                      <a16:creationId xmlns:a16="http://schemas.microsoft.com/office/drawing/2014/main" id="{DD515892-4029-5E4F-96F5-455331F8AD05}"/>
                    </a:ext>
                  </a:extLst>
                </p:cNvPr>
                <p:cNvSpPr>
                  <a:spLocks/>
                </p:cNvSpPr>
                <p:nvPr/>
              </p:nvSpPr>
              <p:spPr bwMode="auto">
                <a:xfrm>
                  <a:off x="4808104" y="2833688"/>
                  <a:ext cx="3367523" cy="1651000"/>
                </a:xfrm>
                <a:custGeom>
                  <a:avLst/>
                  <a:gdLst>
                    <a:gd name="T0" fmla="*/ 0 w 2264"/>
                    <a:gd name="T1" fmla="*/ 0 h 1380"/>
                    <a:gd name="T2" fmla="*/ 1492 w 2264"/>
                    <a:gd name="T3" fmla="*/ 0 h 1380"/>
                    <a:gd name="T4" fmla="*/ 2264 w 2264"/>
                    <a:gd name="T5" fmla="*/ 772 h 1380"/>
                    <a:gd name="T6" fmla="*/ 2264 w 2264"/>
                    <a:gd name="T7" fmla="*/ 1380 h 1380"/>
                  </a:gdLst>
                  <a:ahLst/>
                  <a:cxnLst>
                    <a:cxn ang="0">
                      <a:pos x="T0" y="T1"/>
                    </a:cxn>
                    <a:cxn ang="0">
                      <a:pos x="T2" y="T3"/>
                    </a:cxn>
                    <a:cxn ang="0">
                      <a:pos x="T4" y="T5"/>
                    </a:cxn>
                    <a:cxn ang="0">
                      <a:pos x="T6" y="T7"/>
                    </a:cxn>
                  </a:cxnLst>
                  <a:rect l="0" t="0" r="r" b="b"/>
                  <a:pathLst>
                    <a:path w="2264" h="1380">
                      <a:moveTo>
                        <a:pt x="0" y="0"/>
                      </a:moveTo>
                      <a:cubicBezTo>
                        <a:pt x="1492" y="0"/>
                        <a:pt x="1492" y="0"/>
                        <a:pt x="1492" y="0"/>
                      </a:cubicBezTo>
                      <a:cubicBezTo>
                        <a:pt x="1918" y="0"/>
                        <a:pt x="2264" y="346"/>
                        <a:pt x="2264" y="772"/>
                      </a:cubicBezTo>
                      <a:cubicBezTo>
                        <a:pt x="2264" y="1380"/>
                        <a:pt x="2264" y="1380"/>
                        <a:pt x="2264" y="1380"/>
                      </a:cubicBezTo>
                    </a:path>
                  </a:pathLst>
                </a:custGeom>
                <a:noFill/>
                <a:ln w="12700" cap="rnd">
                  <a:solidFill>
                    <a:srgbClr val="0050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57" name="Freeform 13">
                  <a:extLst>
                    <a:ext uri="{FF2B5EF4-FFF2-40B4-BE49-F238E27FC236}">
                      <a16:creationId xmlns:a16="http://schemas.microsoft.com/office/drawing/2014/main" id="{35C26F09-88A1-064E-A92E-8C8BBB83C2EF}"/>
                    </a:ext>
                  </a:extLst>
                </p:cNvPr>
                <p:cNvSpPr>
                  <a:spLocks/>
                </p:cNvSpPr>
                <p:nvPr/>
              </p:nvSpPr>
              <p:spPr bwMode="auto">
                <a:xfrm>
                  <a:off x="5079087" y="2905125"/>
                  <a:ext cx="1993225" cy="503237"/>
                </a:xfrm>
                <a:custGeom>
                  <a:avLst/>
                  <a:gdLst>
                    <a:gd name="T0" fmla="*/ 0 w 1340"/>
                    <a:gd name="T1" fmla="*/ 0 h 420"/>
                    <a:gd name="T2" fmla="*/ 1040 w 1340"/>
                    <a:gd name="T3" fmla="*/ 0 h 420"/>
                    <a:gd name="T4" fmla="*/ 1340 w 1340"/>
                    <a:gd name="T5" fmla="*/ 300 h 420"/>
                    <a:gd name="T6" fmla="*/ 1340 w 1340"/>
                    <a:gd name="T7" fmla="*/ 420 h 420"/>
                  </a:gdLst>
                  <a:ahLst/>
                  <a:cxnLst>
                    <a:cxn ang="0">
                      <a:pos x="T0" y="T1"/>
                    </a:cxn>
                    <a:cxn ang="0">
                      <a:pos x="T2" y="T3"/>
                    </a:cxn>
                    <a:cxn ang="0">
                      <a:pos x="T4" y="T5"/>
                    </a:cxn>
                    <a:cxn ang="0">
                      <a:pos x="T6" y="T7"/>
                    </a:cxn>
                  </a:cxnLst>
                  <a:rect l="0" t="0" r="r" b="b"/>
                  <a:pathLst>
                    <a:path w="1340" h="420">
                      <a:moveTo>
                        <a:pt x="0" y="0"/>
                      </a:moveTo>
                      <a:cubicBezTo>
                        <a:pt x="1040" y="0"/>
                        <a:pt x="1040" y="0"/>
                        <a:pt x="1040" y="0"/>
                      </a:cubicBezTo>
                      <a:cubicBezTo>
                        <a:pt x="1206" y="0"/>
                        <a:pt x="1340" y="134"/>
                        <a:pt x="1340" y="300"/>
                      </a:cubicBezTo>
                      <a:cubicBezTo>
                        <a:pt x="1340" y="420"/>
                        <a:pt x="1340" y="420"/>
                        <a:pt x="1340" y="420"/>
                      </a:cubicBezTo>
                    </a:path>
                  </a:pathLst>
                </a:custGeom>
                <a:noFill/>
                <a:ln w="12700" cap="rnd">
                  <a:solidFill>
                    <a:srgbClr val="0050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58" name="Freeform 14">
                  <a:extLst>
                    <a:ext uri="{FF2B5EF4-FFF2-40B4-BE49-F238E27FC236}">
                      <a16:creationId xmlns:a16="http://schemas.microsoft.com/office/drawing/2014/main" id="{77F84CE2-38D4-9D41-81A4-CF89F76F01BB}"/>
                    </a:ext>
                  </a:extLst>
                </p:cNvPr>
                <p:cNvSpPr>
                  <a:spLocks/>
                </p:cNvSpPr>
                <p:nvPr/>
              </p:nvSpPr>
              <p:spPr bwMode="auto">
                <a:xfrm>
                  <a:off x="5101312" y="2987675"/>
                  <a:ext cx="1880514" cy="1036637"/>
                </a:xfrm>
                <a:custGeom>
                  <a:avLst/>
                  <a:gdLst>
                    <a:gd name="T0" fmla="*/ 0 w 1264"/>
                    <a:gd name="T1" fmla="*/ 0 h 868"/>
                    <a:gd name="T2" fmla="*/ 704 w 1264"/>
                    <a:gd name="T3" fmla="*/ 0 h 868"/>
                    <a:gd name="T4" fmla="*/ 864 w 1264"/>
                    <a:gd name="T5" fmla="*/ 160 h 868"/>
                    <a:gd name="T6" fmla="*/ 864 w 1264"/>
                    <a:gd name="T7" fmla="*/ 692 h 868"/>
                    <a:gd name="T8" fmla="*/ 952 w 1264"/>
                    <a:gd name="T9" fmla="*/ 780 h 868"/>
                    <a:gd name="T10" fmla="*/ 1176 w 1264"/>
                    <a:gd name="T11" fmla="*/ 780 h 868"/>
                    <a:gd name="T12" fmla="*/ 1264 w 1264"/>
                    <a:gd name="T13" fmla="*/ 868 h 868"/>
                    <a:gd name="T14" fmla="*/ 1264 w 1264"/>
                    <a:gd name="T15" fmla="*/ 868 h 8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4" h="868">
                      <a:moveTo>
                        <a:pt x="0" y="0"/>
                      </a:moveTo>
                      <a:cubicBezTo>
                        <a:pt x="704" y="0"/>
                        <a:pt x="704" y="0"/>
                        <a:pt x="704" y="0"/>
                      </a:cubicBezTo>
                      <a:cubicBezTo>
                        <a:pt x="792" y="0"/>
                        <a:pt x="864" y="72"/>
                        <a:pt x="864" y="160"/>
                      </a:cubicBezTo>
                      <a:cubicBezTo>
                        <a:pt x="864" y="692"/>
                        <a:pt x="864" y="692"/>
                        <a:pt x="864" y="692"/>
                      </a:cubicBezTo>
                      <a:cubicBezTo>
                        <a:pt x="864" y="741"/>
                        <a:pt x="903" y="780"/>
                        <a:pt x="952" y="780"/>
                      </a:cubicBezTo>
                      <a:cubicBezTo>
                        <a:pt x="1176" y="780"/>
                        <a:pt x="1176" y="780"/>
                        <a:pt x="1176" y="780"/>
                      </a:cubicBezTo>
                      <a:cubicBezTo>
                        <a:pt x="1225" y="780"/>
                        <a:pt x="1264" y="819"/>
                        <a:pt x="1264" y="868"/>
                      </a:cubicBezTo>
                      <a:cubicBezTo>
                        <a:pt x="1264" y="868"/>
                        <a:pt x="1264" y="868"/>
                        <a:pt x="1264" y="868"/>
                      </a:cubicBezTo>
                    </a:path>
                  </a:pathLst>
                </a:custGeom>
                <a:noFill/>
                <a:ln w="12700" cap="rnd">
                  <a:solidFill>
                    <a:srgbClr val="0050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59" name="Freeform 15">
                  <a:extLst>
                    <a:ext uri="{FF2B5EF4-FFF2-40B4-BE49-F238E27FC236}">
                      <a16:creationId xmlns:a16="http://schemas.microsoft.com/office/drawing/2014/main" id="{83496CD1-C1B6-B44C-94B3-2EDAAC166DA0}"/>
                    </a:ext>
                  </a:extLst>
                </p:cNvPr>
                <p:cNvSpPr>
                  <a:spLocks/>
                </p:cNvSpPr>
                <p:nvPr/>
              </p:nvSpPr>
              <p:spPr bwMode="auto">
                <a:xfrm>
                  <a:off x="5338044" y="3063681"/>
                  <a:ext cx="286504" cy="344681"/>
                </a:xfrm>
                <a:custGeom>
                  <a:avLst/>
                  <a:gdLst>
                    <a:gd name="T0" fmla="*/ 0 w 176"/>
                    <a:gd name="T1" fmla="*/ 0 h 288"/>
                    <a:gd name="T2" fmla="*/ 68 w 176"/>
                    <a:gd name="T3" fmla="*/ 0 h 288"/>
                    <a:gd name="T4" fmla="*/ 176 w 176"/>
                    <a:gd name="T5" fmla="*/ 108 h 288"/>
                    <a:gd name="T6" fmla="*/ 176 w 176"/>
                    <a:gd name="T7" fmla="*/ 288 h 288"/>
                  </a:gdLst>
                  <a:ahLst/>
                  <a:cxnLst>
                    <a:cxn ang="0">
                      <a:pos x="T0" y="T1"/>
                    </a:cxn>
                    <a:cxn ang="0">
                      <a:pos x="T2" y="T3"/>
                    </a:cxn>
                    <a:cxn ang="0">
                      <a:pos x="T4" y="T5"/>
                    </a:cxn>
                    <a:cxn ang="0">
                      <a:pos x="T6" y="T7"/>
                    </a:cxn>
                  </a:cxnLst>
                  <a:rect l="0" t="0" r="r" b="b"/>
                  <a:pathLst>
                    <a:path w="176" h="288">
                      <a:moveTo>
                        <a:pt x="0" y="0"/>
                      </a:moveTo>
                      <a:cubicBezTo>
                        <a:pt x="68" y="0"/>
                        <a:pt x="68" y="0"/>
                        <a:pt x="68" y="0"/>
                      </a:cubicBezTo>
                      <a:cubicBezTo>
                        <a:pt x="128" y="0"/>
                        <a:pt x="176" y="48"/>
                        <a:pt x="176" y="108"/>
                      </a:cubicBezTo>
                      <a:cubicBezTo>
                        <a:pt x="176" y="288"/>
                        <a:pt x="176" y="288"/>
                        <a:pt x="176" y="288"/>
                      </a:cubicBezTo>
                    </a:path>
                  </a:pathLst>
                </a:custGeom>
                <a:noFill/>
                <a:ln w="12700" cap="rnd">
                  <a:solidFill>
                    <a:srgbClr val="0050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grpSp>
        </p:grpSp>
        <p:pic>
          <p:nvPicPr>
            <p:cNvPr id="112" name="Picture 34" descr="http://www.cisco.com/c/en/us/products/servers-unified-computing/ucs-c240-m3-rack-server/index/_jcr_content/series_data_hero/data-hero-image/data-hero-image-trigger/parsys-for-c26v4/frameworkimage.img.jpg/ucs_240_m3_rack_large.jpg">
              <a:extLst>
                <a:ext uri="{FF2B5EF4-FFF2-40B4-BE49-F238E27FC236}">
                  <a16:creationId xmlns:a16="http://schemas.microsoft.com/office/drawing/2014/main" id="{01BCAE6D-1CCE-4F42-8075-F44165672BCD}"/>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17674" y="3929050"/>
              <a:ext cx="682085" cy="30350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a:extLst>
                <a:ext uri="{FF2B5EF4-FFF2-40B4-BE49-F238E27FC236}">
                  <a16:creationId xmlns:a16="http://schemas.microsoft.com/office/drawing/2014/main" id="{97E551DA-7FB2-5846-A913-013BCB4E17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3997" y="3351540"/>
              <a:ext cx="890605" cy="712484"/>
            </a:xfrm>
            <a:prstGeom prst="rect">
              <a:avLst/>
            </a:prstGeom>
          </p:spPr>
        </p:pic>
        <p:pic>
          <p:nvPicPr>
            <p:cNvPr id="114" name="Picture 113">
              <a:extLst>
                <a:ext uri="{FF2B5EF4-FFF2-40B4-BE49-F238E27FC236}">
                  <a16:creationId xmlns:a16="http://schemas.microsoft.com/office/drawing/2014/main" id="{53903F83-0C7D-3847-AFBF-BA0BC186FF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96360" y="3173413"/>
              <a:ext cx="811816" cy="649453"/>
            </a:xfrm>
            <a:prstGeom prst="rect">
              <a:avLst/>
            </a:prstGeom>
          </p:spPr>
        </p:pic>
        <p:pic>
          <p:nvPicPr>
            <p:cNvPr id="115" name="Picture 114">
              <a:extLst>
                <a:ext uri="{FF2B5EF4-FFF2-40B4-BE49-F238E27FC236}">
                  <a16:creationId xmlns:a16="http://schemas.microsoft.com/office/drawing/2014/main" id="{03C514B1-9D74-5E4C-A826-79BEFD438D9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47220" y="3463991"/>
              <a:ext cx="930261" cy="744209"/>
            </a:xfrm>
            <a:prstGeom prst="rect">
              <a:avLst/>
            </a:prstGeom>
          </p:spPr>
        </p:pic>
        <p:grpSp>
          <p:nvGrpSpPr>
            <p:cNvPr id="116" name="Group 115">
              <a:extLst>
                <a:ext uri="{FF2B5EF4-FFF2-40B4-BE49-F238E27FC236}">
                  <a16:creationId xmlns:a16="http://schemas.microsoft.com/office/drawing/2014/main" id="{E6E742F1-B40D-024A-8FE5-DF2B07C608DF}"/>
                </a:ext>
              </a:extLst>
            </p:cNvPr>
            <p:cNvGrpSpPr/>
            <p:nvPr/>
          </p:nvGrpSpPr>
          <p:grpSpPr>
            <a:xfrm>
              <a:off x="4129316" y="4179792"/>
              <a:ext cx="257374" cy="600977"/>
              <a:chOff x="4054018" y="4210363"/>
              <a:chExt cx="374331" cy="874074"/>
            </a:xfrm>
          </p:grpSpPr>
          <p:pic>
            <p:nvPicPr>
              <p:cNvPr id="147" name="Picture 146">
                <a:extLst>
                  <a:ext uri="{FF2B5EF4-FFF2-40B4-BE49-F238E27FC236}">
                    <a16:creationId xmlns:a16="http://schemas.microsoft.com/office/drawing/2014/main" id="{73E6612B-8D5A-7E42-9CAB-30556786790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54018" y="4210363"/>
                <a:ext cx="221931" cy="721674"/>
              </a:xfrm>
              <a:prstGeom prst="rect">
                <a:avLst/>
              </a:prstGeom>
            </p:spPr>
          </p:pic>
          <p:pic>
            <p:nvPicPr>
              <p:cNvPr id="148" name="Picture 147">
                <a:extLst>
                  <a:ext uri="{FF2B5EF4-FFF2-40B4-BE49-F238E27FC236}">
                    <a16:creationId xmlns:a16="http://schemas.microsoft.com/office/drawing/2014/main" id="{E2FE4FF1-1F23-8B48-B6EF-150E2BB21BE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06418" y="4362763"/>
                <a:ext cx="221931" cy="721674"/>
              </a:xfrm>
              <a:prstGeom prst="rect">
                <a:avLst/>
              </a:prstGeom>
            </p:spPr>
          </p:pic>
        </p:grpSp>
        <p:pic>
          <p:nvPicPr>
            <p:cNvPr id="117" name="Picture 116" descr="Front.jpg">
              <a:extLst>
                <a:ext uri="{FF2B5EF4-FFF2-40B4-BE49-F238E27FC236}">
                  <a16:creationId xmlns:a16="http://schemas.microsoft.com/office/drawing/2014/main" id="{0141A0E0-30F8-BE4D-9DCB-31B1719744C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783431" y="4392972"/>
              <a:ext cx="784391" cy="240166"/>
            </a:xfrm>
            <a:prstGeom prst="rect">
              <a:avLst/>
            </a:prstGeom>
          </p:spPr>
        </p:pic>
        <p:grpSp>
          <p:nvGrpSpPr>
            <p:cNvPr id="118" name="Group 117">
              <a:extLst>
                <a:ext uri="{FF2B5EF4-FFF2-40B4-BE49-F238E27FC236}">
                  <a16:creationId xmlns:a16="http://schemas.microsoft.com/office/drawing/2014/main" id="{D5DB90A2-B678-2941-9360-B80D89A88B10}"/>
                </a:ext>
              </a:extLst>
            </p:cNvPr>
            <p:cNvGrpSpPr/>
            <p:nvPr/>
          </p:nvGrpSpPr>
          <p:grpSpPr>
            <a:xfrm>
              <a:off x="2618503" y="3160827"/>
              <a:ext cx="546618" cy="126582"/>
              <a:chOff x="7877043" y="2199767"/>
              <a:chExt cx="546618" cy="126582"/>
            </a:xfrm>
          </p:grpSpPr>
          <p:pic>
            <p:nvPicPr>
              <p:cNvPr id="145" name="Picture 144">
                <a:extLst>
                  <a:ext uri="{FF2B5EF4-FFF2-40B4-BE49-F238E27FC236}">
                    <a16:creationId xmlns:a16="http://schemas.microsoft.com/office/drawing/2014/main" id="{1F1E737D-0F5C-344B-9432-E4181D2187D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77043" y="2199767"/>
                <a:ext cx="546618" cy="59413"/>
              </a:xfrm>
              <a:prstGeom prst="rect">
                <a:avLst/>
              </a:prstGeom>
            </p:spPr>
          </p:pic>
          <p:pic>
            <p:nvPicPr>
              <p:cNvPr id="146" name="Picture 145">
                <a:extLst>
                  <a:ext uri="{FF2B5EF4-FFF2-40B4-BE49-F238E27FC236}">
                    <a16:creationId xmlns:a16="http://schemas.microsoft.com/office/drawing/2014/main" id="{FA20BFF7-2CA8-C244-B7A7-B0203AB8452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77043" y="2266936"/>
                <a:ext cx="546618" cy="59413"/>
              </a:xfrm>
              <a:prstGeom prst="rect">
                <a:avLst/>
              </a:prstGeom>
            </p:spPr>
          </p:pic>
        </p:grpSp>
        <p:pic>
          <p:nvPicPr>
            <p:cNvPr id="119" name="Picture 118">
              <a:extLst>
                <a:ext uri="{FF2B5EF4-FFF2-40B4-BE49-F238E27FC236}">
                  <a16:creationId xmlns:a16="http://schemas.microsoft.com/office/drawing/2014/main" id="{148DD4DC-1A33-D740-9839-7A835201545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69431" y="3929051"/>
              <a:ext cx="653869" cy="523095"/>
            </a:xfrm>
            <a:prstGeom prst="rect">
              <a:avLst/>
            </a:prstGeom>
          </p:spPr>
        </p:pic>
        <p:pic>
          <p:nvPicPr>
            <p:cNvPr id="120" name="Picture 119">
              <a:extLst>
                <a:ext uri="{FF2B5EF4-FFF2-40B4-BE49-F238E27FC236}">
                  <a16:creationId xmlns:a16="http://schemas.microsoft.com/office/drawing/2014/main" id="{D1E3A859-D9A8-F942-961D-D69964DFEA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7527" y="3114966"/>
              <a:ext cx="890605" cy="712484"/>
            </a:xfrm>
            <a:prstGeom prst="rect">
              <a:avLst/>
            </a:prstGeom>
          </p:spPr>
        </p:pic>
        <p:grpSp>
          <p:nvGrpSpPr>
            <p:cNvPr id="121" name="Group 120">
              <a:extLst>
                <a:ext uri="{FF2B5EF4-FFF2-40B4-BE49-F238E27FC236}">
                  <a16:creationId xmlns:a16="http://schemas.microsoft.com/office/drawing/2014/main" id="{D5EB4B51-C50B-764F-939E-74B04946E80C}"/>
                </a:ext>
              </a:extLst>
            </p:cNvPr>
            <p:cNvGrpSpPr/>
            <p:nvPr/>
          </p:nvGrpSpPr>
          <p:grpSpPr>
            <a:xfrm>
              <a:off x="4047098" y="2382644"/>
              <a:ext cx="1221188" cy="1187804"/>
              <a:chOff x="6993713" y="1021416"/>
              <a:chExt cx="1777401" cy="1728814"/>
            </a:xfrm>
          </p:grpSpPr>
          <p:sp>
            <p:nvSpPr>
              <p:cNvPr id="122" name="Oval 121">
                <a:extLst>
                  <a:ext uri="{FF2B5EF4-FFF2-40B4-BE49-F238E27FC236}">
                    <a16:creationId xmlns:a16="http://schemas.microsoft.com/office/drawing/2014/main" id="{ABABD9C3-AC56-F749-B438-82BB8717899B}"/>
                  </a:ext>
                </a:extLst>
              </p:cNvPr>
              <p:cNvSpPr/>
              <p:nvPr/>
            </p:nvSpPr>
            <p:spPr>
              <a:xfrm>
                <a:off x="6993713" y="1021416"/>
                <a:ext cx="1777401" cy="1672821"/>
              </a:xfrm>
              <a:prstGeom prst="ellipse">
                <a:avLst/>
              </a:prstGeom>
              <a:solidFill>
                <a:srgbClr val="FFFFFF"/>
              </a:solidFill>
              <a:ln w="25400" cap="flat" cmpd="sng" algn="ctr">
                <a:noFill/>
                <a:prstDash val="solid"/>
              </a:ln>
              <a:effectLst/>
            </p:spPr>
            <p:txBody>
              <a:bodyPr rtlCol="0" anchor="ctr"/>
              <a:lstStyle/>
              <a:p>
                <a:pPr algn="ctr" defTabSz="457086">
                  <a:defRPr/>
                </a:pPr>
                <a:endParaRPr lang="en-US" kern="0" dirty="0">
                  <a:solidFill>
                    <a:srgbClr val="005073"/>
                  </a:solidFill>
                  <a:latin typeface="Arial" panose="020B0604020202020204" pitchFamily="34" charset="0"/>
                </a:endParaRPr>
              </a:p>
            </p:txBody>
          </p:sp>
          <p:grpSp>
            <p:nvGrpSpPr>
              <p:cNvPr id="123" name="Group 4">
                <a:extLst>
                  <a:ext uri="{FF2B5EF4-FFF2-40B4-BE49-F238E27FC236}">
                    <a16:creationId xmlns:a16="http://schemas.microsoft.com/office/drawing/2014/main" id="{81CE79FF-FCCA-4740-8435-FACAAD7F65C4}"/>
                  </a:ext>
                </a:extLst>
              </p:cNvPr>
              <p:cNvGrpSpPr>
                <a:grpSpLocks noChangeAspect="1"/>
              </p:cNvGrpSpPr>
              <p:nvPr/>
            </p:nvGrpSpPr>
            <p:grpSpPr bwMode="auto">
              <a:xfrm>
                <a:off x="7046963" y="1150908"/>
                <a:ext cx="1674597" cy="1599322"/>
                <a:chOff x="1327" y="130"/>
                <a:chExt cx="3070" cy="2932"/>
              </a:xfrm>
            </p:grpSpPr>
            <p:sp>
              <p:nvSpPr>
                <p:cNvPr id="124" name="AutoShape 3">
                  <a:extLst>
                    <a:ext uri="{FF2B5EF4-FFF2-40B4-BE49-F238E27FC236}">
                      <a16:creationId xmlns:a16="http://schemas.microsoft.com/office/drawing/2014/main" id="{BB0D3F2D-5BFB-4C4E-9D33-220730668B78}"/>
                    </a:ext>
                  </a:extLst>
                </p:cNvPr>
                <p:cNvSpPr>
                  <a:spLocks noChangeAspect="1" noChangeArrowheads="1" noTextEdit="1"/>
                </p:cNvSpPr>
                <p:nvPr/>
              </p:nvSpPr>
              <p:spPr bwMode="auto">
                <a:xfrm>
                  <a:off x="1439" y="178"/>
                  <a:ext cx="2882"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25" name="Oval 5">
                  <a:extLst>
                    <a:ext uri="{FF2B5EF4-FFF2-40B4-BE49-F238E27FC236}">
                      <a16:creationId xmlns:a16="http://schemas.microsoft.com/office/drawing/2014/main" id="{D68B68A7-9D1F-D84A-B503-3AFB7B542D66}"/>
                    </a:ext>
                  </a:extLst>
                </p:cNvPr>
                <p:cNvSpPr>
                  <a:spLocks noChangeArrowheads="1"/>
                </p:cNvSpPr>
                <p:nvPr/>
              </p:nvSpPr>
              <p:spPr bwMode="auto">
                <a:xfrm>
                  <a:off x="1327" y="130"/>
                  <a:ext cx="3070" cy="28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26" name="Freeform 6">
                  <a:extLst>
                    <a:ext uri="{FF2B5EF4-FFF2-40B4-BE49-F238E27FC236}">
                      <a16:creationId xmlns:a16="http://schemas.microsoft.com/office/drawing/2014/main" id="{BC89FF0C-AE6F-BC4F-87D5-CA6EDCC95E23}"/>
                    </a:ext>
                  </a:extLst>
                </p:cNvPr>
                <p:cNvSpPr>
                  <a:spLocks/>
                </p:cNvSpPr>
                <p:nvPr/>
              </p:nvSpPr>
              <p:spPr bwMode="auto">
                <a:xfrm>
                  <a:off x="1581" y="865"/>
                  <a:ext cx="2800" cy="2147"/>
                </a:xfrm>
                <a:custGeom>
                  <a:avLst/>
                  <a:gdLst>
                    <a:gd name="T0" fmla="*/ 977 w 1312"/>
                    <a:gd name="T1" fmla="*/ 49 h 1072"/>
                    <a:gd name="T2" fmla="*/ 882 w 1312"/>
                    <a:gd name="T3" fmla="*/ 1 h 1072"/>
                    <a:gd name="T4" fmla="*/ 882 w 1312"/>
                    <a:gd name="T5" fmla="*/ 0 h 1072"/>
                    <a:gd name="T6" fmla="*/ 730 w 1312"/>
                    <a:gd name="T7" fmla="*/ 0 h 1072"/>
                    <a:gd name="T8" fmla="*/ 730 w 1312"/>
                    <a:gd name="T9" fmla="*/ 1 h 1072"/>
                    <a:gd name="T10" fmla="*/ 728 w 1312"/>
                    <a:gd name="T11" fmla="*/ 0 h 1072"/>
                    <a:gd name="T12" fmla="*/ 600 w 1312"/>
                    <a:gd name="T13" fmla="*/ 127 h 1072"/>
                    <a:gd name="T14" fmla="*/ 607 w 1312"/>
                    <a:gd name="T15" fmla="*/ 168 h 1072"/>
                    <a:gd name="T16" fmla="*/ 393 w 1312"/>
                    <a:gd name="T17" fmla="*/ 168 h 1072"/>
                    <a:gd name="T18" fmla="*/ 265 w 1312"/>
                    <a:gd name="T19" fmla="*/ 296 h 1072"/>
                    <a:gd name="T20" fmla="*/ 272 w 1312"/>
                    <a:gd name="T21" fmla="*/ 336 h 1072"/>
                    <a:gd name="T22" fmla="*/ 128 w 1312"/>
                    <a:gd name="T23" fmla="*/ 336 h 1072"/>
                    <a:gd name="T24" fmla="*/ 0 w 1312"/>
                    <a:gd name="T25" fmla="*/ 463 h 1072"/>
                    <a:gd name="T26" fmla="*/ 36 w 1312"/>
                    <a:gd name="T27" fmla="*/ 551 h 1072"/>
                    <a:gd name="T28" fmla="*/ 35 w 1312"/>
                    <a:gd name="T29" fmla="*/ 552 h 1072"/>
                    <a:gd name="T30" fmla="*/ 556 w 1312"/>
                    <a:gd name="T31" fmla="*/ 1071 h 1072"/>
                    <a:gd name="T32" fmla="*/ 592 w 1312"/>
                    <a:gd name="T33" fmla="*/ 1072 h 1072"/>
                    <a:gd name="T34" fmla="*/ 1312 w 1312"/>
                    <a:gd name="T35" fmla="*/ 383 h 1072"/>
                    <a:gd name="T36" fmla="*/ 977 w 1312"/>
                    <a:gd name="T37" fmla="*/ 49 h 1072"/>
                    <a:gd name="T38" fmla="*/ 977 w 1312"/>
                    <a:gd name="T39" fmla="*/ 49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2" h="1072">
                      <a:moveTo>
                        <a:pt x="977" y="49"/>
                      </a:moveTo>
                      <a:cubicBezTo>
                        <a:pt x="954" y="21"/>
                        <a:pt x="920" y="2"/>
                        <a:pt x="882" y="1"/>
                      </a:cubicBezTo>
                      <a:cubicBezTo>
                        <a:pt x="882" y="0"/>
                        <a:pt x="882" y="0"/>
                        <a:pt x="882" y="0"/>
                      </a:cubicBezTo>
                      <a:cubicBezTo>
                        <a:pt x="730" y="0"/>
                        <a:pt x="730" y="0"/>
                        <a:pt x="730" y="0"/>
                      </a:cubicBezTo>
                      <a:cubicBezTo>
                        <a:pt x="730" y="1"/>
                        <a:pt x="730" y="1"/>
                        <a:pt x="730" y="1"/>
                      </a:cubicBezTo>
                      <a:cubicBezTo>
                        <a:pt x="729" y="1"/>
                        <a:pt x="729" y="0"/>
                        <a:pt x="728" y="0"/>
                      </a:cubicBezTo>
                      <a:cubicBezTo>
                        <a:pt x="657" y="0"/>
                        <a:pt x="600" y="58"/>
                        <a:pt x="600" y="127"/>
                      </a:cubicBezTo>
                      <a:cubicBezTo>
                        <a:pt x="600" y="142"/>
                        <a:pt x="603" y="155"/>
                        <a:pt x="607" y="168"/>
                      </a:cubicBezTo>
                      <a:cubicBezTo>
                        <a:pt x="393" y="168"/>
                        <a:pt x="393" y="168"/>
                        <a:pt x="393" y="168"/>
                      </a:cubicBezTo>
                      <a:cubicBezTo>
                        <a:pt x="322" y="168"/>
                        <a:pt x="265" y="225"/>
                        <a:pt x="265" y="296"/>
                      </a:cubicBezTo>
                      <a:cubicBezTo>
                        <a:pt x="265" y="310"/>
                        <a:pt x="267" y="324"/>
                        <a:pt x="272" y="336"/>
                      </a:cubicBezTo>
                      <a:cubicBezTo>
                        <a:pt x="128" y="336"/>
                        <a:pt x="128" y="336"/>
                        <a:pt x="128" y="336"/>
                      </a:cubicBezTo>
                      <a:cubicBezTo>
                        <a:pt x="57" y="336"/>
                        <a:pt x="0" y="394"/>
                        <a:pt x="0" y="463"/>
                      </a:cubicBezTo>
                      <a:cubicBezTo>
                        <a:pt x="0" y="497"/>
                        <a:pt x="14" y="528"/>
                        <a:pt x="36" y="551"/>
                      </a:cubicBezTo>
                      <a:cubicBezTo>
                        <a:pt x="35" y="552"/>
                        <a:pt x="35" y="552"/>
                        <a:pt x="35" y="552"/>
                      </a:cubicBezTo>
                      <a:cubicBezTo>
                        <a:pt x="556" y="1071"/>
                        <a:pt x="556" y="1071"/>
                        <a:pt x="556" y="1071"/>
                      </a:cubicBezTo>
                      <a:cubicBezTo>
                        <a:pt x="568" y="1072"/>
                        <a:pt x="580" y="1072"/>
                        <a:pt x="592" y="1072"/>
                      </a:cubicBezTo>
                      <a:cubicBezTo>
                        <a:pt x="980" y="1072"/>
                        <a:pt x="1297" y="766"/>
                        <a:pt x="1312" y="383"/>
                      </a:cubicBezTo>
                      <a:cubicBezTo>
                        <a:pt x="977" y="49"/>
                        <a:pt x="977" y="49"/>
                        <a:pt x="977" y="49"/>
                      </a:cubicBezTo>
                      <a:cubicBezTo>
                        <a:pt x="977" y="49"/>
                        <a:pt x="977" y="49"/>
                        <a:pt x="977" y="49"/>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27" name="Freeform 7">
                  <a:extLst>
                    <a:ext uri="{FF2B5EF4-FFF2-40B4-BE49-F238E27FC236}">
                      <a16:creationId xmlns:a16="http://schemas.microsoft.com/office/drawing/2014/main" id="{E0257022-2F91-3B41-BD9A-7F2187F825B7}"/>
                    </a:ext>
                  </a:extLst>
                </p:cNvPr>
                <p:cNvSpPr>
                  <a:spLocks noEditPoints="1"/>
                </p:cNvSpPr>
                <p:nvPr/>
              </p:nvSpPr>
              <p:spPr bwMode="auto">
                <a:xfrm>
                  <a:off x="2964" y="1712"/>
                  <a:ext cx="679" cy="677"/>
                </a:xfrm>
                <a:custGeom>
                  <a:avLst/>
                  <a:gdLst>
                    <a:gd name="T0" fmla="*/ 291 w 339"/>
                    <a:gd name="T1" fmla="*/ 136 h 338"/>
                    <a:gd name="T2" fmla="*/ 307 w 339"/>
                    <a:gd name="T3" fmla="*/ 136 h 338"/>
                    <a:gd name="T4" fmla="*/ 339 w 339"/>
                    <a:gd name="T5" fmla="*/ 168 h 338"/>
                    <a:gd name="T6" fmla="*/ 307 w 339"/>
                    <a:gd name="T7" fmla="*/ 200 h 338"/>
                    <a:gd name="T8" fmla="*/ 272 w 339"/>
                    <a:gd name="T9" fmla="*/ 200 h 338"/>
                    <a:gd name="T10" fmla="*/ 267 w 339"/>
                    <a:gd name="T11" fmla="*/ 204 h 338"/>
                    <a:gd name="T12" fmla="*/ 271 w 339"/>
                    <a:gd name="T13" fmla="*/ 224 h 338"/>
                    <a:gd name="T14" fmla="*/ 289 w 339"/>
                    <a:gd name="T15" fmla="*/ 243 h 338"/>
                    <a:gd name="T16" fmla="*/ 296 w 339"/>
                    <a:gd name="T17" fmla="*/ 277 h 338"/>
                    <a:gd name="T18" fmla="*/ 268 w 339"/>
                    <a:gd name="T19" fmla="*/ 297 h 338"/>
                    <a:gd name="T20" fmla="*/ 245 w 339"/>
                    <a:gd name="T21" fmla="*/ 288 h 338"/>
                    <a:gd name="T22" fmla="*/ 221 w 339"/>
                    <a:gd name="T23" fmla="*/ 264 h 338"/>
                    <a:gd name="T24" fmla="*/ 212 w 339"/>
                    <a:gd name="T25" fmla="*/ 262 h 338"/>
                    <a:gd name="T26" fmla="*/ 201 w 339"/>
                    <a:gd name="T27" fmla="*/ 278 h 338"/>
                    <a:gd name="T28" fmla="*/ 201 w 339"/>
                    <a:gd name="T29" fmla="*/ 305 h 338"/>
                    <a:gd name="T30" fmla="*/ 174 w 339"/>
                    <a:gd name="T31" fmla="*/ 336 h 338"/>
                    <a:gd name="T32" fmla="*/ 139 w 339"/>
                    <a:gd name="T33" fmla="*/ 312 h 338"/>
                    <a:gd name="T34" fmla="*/ 138 w 339"/>
                    <a:gd name="T35" fmla="*/ 289 h 338"/>
                    <a:gd name="T36" fmla="*/ 138 w 339"/>
                    <a:gd name="T37" fmla="*/ 280 h 338"/>
                    <a:gd name="T38" fmla="*/ 126 w 339"/>
                    <a:gd name="T39" fmla="*/ 262 h 338"/>
                    <a:gd name="T40" fmla="*/ 119 w 339"/>
                    <a:gd name="T41" fmla="*/ 263 h 338"/>
                    <a:gd name="T42" fmla="*/ 96 w 339"/>
                    <a:gd name="T43" fmla="*/ 287 h 338"/>
                    <a:gd name="T44" fmla="*/ 62 w 339"/>
                    <a:gd name="T45" fmla="*/ 295 h 338"/>
                    <a:gd name="T46" fmla="*/ 41 w 339"/>
                    <a:gd name="T47" fmla="*/ 268 h 338"/>
                    <a:gd name="T48" fmla="*/ 51 w 339"/>
                    <a:gd name="T49" fmla="*/ 242 h 338"/>
                    <a:gd name="T50" fmla="*/ 75 w 339"/>
                    <a:gd name="T51" fmla="*/ 218 h 338"/>
                    <a:gd name="T52" fmla="*/ 76 w 339"/>
                    <a:gd name="T53" fmla="*/ 211 h 338"/>
                    <a:gd name="T54" fmla="*/ 58 w 339"/>
                    <a:gd name="T55" fmla="*/ 199 h 338"/>
                    <a:gd name="T56" fmla="*/ 32 w 339"/>
                    <a:gd name="T57" fmla="*/ 200 h 338"/>
                    <a:gd name="T58" fmla="*/ 1 w 339"/>
                    <a:gd name="T59" fmla="*/ 168 h 338"/>
                    <a:gd name="T60" fmla="*/ 31 w 339"/>
                    <a:gd name="T61" fmla="*/ 136 h 338"/>
                    <a:gd name="T62" fmla="*/ 67 w 339"/>
                    <a:gd name="T63" fmla="*/ 136 h 338"/>
                    <a:gd name="T64" fmla="*/ 73 w 339"/>
                    <a:gd name="T65" fmla="*/ 132 h 338"/>
                    <a:gd name="T66" fmla="*/ 68 w 339"/>
                    <a:gd name="T67" fmla="*/ 112 h 338"/>
                    <a:gd name="T68" fmla="*/ 50 w 339"/>
                    <a:gd name="T69" fmla="*/ 93 h 338"/>
                    <a:gd name="T70" fmla="*/ 50 w 339"/>
                    <a:gd name="T71" fmla="*/ 49 h 338"/>
                    <a:gd name="T72" fmla="*/ 95 w 339"/>
                    <a:gd name="T73" fmla="*/ 49 h 338"/>
                    <a:gd name="T74" fmla="*/ 119 w 339"/>
                    <a:gd name="T75" fmla="*/ 74 h 338"/>
                    <a:gd name="T76" fmla="*/ 127 w 339"/>
                    <a:gd name="T77" fmla="*/ 75 h 338"/>
                    <a:gd name="T78" fmla="*/ 138 w 339"/>
                    <a:gd name="T79" fmla="*/ 57 h 338"/>
                    <a:gd name="T80" fmla="*/ 138 w 339"/>
                    <a:gd name="T81" fmla="*/ 31 h 338"/>
                    <a:gd name="T82" fmla="*/ 170 w 339"/>
                    <a:gd name="T83" fmla="*/ 0 h 338"/>
                    <a:gd name="T84" fmla="*/ 201 w 339"/>
                    <a:gd name="T85" fmla="*/ 31 h 338"/>
                    <a:gd name="T86" fmla="*/ 201 w 339"/>
                    <a:gd name="T87" fmla="*/ 66 h 338"/>
                    <a:gd name="T88" fmla="*/ 205 w 339"/>
                    <a:gd name="T89" fmla="*/ 72 h 338"/>
                    <a:gd name="T90" fmla="*/ 226 w 339"/>
                    <a:gd name="T91" fmla="*/ 68 h 338"/>
                    <a:gd name="T92" fmla="*/ 244 w 339"/>
                    <a:gd name="T93" fmla="*/ 49 h 338"/>
                    <a:gd name="T94" fmla="*/ 297 w 339"/>
                    <a:gd name="T95" fmla="*/ 63 h 338"/>
                    <a:gd name="T96" fmla="*/ 289 w 339"/>
                    <a:gd name="T97" fmla="*/ 93 h 338"/>
                    <a:gd name="T98" fmla="*/ 265 w 339"/>
                    <a:gd name="T99" fmla="*/ 117 h 338"/>
                    <a:gd name="T100" fmla="*/ 264 w 339"/>
                    <a:gd name="T101" fmla="*/ 125 h 338"/>
                    <a:gd name="T102" fmla="*/ 280 w 339"/>
                    <a:gd name="T103" fmla="*/ 136 h 338"/>
                    <a:gd name="T104" fmla="*/ 291 w 339"/>
                    <a:gd name="T105" fmla="*/ 136 h 338"/>
                    <a:gd name="T106" fmla="*/ 223 w 339"/>
                    <a:gd name="T107" fmla="*/ 168 h 338"/>
                    <a:gd name="T108" fmla="*/ 170 w 339"/>
                    <a:gd name="T109" fmla="*/ 114 h 338"/>
                    <a:gd name="T110" fmla="*/ 116 w 339"/>
                    <a:gd name="T111" fmla="*/ 168 h 338"/>
                    <a:gd name="T112" fmla="*/ 170 w 339"/>
                    <a:gd name="T113" fmla="*/ 222 h 338"/>
                    <a:gd name="T114" fmla="*/ 223 w 339"/>
                    <a:gd name="T115" fmla="*/ 16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9" h="338">
                      <a:moveTo>
                        <a:pt x="291" y="136"/>
                      </a:moveTo>
                      <a:cubicBezTo>
                        <a:pt x="296" y="136"/>
                        <a:pt x="302" y="136"/>
                        <a:pt x="307" y="136"/>
                      </a:cubicBezTo>
                      <a:cubicBezTo>
                        <a:pt x="325" y="137"/>
                        <a:pt x="339" y="150"/>
                        <a:pt x="339" y="168"/>
                      </a:cubicBezTo>
                      <a:cubicBezTo>
                        <a:pt x="339" y="186"/>
                        <a:pt x="325" y="200"/>
                        <a:pt x="307" y="200"/>
                      </a:cubicBezTo>
                      <a:cubicBezTo>
                        <a:pt x="295" y="200"/>
                        <a:pt x="284" y="200"/>
                        <a:pt x="272" y="200"/>
                      </a:cubicBezTo>
                      <a:cubicBezTo>
                        <a:pt x="269" y="200"/>
                        <a:pt x="268" y="201"/>
                        <a:pt x="267" y="204"/>
                      </a:cubicBezTo>
                      <a:cubicBezTo>
                        <a:pt x="262" y="215"/>
                        <a:pt x="262" y="215"/>
                        <a:pt x="271" y="224"/>
                      </a:cubicBezTo>
                      <a:cubicBezTo>
                        <a:pt x="277" y="230"/>
                        <a:pt x="283" y="236"/>
                        <a:pt x="289" y="243"/>
                      </a:cubicBezTo>
                      <a:cubicBezTo>
                        <a:pt x="299" y="252"/>
                        <a:pt x="301" y="264"/>
                        <a:pt x="296" y="277"/>
                      </a:cubicBezTo>
                      <a:cubicBezTo>
                        <a:pt x="292" y="289"/>
                        <a:pt x="281" y="296"/>
                        <a:pt x="268" y="297"/>
                      </a:cubicBezTo>
                      <a:cubicBezTo>
                        <a:pt x="259" y="297"/>
                        <a:pt x="251" y="295"/>
                        <a:pt x="245" y="288"/>
                      </a:cubicBezTo>
                      <a:cubicBezTo>
                        <a:pt x="237" y="280"/>
                        <a:pt x="229" y="272"/>
                        <a:pt x="221" y="264"/>
                      </a:cubicBezTo>
                      <a:cubicBezTo>
                        <a:pt x="218" y="261"/>
                        <a:pt x="216" y="260"/>
                        <a:pt x="212" y="262"/>
                      </a:cubicBezTo>
                      <a:cubicBezTo>
                        <a:pt x="201" y="267"/>
                        <a:pt x="201" y="267"/>
                        <a:pt x="201" y="278"/>
                      </a:cubicBezTo>
                      <a:cubicBezTo>
                        <a:pt x="201" y="287"/>
                        <a:pt x="201" y="296"/>
                        <a:pt x="201" y="305"/>
                      </a:cubicBezTo>
                      <a:cubicBezTo>
                        <a:pt x="201" y="320"/>
                        <a:pt x="189" y="334"/>
                        <a:pt x="174" y="336"/>
                      </a:cubicBezTo>
                      <a:cubicBezTo>
                        <a:pt x="157" y="338"/>
                        <a:pt x="142" y="327"/>
                        <a:pt x="139" y="312"/>
                      </a:cubicBezTo>
                      <a:cubicBezTo>
                        <a:pt x="137" y="304"/>
                        <a:pt x="138" y="296"/>
                        <a:pt x="138" y="289"/>
                      </a:cubicBezTo>
                      <a:cubicBezTo>
                        <a:pt x="138" y="286"/>
                        <a:pt x="138" y="283"/>
                        <a:pt x="138" y="280"/>
                      </a:cubicBezTo>
                      <a:cubicBezTo>
                        <a:pt x="138" y="267"/>
                        <a:pt x="138" y="267"/>
                        <a:pt x="126" y="262"/>
                      </a:cubicBezTo>
                      <a:cubicBezTo>
                        <a:pt x="123" y="260"/>
                        <a:pt x="121" y="261"/>
                        <a:pt x="119" y="263"/>
                      </a:cubicBezTo>
                      <a:cubicBezTo>
                        <a:pt x="111" y="271"/>
                        <a:pt x="104" y="279"/>
                        <a:pt x="96" y="287"/>
                      </a:cubicBezTo>
                      <a:cubicBezTo>
                        <a:pt x="86" y="296"/>
                        <a:pt x="75" y="299"/>
                        <a:pt x="62" y="295"/>
                      </a:cubicBezTo>
                      <a:cubicBezTo>
                        <a:pt x="50" y="291"/>
                        <a:pt x="42" y="282"/>
                        <a:pt x="41" y="268"/>
                      </a:cubicBezTo>
                      <a:cubicBezTo>
                        <a:pt x="39" y="258"/>
                        <a:pt x="43" y="249"/>
                        <a:pt x="51" y="242"/>
                      </a:cubicBezTo>
                      <a:cubicBezTo>
                        <a:pt x="59" y="234"/>
                        <a:pt x="67" y="226"/>
                        <a:pt x="75" y="218"/>
                      </a:cubicBezTo>
                      <a:cubicBezTo>
                        <a:pt x="77" y="216"/>
                        <a:pt x="77" y="214"/>
                        <a:pt x="76" y="211"/>
                      </a:cubicBezTo>
                      <a:cubicBezTo>
                        <a:pt x="73" y="202"/>
                        <a:pt x="68" y="198"/>
                        <a:pt x="58" y="199"/>
                      </a:cubicBezTo>
                      <a:cubicBezTo>
                        <a:pt x="49" y="201"/>
                        <a:pt x="41" y="200"/>
                        <a:pt x="32" y="200"/>
                      </a:cubicBezTo>
                      <a:cubicBezTo>
                        <a:pt x="14" y="200"/>
                        <a:pt x="1" y="186"/>
                        <a:pt x="1" y="168"/>
                      </a:cubicBezTo>
                      <a:cubicBezTo>
                        <a:pt x="0" y="150"/>
                        <a:pt x="14" y="137"/>
                        <a:pt x="31" y="136"/>
                      </a:cubicBezTo>
                      <a:cubicBezTo>
                        <a:pt x="43" y="136"/>
                        <a:pt x="55" y="136"/>
                        <a:pt x="67" y="136"/>
                      </a:cubicBezTo>
                      <a:cubicBezTo>
                        <a:pt x="70" y="136"/>
                        <a:pt x="71" y="136"/>
                        <a:pt x="73" y="132"/>
                      </a:cubicBezTo>
                      <a:cubicBezTo>
                        <a:pt x="77" y="120"/>
                        <a:pt x="77" y="121"/>
                        <a:pt x="68" y="112"/>
                      </a:cubicBezTo>
                      <a:cubicBezTo>
                        <a:pt x="62" y="105"/>
                        <a:pt x="56" y="99"/>
                        <a:pt x="50" y="93"/>
                      </a:cubicBezTo>
                      <a:cubicBezTo>
                        <a:pt x="37" y="81"/>
                        <a:pt x="38" y="61"/>
                        <a:pt x="50" y="49"/>
                      </a:cubicBezTo>
                      <a:cubicBezTo>
                        <a:pt x="62" y="37"/>
                        <a:pt x="82" y="37"/>
                        <a:pt x="95" y="49"/>
                      </a:cubicBezTo>
                      <a:cubicBezTo>
                        <a:pt x="103" y="57"/>
                        <a:pt x="111" y="66"/>
                        <a:pt x="119" y="74"/>
                      </a:cubicBezTo>
                      <a:cubicBezTo>
                        <a:pt x="121" y="76"/>
                        <a:pt x="123" y="76"/>
                        <a:pt x="127" y="75"/>
                      </a:cubicBezTo>
                      <a:cubicBezTo>
                        <a:pt x="137" y="73"/>
                        <a:pt x="139" y="67"/>
                        <a:pt x="138" y="57"/>
                      </a:cubicBezTo>
                      <a:cubicBezTo>
                        <a:pt x="137" y="48"/>
                        <a:pt x="138" y="40"/>
                        <a:pt x="138" y="31"/>
                      </a:cubicBezTo>
                      <a:cubicBezTo>
                        <a:pt x="138" y="13"/>
                        <a:pt x="152" y="0"/>
                        <a:pt x="170" y="0"/>
                      </a:cubicBezTo>
                      <a:cubicBezTo>
                        <a:pt x="187" y="0"/>
                        <a:pt x="201" y="14"/>
                        <a:pt x="201" y="31"/>
                      </a:cubicBezTo>
                      <a:cubicBezTo>
                        <a:pt x="201" y="43"/>
                        <a:pt x="201" y="54"/>
                        <a:pt x="201" y="66"/>
                      </a:cubicBezTo>
                      <a:cubicBezTo>
                        <a:pt x="201" y="69"/>
                        <a:pt x="202" y="70"/>
                        <a:pt x="205" y="72"/>
                      </a:cubicBezTo>
                      <a:cubicBezTo>
                        <a:pt x="214" y="78"/>
                        <a:pt x="220" y="75"/>
                        <a:pt x="226" y="68"/>
                      </a:cubicBezTo>
                      <a:cubicBezTo>
                        <a:pt x="231" y="61"/>
                        <a:pt x="238" y="55"/>
                        <a:pt x="244" y="49"/>
                      </a:cubicBezTo>
                      <a:cubicBezTo>
                        <a:pt x="262" y="32"/>
                        <a:pt x="290" y="40"/>
                        <a:pt x="297" y="63"/>
                      </a:cubicBezTo>
                      <a:cubicBezTo>
                        <a:pt x="300" y="74"/>
                        <a:pt x="298" y="85"/>
                        <a:pt x="289" y="93"/>
                      </a:cubicBezTo>
                      <a:cubicBezTo>
                        <a:pt x="281" y="101"/>
                        <a:pt x="273" y="109"/>
                        <a:pt x="265" y="117"/>
                      </a:cubicBezTo>
                      <a:cubicBezTo>
                        <a:pt x="263" y="120"/>
                        <a:pt x="262" y="122"/>
                        <a:pt x="264" y="125"/>
                      </a:cubicBezTo>
                      <a:cubicBezTo>
                        <a:pt x="268" y="136"/>
                        <a:pt x="268" y="136"/>
                        <a:pt x="280" y="136"/>
                      </a:cubicBezTo>
                      <a:cubicBezTo>
                        <a:pt x="284" y="136"/>
                        <a:pt x="287" y="136"/>
                        <a:pt x="291" y="136"/>
                      </a:cubicBezTo>
                      <a:moveTo>
                        <a:pt x="223" y="168"/>
                      </a:moveTo>
                      <a:cubicBezTo>
                        <a:pt x="223" y="138"/>
                        <a:pt x="199" y="114"/>
                        <a:pt x="170" y="114"/>
                      </a:cubicBezTo>
                      <a:cubicBezTo>
                        <a:pt x="140" y="114"/>
                        <a:pt x="116" y="138"/>
                        <a:pt x="116" y="168"/>
                      </a:cubicBezTo>
                      <a:cubicBezTo>
                        <a:pt x="116" y="196"/>
                        <a:pt x="137" y="222"/>
                        <a:pt x="170" y="222"/>
                      </a:cubicBezTo>
                      <a:cubicBezTo>
                        <a:pt x="202" y="222"/>
                        <a:pt x="224" y="195"/>
                        <a:pt x="223" y="168"/>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28" name="Freeform 8">
                  <a:extLst>
                    <a:ext uri="{FF2B5EF4-FFF2-40B4-BE49-F238E27FC236}">
                      <a16:creationId xmlns:a16="http://schemas.microsoft.com/office/drawing/2014/main" id="{1FF0CB9B-088F-0343-94F8-B48224D3CD76}"/>
                    </a:ext>
                  </a:extLst>
                </p:cNvPr>
                <p:cNvSpPr>
                  <a:spLocks noEditPoints="1"/>
                </p:cNvSpPr>
                <p:nvPr/>
              </p:nvSpPr>
              <p:spPr bwMode="auto">
                <a:xfrm>
                  <a:off x="2146" y="1768"/>
                  <a:ext cx="536" cy="537"/>
                </a:xfrm>
                <a:custGeom>
                  <a:avLst/>
                  <a:gdLst>
                    <a:gd name="T0" fmla="*/ 230 w 268"/>
                    <a:gd name="T1" fmla="*/ 108 h 268"/>
                    <a:gd name="T2" fmla="*/ 243 w 268"/>
                    <a:gd name="T3" fmla="*/ 108 h 268"/>
                    <a:gd name="T4" fmla="*/ 268 w 268"/>
                    <a:gd name="T5" fmla="*/ 133 h 268"/>
                    <a:gd name="T6" fmla="*/ 243 w 268"/>
                    <a:gd name="T7" fmla="*/ 158 h 268"/>
                    <a:gd name="T8" fmla="*/ 216 w 268"/>
                    <a:gd name="T9" fmla="*/ 158 h 268"/>
                    <a:gd name="T10" fmla="*/ 211 w 268"/>
                    <a:gd name="T11" fmla="*/ 161 h 268"/>
                    <a:gd name="T12" fmla="*/ 215 w 268"/>
                    <a:gd name="T13" fmla="*/ 178 h 268"/>
                    <a:gd name="T14" fmla="*/ 229 w 268"/>
                    <a:gd name="T15" fmla="*/ 192 h 268"/>
                    <a:gd name="T16" fmla="*/ 235 w 268"/>
                    <a:gd name="T17" fmla="*/ 220 h 268"/>
                    <a:gd name="T18" fmla="*/ 213 w 268"/>
                    <a:gd name="T19" fmla="*/ 235 h 268"/>
                    <a:gd name="T20" fmla="*/ 194 w 268"/>
                    <a:gd name="T21" fmla="*/ 228 h 268"/>
                    <a:gd name="T22" fmla="*/ 175 w 268"/>
                    <a:gd name="T23" fmla="*/ 209 h 268"/>
                    <a:gd name="T24" fmla="*/ 168 w 268"/>
                    <a:gd name="T25" fmla="*/ 208 h 268"/>
                    <a:gd name="T26" fmla="*/ 159 w 268"/>
                    <a:gd name="T27" fmla="*/ 221 h 268"/>
                    <a:gd name="T28" fmla="*/ 159 w 268"/>
                    <a:gd name="T29" fmla="*/ 242 h 268"/>
                    <a:gd name="T30" fmla="*/ 138 w 268"/>
                    <a:gd name="T31" fmla="*/ 267 h 268"/>
                    <a:gd name="T32" fmla="*/ 110 w 268"/>
                    <a:gd name="T33" fmla="*/ 247 h 268"/>
                    <a:gd name="T34" fmla="*/ 110 w 268"/>
                    <a:gd name="T35" fmla="*/ 228 h 268"/>
                    <a:gd name="T36" fmla="*/ 110 w 268"/>
                    <a:gd name="T37" fmla="*/ 221 h 268"/>
                    <a:gd name="T38" fmla="*/ 100 w 268"/>
                    <a:gd name="T39" fmla="*/ 207 h 268"/>
                    <a:gd name="T40" fmla="*/ 95 w 268"/>
                    <a:gd name="T41" fmla="*/ 209 h 268"/>
                    <a:gd name="T42" fmla="*/ 75 w 268"/>
                    <a:gd name="T43" fmla="*/ 227 h 268"/>
                    <a:gd name="T44" fmla="*/ 49 w 268"/>
                    <a:gd name="T45" fmla="*/ 234 h 268"/>
                    <a:gd name="T46" fmla="*/ 33 w 268"/>
                    <a:gd name="T47" fmla="*/ 213 h 268"/>
                    <a:gd name="T48" fmla="*/ 40 w 268"/>
                    <a:gd name="T49" fmla="*/ 191 h 268"/>
                    <a:gd name="T50" fmla="*/ 59 w 268"/>
                    <a:gd name="T51" fmla="*/ 173 h 268"/>
                    <a:gd name="T52" fmla="*/ 60 w 268"/>
                    <a:gd name="T53" fmla="*/ 167 h 268"/>
                    <a:gd name="T54" fmla="*/ 46 w 268"/>
                    <a:gd name="T55" fmla="*/ 158 h 268"/>
                    <a:gd name="T56" fmla="*/ 25 w 268"/>
                    <a:gd name="T57" fmla="*/ 158 h 268"/>
                    <a:gd name="T58" fmla="*/ 0 w 268"/>
                    <a:gd name="T59" fmla="*/ 133 h 268"/>
                    <a:gd name="T60" fmla="*/ 25 w 268"/>
                    <a:gd name="T61" fmla="*/ 108 h 268"/>
                    <a:gd name="T62" fmla="*/ 53 w 268"/>
                    <a:gd name="T63" fmla="*/ 108 h 268"/>
                    <a:gd name="T64" fmla="*/ 58 w 268"/>
                    <a:gd name="T65" fmla="*/ 105 h 268"/>
                    <a:gd name="T66" fmla="*/ 54 w 268"/>
                    <a:gd name="T67" fmla="*/ 88 h 268"/>
                    <a:gd name="T68" fmla="*/ 39 w 268"/>
                    <a:gd name="T69" fmla="*/ 74 h 268"/>
                    <a:gd name="T70" fmla="*/ 39 w 268"/>
                    <a:gd name="T71" fmla="*/ 39 h 268"/>
                    <a:gd name="T72" fmla="*/ 75 w 268"/>
                    <a:gd name="T73" fmla="*/ 39 h 268"/>
                    <a:gd name="T74" fmla="*/ 94 w 268"/>
                    <a:gd name="T75" fmla="*/ 58 h 268"/>
                    <a:gd name="T76" fmla="*/ 101 w 268"/>
                    <a:gd name="T77" fmla="*/ 59 h 268"/>
                    <a:gd name="T78" fmla="*/ 110 w 268"/>
                    <a:gd name="T79" fmla="*/ 45 h 268"/>
                    <a:gd name="T80" fmla="*/ 110 w 268"/>
                    <a:gd name="T81" fmla="*/ 24 h 268"/>
                    <a:gd name="T82" fmla="*/ 135 w 268"/>
                    <a:gd name="T83" fmla="*/ 0 h 268"/>
                    <a:gd name="T84" fmla="*/ 159 w 268"/>
                    <a:gd name="T85" fmla="*/ 24 h 268"/>
                    <a:gd name="T86" fmla="*/ 159 w 268"/>
                    <a:gd name="T87" fmla="*/ 52 h 268"/>
                    <a:gd name="T88" fmla="*/ 163 w 268"/>
                    <a:gd name="T89" fmla="*/ 56 h 268"/>
                    <a:gd name="T90" fmla="*/ 179 w 268"/>
                    <a:gd name="T91" fmla="*/ 53 h 268"/>
                    <a:gd name="T92" fmla="*/ 193 w 268"/>
                    <a:gd name="T93" fmla="*/ 39 h 268"/>
                    <a:gd name="T94" fmla="*/ 235 w 268"/>
                    <a:gd name="T95" fmla="*/ 50 h 268"/>
                    <a:gd name="T96" fmla="*/ 229 w 268"/>
                    <a:gd name="T97" fmla="*/ 74 h 268"/>
                    <a:gd name="T98" fmla="*/ 210 w 268"/>
                    <a:gd name="T99" fmla="*/ 93 h 268"/>
                    <a:gd name="T100" fmla="*/ 209 w 268"/>
                    <a:gd name="T101" fmla="*/ 99 h 268"/>
                    <a:gd name="T102" fmla="*/ 223 w 268"/>
                    <a:gd name="T103" fmla="*/ 108 h 268"/>
                    <a:gd name="T104" fmla="*/ 230 w 268"/>
                    <a:gd name="T105" fmla="*/ 108 h 268"/>
                    <a:gd name="T106" fmla="*/ 177 w 268"/>
                    <a:gd name="T107" fmla="*/ 133 h 268"/>
                    <a:gd name="T108" fmla="*/ 135 w 268"/>
                    <a:gd name="T109" fmla="*/ 90 h 268"/>
                    <a:gd name="T110" fmla="*/ 92 w 268"/>
                    <a:gd name="T111" fmla="*/ 133 h 268"/>
                    <a:gd name="T112" fmla="*/ 135 w 268"/>
                    <a:gd name="T113" fmla="*/ 176 h 268"/>
                    <a:gd name="T114" fmla="*/ 177 w 268"/>
                    <a:gd name="T115" fmla="*/ 13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8" h="268">
                      <a:moveTo>
                        <a:pt x="230" y="108"/>
                      </a:moveTo>
                      <a:cubicBezTo>
                        <a:pt x="235" y="108"/>
                        <a:pt x="239" y="108"/>
                        <a:pt x="243" y="108"/>
                      </a:cubicBezTo>
                      <a:cubicBezTo>
                        <a:pt x="258" y="109"/>
                        <a:pt x="268" y="120"/>
                        <a:pt x="268" y="133"/>
                      </a:cubicBezTo>
                      <a:cubicBezTo>
                        <a:pt x="268" y="148"/>
                        <a:pt x="258" y="158"/>
                        <a:pt x="243" y="158"/>
                      </a:cubicBezTo>
                      <a:cubicBezTo>
                        <a:pt x="234" y="158"/>
                        <a:pt x="225" y="158"/>
                        <a:pt x="216" y="158"/>
                      </a:cubicBezTo>
                      <a:cubicBezTo>
                        <a:pt x="214" y="158"/>
                        <a:pt x="212" y="159"/>
                        <a:pt x="211" y="161"/>
                      </a:cubicBezTo>
                      <a:cubicBezTo>
                        <a:pt x="208" y="171"/>
                        <a:pt x="208" y="171"/>
                        <a:pt x="215" y="178"/>
                      </a:cubicBezTo>
                      <a:cubicBezTo>
                        <a:pt x="220" y="183"/>
                        <a:pt x="225" y="187"/>
                        <a:pt x="229" y="192"/>
                      </a:cubicBezTo>
                      <a:cubicBezTo>
                        <a:pt x="237" y="200"/>
                        <a:pt x="238" y="209"/>
                        <a:pt x="235" y="220"/>
                      </a:cubicBezTo>
                      <a:cubicBezTo>
                        <a:pt x="231" y="229"/>
                        <a:pt x="224" y="234"/>
                        <a:pt x="213" y="235"/>
                      </a:cubicBezTo>
                      <a:cubicBezTo>
                        <a:pt x="206" y="235"/>
                        <a:pt x="199" y="233"/>
                        <a:pt x="194" y="228"/>
                      </a:cubicBezTo>
                      <a:cubicBezTo>
                        <a:pt x="187" y="221"/>
                        <a:pt x="182" y="216"/>
                        <a:pt x="175" y="209"/>
                      </a:cubicBezTo>
                      <a:cubicBezTo>
                        <a:pt x="173" y="207"/>
                        <a:pt x="171" y="206"/>
                        <a:pt x="168" y="208"/>
                      </a:cubicBezTo>
                      <a:cubicBezTo>
                        <a:pt x="160" y="212"/>
                        <a:pt x="159" y="211"/>
                        <a:pt x="159" y="221"/>
                      </a:cubicBezTo>
                      <a:cubicBezTo>
                        <a:pt x="159" y="227"/>
                        <a:pt x="160" y="235"/>
                        <a:pt x="159" y="242"/>
                      </a:cubicBezTo>
                      <a:cubicBezTo>
                        <a:pt x="159" y="254"/>
                        <a:pt x="150" y="265"/>
                        <a:pt x="138" y="267"/>
                      </a:cubicBezTo>
                      <a:cubicBezTo>
                        <a:pt x="124" y="268"/>
                        <a:pt x="112" y="260"/>
                        <a:pt x="110" y="247"/>
                      </a:cubicBezTo>
                      <a:cubicBezTo>
                        <a:pt x="109" y="241"/>
                        <a:pt x="110" y="235"/>
                        <a:pt x="110" y="228"/>
                      </a:cubicBezTo>
                      <a:cubicBezTo>
                        <a:pt x="110" y="226"/>
                        <a:pt x="110" y="224"/>
                        <a:pt x="110" y="221"/>
                      </a:cubicBezTo>
                      <a:cubicBezTo>
                        <a:pt x="110" y="212"/>
                        <a:pt x="110" y="212"/>
                        <a:pt x="100" y="207"/>
                      </a:cubicBezTo>
                      <a:cubicBezTo>
                        <a:pt x="98" y="206"/>
                        <a:pt x="96" y="207"/>
                        <a:pt x="95" y="209"/>
                      </a:cubicBezTo>
                      <a:cubicBezTo>
                        <a:pt x="88" y="215"/>
                        <a:pt x="82" y="221"/>
                        <a:pt x="75" y="227"/>
                      </a:cubicBezTo>
                      <a:cubicBezTo>
                        <a:pt x="69" y="234"/>
                        <a:pt x="60" y="237"/>
                        <a:pt x="49" y="234"/>
                      </a:cubicBezTo>
                      <a:cubicBezTo>
                        <a:pt x="39" y="230"/>
                        <a:pt x="34" y="223"/>
                        <a:pt x="33" y="213"/>
                      </a:cubicBezTo>
                      <a:cubicBezTo>
                        <a:pt x="32" y="204"/>
                        <a:pt x="35" y="197"/>
                        <a:pt x="40" y="191"/>
                      </a:cubicBezTo>
                      <a:cubicBezTo>
                        <a:pt x="46" y="186"/>
                        <a:pt x="53" y="179"/>
                        <a:pt x="59" y="173"/>
                      </a:cubicBezTo>
                      <a:cubicBezTo>
                        <a:pt x="61" y="171"/>
                        <a:pt x="61" y="170"/>
                        <a:pt x="60" y="167"/>
                      </a:cubicBezTo>
                      <a:cubicBezTo>
                        <a:pt x="58" y="160"/>
                        <a:pt x="54" y="157"/>
                        <a:pt x="46" y="158"/>
                      </a:cubicBezTo>
                      <a:cubicBezTo>
                        <a:pt x="39" y="159"/>
                        <a:pt x="33" y="158"/>
                        <a:pt x="25" y="158"/>
                      </a:cubicBezTo>
                      <a:cubicBezTo>
                        <a:pt x="11" y="158"/>
                        <a:pt x="0" y="147"/>
                        <a:pt x="0" y="133"/>
                      </a:cubicBezTo>
                      <a:cubicBezTo>
                        <a:pt x="0" y="120"/>
                        <a:pt x="11" y="109"/>
                        <a:pt x="25" y="108"/>
                      </a:cubicBezTo>
                      <a:cubicBezTo>
                        <a:pt x="35" y="108"/>
                        <a:pt x="43" y="108"/>
                        <a:pt x="53" y="108"/>
                      </a:cubicBezTo>
                      <a:cubicBezTo>
                        <a:pt x="55" y="108"/>
                        <a:pt x="57" y="108"/>
                        <a:pt x="58" y="105"/>
                      </a:cubicBezTo>
                      <a:cubicBezTo>
                        <a:pt x="61" y="96"/>
                        <a:pt x="62" y="96"/>
                        <a:pt x="54" y="88"/>
                      </a:cubicBezTo>
                      <a:cubicBezTo>
                        <a:pt x="49" y="84"/>
                        <a:pt x="44" y="79"/>
                        <a:pt x="39" y="74"/>
                      </a:cubicBezTo>
                      <a:cubicBezTo>
                        <a:pt x="30" y="64"/>
                        <a:pt x="30" y="49"/>
                        <a:pt x="39" y="39"/>
                      </a:cubicBezTo>
                      <a:cubicBezTo>
                        <a:pt x="49" y="29"/>
                        <a:pt x="65" y="29"/>
                        <a:pt x="75" y="39"/>
                      </a:cubicBezTo>
                      <a:cubicBezTo>
                        <a:pt x="81" y="45"/>
                        <a:pt x="88" y="52"/>
                        <a:pt x="94" y="58"/>
                      </a:cubicBezTo>
                      <a:cubicBezTo>
                        <a:pt x="96" y="60"/>
                        <a:pt x="98" y="59"/>
                        <a:pt x="101" y="59"/>
                      </a:cubicBezTo>
                      <a:cubicBezTo>
                        <a:pt x="109" y="57"/>
                        <a:pt x="111" y="53"/>
                        <a:pt x="110" y="45"/>
                      </a:cubicBezTo>
                      <a:cubicBezTo>
                        <a:pt x="109" y="38"/>
                        <a:pt x="110" y="31"/>
                        <a:pt x="110" y="24"/>
                      </a:cubicBezTo>
                      <a:cubicBezTo>
                        <a:pt x="110" y="11"/>
                        <a:pt x="120" y="0"/>
                        <a:pt x="135" y="0"/>
                      </a:cubicBezTo>
                      <a:cubicBezTo>
                        <a:pt x="149" y="0"/>
                        <a:pt x="159" y="11"/>
                        <a:pt x="159" y="24"/>
                      </a:cubicBezTo>
                      <a:cubicBezTo>
                        <a:pt x="160" y="33"/>
                        <a:pt x="160" y="43"/>
                        <a:pt x="159" y="52"/>
                      </a:cubicBezTo>
                      <a:cubicBezTo>
                        <a:pt x="159" y="54"/>
                        <a:pt x="160" y="55"/>
                        <a:pt x="163" y="56"/>
                      </a:cubicBezTo>
                      <a:cubicBezTo>
                        <a:pt x="170" y="61"/>
                        <a:pt x="175" y="59"/>
                        <a:pt x="179" y="53"/>
                      </a:cubicBezTo>
                      <a:cubicBezTo>
                        <a:pt x="184" y="48"/>
                        <a:pt x="188" y="44"/>
                        <a:pt x="193" y="39"/>
                      </a:cubicBezTo>
                      <a:cubicBezTo>
                        <a:pt x="208" y="25"/>
                        <a:pt x="230" y="31"/>
                        <a:pt x="235" y="50"/>
                      </a:cubicBezTo>
                      <a:cubicBezTo>
                        <a:pt x="238" y="58"/>
                        <a:pt x="236" y="67"/>
                        <a:pt x="229" y="74"/>
                      </a:cubicBezTo>
                      <a:cubicBezTo>
                        <a:pt x="224" y="81"/>
                        <a:pt x="217" y="87"/>
                        <a:pt x="210" y="93"/>
                      </a:cubicBezTo>
                      <a:cubicBezTo>
                        <a:pt x="208" y="95"/>
                        <a:pt x="208" y="97"/>
                        <a:pt x="209" y="99"/>
                      </a:cubicBezTo>
                      <a:cubicBezTo>
                        <a:pt x="213" y="108"/>
                        <a:pt x="213" y="108"/>
                        <a:pt x="223" y="108"/>
                      </a:cubicBezTo>
                      <a:cubicBezTo>
                        <a:pt x="225" y="108"/>
                        <a:pt x="227" y="108"/>
                        <a:pt x="230" y="108"/>
                      </a:cubicBezTo>
                      <a:moveTo>
                        <a:pt x="177" y="133"/>
                      </a:moveTo>
                      <a:cubicBezTo>
                        <a:pt x="177" y="110"/>
                        <a:pt x="158" y="90"/>
                        <a:pt x="135" y="90"/>
                      </a:cubicBezTo>
                      <a:cubicBezTo>
                        <a:pt x="111" y="90"/>
                        <a:pt x="92" y="110"/>
                        <a:pt x="92" y="133"/>
                      </a:cubicBezTo>
                      <a:cubicBezTo>
                        <a:pt x="92" y="155"/>
                        <a:pt x="109" y="176"/>
                        <a:pt x="135" y="176"/>
                      </a:cubicBezTo>
                      <a:cubicBezTo>
                        <a:pt x="160" y="176"/>
                        <a:pt x="178" y="154"/>
                        <a:pt x="177" y="133"/>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29" name="Freeform 9">
                  <a:extLst>
                    <a:ext uri="{FF2B5EF4-FFF2-40B4-BE49-F238E27FC236}">
                      <a16:creationId xmlns:a16="http://schemas.microsoft.com/office/drawing/2014/main" id="{27CBA501-3B03-7741-9EDB-0A56B77D85F8}"/>
                    </a:ext>
                  </a:extLst>
                </p:cNvPr>
                <p:cNvSpPr>
                  <a:spLocks/>
                </p:cNvSpPr>
                <p:nvPr/>
              </p:nvSpPr>
              <p:spPr bwMode="auto">
                <a:xfrm>
                  <a:off x="1581" y="865"/>
                  <a:ext cx="2400" cy="1186"/>
                </a:xfrm>
                <a:custGeom>
                  <a:avLst/>
                  <a:gdLst>
                    <a:gd name="T0" fmla="*/ 1105 w 1199"/>
                    <a:gd name="T1" fmla="*/ 341 h 592"/>
                    <a:gd name="T2" fmla="*/ 1113 w 1199"/>
                    <a:gd name="T3" fmla="*/ 296 h 592"/>
                    <a:gd name="T4" fmla="*/ 996 w 1199"/>
                    <a:gd name="T5" fmla="*/ 170 h 592"/>
                    <a:gd name="T6" fmla="*/ 1003 w 1199"/>
                    <a:gd name="T7" fmla="*/ 128 h 592"/>
                    <a:gd name="T8" fmla="*/ 881 w 1199"/>
                    <a:gd name="T9" fmla="*/ 1 h 592"/>
                    <a:gd name="T10" fmla="*/ 881 w 1199"/>
                    <a:gd name="T11" fmla="*/ 0 h 592"/>
                    <a:gd name="T12" fmla="*/ 730 w 1199"/>
                    <a:gd name="T13" fmla="*/ 0 h 592"/>
                    <a:gd name="T14" fmla="*/ 730 w 1199"/>
                    <a:gd name="T15" fmla="*/ 1 h 592"/>
                    <a:gd name="T16" fmla="*/ 728 w 1199"/>
                    <a:gd name="T17" fmla="*/ 0 h 592"/>
                    <a:gd name="T18" fmla="*/ 600 w 1199"/>
                    <a:gd name="T19" fmla="*/ 128 h 592"/>
                    <a:gd name="T20" fmla="*/ 607 w 1199"/>
                    <a:gd name="T21" fmla="*/ 169 h 592"/>
                    <a:gd name="T22" fmla="*/ 393 w 1199"/>
                    <a:gd name="T23" fmla="*/ 169 h 592"/>
                    <a:gd name="T24" fmla="*/ 265 w 1199"/>
                    <a:gd name="T25" fmla="*/ 296 h 592"/>
                    <a:gd name="T26" fmla="*/ 272 w 1199"/>
                    <a:gd name="T27" fmla="*/ 336 h 592"/>
                    <a:gd name="T28" fmla="*/ 128 w 1199"/>
                    <a:gd name="T29" fmla="*/ 336 h 592"/>
                    <a:gd name="T30" fmla="*/ 0 w 1199"/>
                    <a:gd name="T31" fmla="*/ 464 h 592"/>
                    <a:gd name="T32" fmla="*/ 128 w 1199"/>
                    <a:gd name="T33" fmla="*/ 592 h 592"/>
                    <a:gd name="T34" fmla="*/ 1071 w 1199"/>
                    <a:gd name="T35" fmla="*/ 592 h 592"/>
                    <a:gd name="T36" fmla="*/ 1199 w 1199"/>
                    <a:gd name="T37" fmla="*/ 464 h 592"/>
                    <a:gd name="T38" fmla="*/ 1105 w 1199"/>
                    <a:gd name="T39" fmla="*/ 341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9" h="592">
                      <a:moveTo>
                        <a:pt x="1105" y="341"/>
                      </a:moveTo>
                      <a:cubicBezTo>
                        <a:pt x="1110" y="327"/>
                        <a:pt x="1113" y="312"/>
                        <a:pt x="1113" y="296"/>
                      </a:cubicBezTo>
                      <a:cubicBezTo>
                        <a:pt x="1113" y="230"/>
                        <a:pt x="1062" y="176"/>
                        <a:pt x="996" y="170"/>
                      </a:cubicBezTo>
                      <a:cubicBezTo>
                        <a:pt x="1001" y="157"/>
                        <a:pt x="1003" y="143"/>
                        <a:pt x="1003" y="128"/>
                      </a:cubicBezTo>
                      <a:cubicBezTo>
                        <a:pt x="1003" y="60"/>
                        <a:pt x="949" y="4"/>
                        <a:pt x="881" y="1"/>
                      </a:cubicBezTo>
                      <a:cubicBezTo>
                        <a:pt x="881" y="0"/>
                        <a:pt x="881" y="0"/>
                        <a:pt x="881" y="0"/>
                      </a:cubicBezTo>
                      <a:cubicBezTo>
                        <a:pt x="730" y="0"/>
                        <a:pt x="730" y="0"/>
                        <a:pt x="730" y="0"/>
                      </a:cubicBezTo>
                      <a:cubicBezTo>
                        <a:pt x="730" y="1"/>
                        <a:pt x="730" y="1"/>
                        <a:pt x="730" y="1"/>
                      </a:cubicBezTo>
                      <a:cubicBezTo>
                        <a:pt x="729" y="1"/>
                        <a:pt x="729" y="0"/>
                        <a:pt x="728" y="0"/>
                      </a:cubicBezTo>
                      <a:cubicBezTo>
                        <a:pt x="657" y="0"/>
                        <a:pt x="600" y="58"/>
                        <a:pt x="600" y="128"/>
                      </a:cubicBezTo>
                      <a:cubicBezTo>
                        <a:pt x="600" y="143"/>
                        <a:pt x="603" y="156"/>
                        <a:pt x="607" y="169"/>
                      </a:cubicBezTo>
                      <a:cubicBezTo>
                        <a:pt x="393" y="169"/>
                        <a:pt x="393" y="169"/>
                        <a:pt x="393" y="169"/>
                      </a:cubicBezTo>
                      <a:cubicBezTo>
                        <a:pt x="322" y="169"/>
                        <a:pt x="265" y="226"/>
                        <a:pt x="265" y="296"/>
                      </a:cubicBezTo>
                      <a:cubicBezTo>
                        <a:pt x="265" y="310"/>
                        <a:pt x="267" y="324"/>
                        <a:pt x="272" y="336"/>
                      </a:cubicBezTo>
                      <a:cubicBezTo>
                        <a:pt x="128" y="336"/>
                        <a:pt x="128" y="336"/>
                        <a:pt x="128" y="336"/>
                      </a:cubicBezTo>
                      <a:cubicBezTo>
                        <a:pt x="57" y="336"/>
                        <a:pt x="0" y="394"/>
                        <a:pt x="0" y="464"/>
                      </a:cubicBezTo>
                      <a:cubicBezTo>
                        <a:pt x="0" y="535"/>
                        <a:pt x="57" y="592"/>
                        <a:pt x="128" y="592"/>
                      </a:cubicBezTo>
                      <a:cubicBezTo>
                        <a:pt x="1071" y="592"/>
                        <a:pt x="1071" y="592"/>
                        <a:pt x="1071" y="592"/>
                      </a:cubicBezTo>
                      <a:cubicBezTo>
                        <a:pt x="1142" y="592"/>
                        <a:pt x="1199" y="535"/>
                        <a:pt x="1199" y="464"/>
                      </a:cubicBezTo>
                      <a:cubicBezTo>
                        <a:pt x="1199" y="405"/>
                        <a:pt x="1159" y="356"/>
                        <a:pt x="1105"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30" name="Freeform 10">
                  <a:extLst>
                    <a:ext uri="{FF2B5EF4-FFF2-40B4-BE49-F238E27FC236}">
                      <a16:creationId xmlns:a16="http://schemas.microsoft.com/office/drawing/2014/main" id="{3A273891-F826-0C4E-85E2-9CBFEDAE3FE3}"/>
                    </a:ext>
                  </a:extLst>
                </p:cNvPr>
                <p:cNvSpPr>
                  <a:spLocks/>
                </p:cNvSpPr>
                <p:nvPr/>
              </p:nvSpPr>
              <p:spPr bwMode="auto">
                <a:xfrm>
                  <a:off x="3050" y="1288"/>
                  <a:ext cx="226" cy="282"/>
                </a:xfrm>
                <a:custGeom>
                  <a:avLst/>
                  <a:gdLst>
                    <a:gd name="T0" fmla="*/ 62 w 113"/>
                    <a:gd name="T1" fmla="*/ 141 h 141"/>
                    <a:gd name="T2" fmla="*/ 0 w 113"/>
                    <a:gd name="T3" fmla="*/ 71 h 141"/>
                    <a:gd name="T4" fmla="*/ 62 w 113"/>
                    <a:gd name="T5" fmla="*/ 0 h 141"/>
                    <a:gd name="T6" fmla="*/ 107 w 113"/>
                    <a:gd name="T7" fmla="*/ 21 h 141"/>
                    <a:gd name="T8" fmla="*/ 106 w 113"/>
                    <a:gd name="T9" fmla="*/ 42 h 141"/>
                    <a:gd name="T10" fmla="*/ 86 w 113"/>
                    <a:gd name="T11" fmla="*/ 41 h 141"/>
                    <a:gd name="T12" fmla="*/ 62 w 113"/>
                    <a:gd name="T13" fmla="*/ 29 h 141"/>
                    <a:gd name="T14" fmla="*/ 27 w 113"/>
                    <a:gd name="T15" fmla="*/ 71 h 141"/>
                    <a:gd name="T16" fmla="*/ 62 w 113"/>
                    <a:gd name="T17" fmla="*/ 113 h 141"/>
                    <a:gd name="T18" fmla="*/ 86 w 113"/>
                    <a:gd name="T19" fmla="*/ 101 h 141"/>
                    <a:gd name="T20" fmla="*/ 106 w 113"/>
                    <a:gd name="T21" fmla="*/ 100 h 141"/>
                    <a:gd name="T22" fmla="*/ 107 w 113"/>
                    <a:gd name="T23" fmla="*/ 120 h 141"/>
                    <a:gd name="T24" fmla="*/ 62 w 113"/>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141">
                      <a:moveTo>
                        <a:pt x="62" y="141"/>
                      </a:moveTo>
                      <a:cubicBezTo>
                        <a:pt x="27" y="141"/>
                        <a:pt x="0" y="110"/>
                        <a:pt x="0" y="71"/>
                      </a:cubicBezTo>
                      <a:cubicBezTo>
                        <a:pt x="0" y="32"/>
                        <a:pt x="27" y="0"/>
                        <a:pt x="62" y="0"/>
                      </a:cubicBezTo>
                      <a:cubicBezTo>
                        <a:pt x="79" y="0"/>
                        <a:pt x="94" y="7"/>
                        <a:pt x="107" y="21"/>
                      </a:cubicBezTo>
                      <a:cubicBezTo>
                        <a:pt x="112" y="27"/>
                        <a:pt x="112" y="36"/>
                        <a:pt x="106" y="42"/>
                      </a:cubicBezTo>
                      <a:cubicBezTo>
                        <a:pt x="100" y="47"/>
                        <a:pt x="92" y="47"/>
                        <a:pt x="86" y="41"/>
                      </a:cubicBezTo>
                      <a:cubicBezTo>
                        <a:pt x="79" y="33"/>
                        <a:pt x="71" y="29"/>
                        <a:pt x="62" y="29"/>
                      </a:cubicBezTo>
                      <a:cubicBezTo>
                        <a:pt x="42" y="29"/>
                        <a:pt x="27" y="48"/>
                        <a:pt x="27" y="71"/>
                      </a:cubicBezTo>
                      <a:cubicBezTo>
                        <a:pt x="27" y="94"/>
                        <a:pt x="42" y="113"/>
                        <a:pt x="62" y="113"/>
                      </a:cubicBezTo>
                      <a:cubicBezTo>
                        <a:pt x="71" y="113"/>
                        <a:pt x="80" y="109"/>
                        <a:pt x="86" y="101"/>
                      </a:cubicBezTo>
                      <a:cubicBezTo>
                        <a:pt x="92" y="95"/>
                        <a:pt x="100" y="94"/>
                        <a:pt x="106" y="100"/>
                      </a:cubicBezTo>
                      <a:cubicBezTo>
                        <a:pt x="112" y="105"/>
                        <a:pt x="113" y="114"/>
                        <a:pt x="107" y="120"/>
                      </a:cubicBezTo>
                      <a:cubicBezTo>
                        <a:pt x="95" y="133"/>
                        <a:pt x="79" y="141"/>
                        <a:pt x="62"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31" name="Freeform 11">
                  <a:extLst>
                    <a:ext uri="{FF2B5EF4-FFF2-40B4-BE49-F238E27FC236}">
                      <a16:creationId xmlns:a16="http://schemas.microsoft.com/office/drawing/2014/main" id="{91EB9016-2602-A543-A7EC-23E6EEEAA318}"/>
                    </a:ext>
                  </a:extLst>
                </p:cNvPr>
                <p:cNvSpPr>
                  <a:spLocks/>
                </p:cNvSpPr>
                <p:nvPr/>
              </p:nvSpPr>
              <p:spPr bwMode="auto">
                <a:xfrm>
                  <a:off x="2344" y="1288"/>
                  <a:ext cx="254" cy="282"/>
                </a:xfrm>
                <a:custGeom>
                  <a:avLst/>
                  <a:gdLst>
                    <a:gd name="T0" fmla="*/ 71 w 127"/>
                    <a:gd name="T1" fmla="*/ 141 h 141"/>
                    <a:gd name="T2" fmla="*/ 0 w 127"/>
                    <a:gd name="T3" fmla="*/ 71 h 141"/>
                    <a:gd name="T4" fmla="*/ 71 w 127"/>
                    <a:gd name="T5" fmla="*/ 0 h 141"/>
                    <a:gd name="T6" fmla="*/ 122 w 127"/>
                    <a:gd name="T7" fmla="*/ 21 h 141"/>
                    <a:gd name="T8" fmla="*/ 121 w 127"/>
                    <a:gd name="T9" fmla="*/ 42 h 141"/>
                    <a:gd name="T10" fmla="*/ 98 w 127"/>
                    <a:gd name="T11" fmla="*/ 41 h 141"/>
                    <a:gd name="T12" fmla="*/ 71 w 127"/>
                    <a:gd name="T13" fmla="*/ 29 h 141"/>
                    <a:gd name="T14" fmla="*/ 31 w 127"/>
                    <a:gd name="T15" fmla="*/ 71 h 141"/>
                    <a:gd name="T16" fmla="*/ 71 w 127"/>
                    <a:gd name="T17" fmla="*/ 113 h 141"/>
                    <a:gd name="T18" fmla="*/ 98 w 127"/>
                    <a:gd name="T19" fmla="*/ 101 h 141"/>
                    <a:gd name="T20" fmla="*/ 121 w 127"/>
                    <a:gd name="T21" fmla="*/ 100 h 141"/>
                    <a:gd name="T22" fmla="*/ 122 w 127"/>
                    <a:gd name="T23" fmla="*/ 120 h 141"/>
                    <a:gd name="T24" fmla="*/ 71 w 127"/>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71" y="141"/>
                      </a:moveTo>
                      <a:cubicBezTo>
                        <a:pt x="31" y="141"/>
                        <a:pt x="0" y="110"/>
                        <a:pt x="0" y="71"/>
                      </a:cubicBezTo>
                      <a:cubicBezTo>
                        <a:pt x="0" y="32"/>
                        <a:pt x="31" y="0"/>
                        <a:pt x="71" y="0"/>
                      </a:cubicBezTo>
                      <a:cubicBezTo>
                        <a:pt x="89" y="0"/>
                        <a:pt x="108" y="7"/>
                        <a:pt x="122" y="21"/>
                      </a:cubicBezTo>
                      <a:cubicBezTo>
                        <a:pt x="127" y="27"/>
                        <a:pt x="127" y="36"/>
                        <a:pt x="121" y="42"/>
                      </a:cubicBezTo>
                      <a:cubicBezTo>
                        <a:pt x="114" y="47"/>
                        <a:pt x="104" y="47"/>
                        <a:pt x="98" y="41"/>
                      </a:cubicBezTo>
                      <a:cubicBezTo>
                        <a:pt x="90" y="33"/>
                        <a:pt x="81" y="29"/>
                        <a:pt x="71" y="29"/>
                      </a:cubicBezTo>
                      <a:cubicBezTo>
                        <a:pt x="49" y="29"/>
                        <a:pt x="31" y="48"/>
                        <a:pt x="31" y="71"/>
                      </a:cubicBezTo>
                      <a:cubicBezTo>
                        <a:pt x="31" y="94"/>
                        <a:pt x="49" y="113"/>
                        <a:pt x="71" y="113"/>
                      </a:cubicBezTo>
                      <a:cubicBezTo>
                        <a:pt x="81" y="113"/>
                        <a:pt x="90" y="109"/>
                        <a:pt x="98" y="101"/>
                      </a:cubicBezTo>
                      <a:cubicBezTo>
                        <a:pt x="104" y="95"/>
                        <a:pt x="114" y="94"/>
                        <a:pt x="121" y="100"/>
                      </a:cubicBezTo>
                      <a:cubicBezTo>
                        <a:pt x="127" y="105"/>
                        <a:pt x="127" y="114"/>
                        <a:pt x="122" y="120"/>
                      </a:cubicBezTo>
                      <a:cubicBezTo>
                        <a:pt x="108" y="133"/>
                        <a:pt x="90" y="141"/>
                        <a:pt x="71"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32" name="Freeform 12">
                  <a:extLst>
                    <a:ext uri="{FF2B5EF4-FFF2-40B4-BE49-F238E27FC236}">
                      <a16:creationId xmlns:a16="http://schemas.microsoft.com/office/drawing/2014/main" id="{C1C25B1C-0ECA-1A4B-89E5-5AA205FF9427}"/>
                    </a:ext>
                  </a:extLst>
                </p:cNvPr>
                <p:cNvSpPr>
                  <a:spLocks/>
                </p:cNvSpPr>
                <p:nvPr/>
              </p:nvSpPr>
              <p:spPr bwMode="auto">
                <a:xfrm>
                  <a:off x="1891" y="1656"/>
                  <a:ext cx="227" cy="282"/>
                </a:xfrm>
                <a:custGeom>
                  <a:avLst/>
                  <a:gdLst>
                    <a:gd name="T0" fmla="*/ 99 w 113"/>
                    <a:gd name="T1" fmla="*/ 141 h 141"/>
                    <a:gd name="T2" fmla="*/ 88 w 113"/>
                    <a:gd name="T3" fmla="*/ 136 h 141"/>
                    <a:gd name="T4" fmla="*/ 28 w 113"/>
                    <a:gd name="T5" fmla="*/ 56 h 141"/>
                    <a:gd name="T6" fmla="*/ 28 w 113"/>
                    <a:gd name="T7" fmla="*/ 127 h 141"/>
                    <a:gd name="T8" fmla="*/ 15 w 113"/>
                    <a:gd name="T9" fmla="*/ 141 h 141"/>
                    <a:gd name="T10" fmla="*/ 0 w 113"/>
                    <a:gd name="T11" fmla="*/ 127 h 141"/>
                    <a:gd name="T12" fmla="*/ 0 w 113"/>
                    <a:gd name="T13" fmla="*/ 15 h 141"/>
                    <a:gd name="T14" fmla="*/ 10 w 113"/>
                    <a:gd name="T15" fmla="*/ 2 h 141"/>
                    <a:gd name="T16" fmla="*/ 25 w 113"/>
                    <a:gd name="T17" fmla="*/ 7 h 141"/>
                    <a:gd name="T18" fmla="*/ 85 w 113"/>
                    <a:gd name="T19" fmla="*/ 85 h 141"/>
                    <a:gd name="T20" fmla="*/ 85 w 113"/>
                    <a:gd name="T21" fmla="*/ 15 h 141"/>
                    <a:gd name="T22" fmla="*/ 99 w 113"/>
                    <a:gd name="T23" fmla="*/ 1 h 141"/>
                    <a:gd name="T24" fmla="*/ 113 w 113"/>
                    <a:gd name="T25" fmla="*/ 15 h 141"/>
                    <a:gd name="T26" fmla="*/ 113 w 113"/>
                    <a:gd name="T27" fmla="*/ 127 h 141"/>
                    <a:gd name="T28" fmla="*/ 104 w 113"/>
                    <a:gd name="T29" fmla="*/ 140 h 141"/>
                    <a:gd name="T30" fmla="*/ 99 w 113"/>
                    <a:gd name="T3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1">
                      <a:moveTo>
                        <a:pt x="99" y="141"/>
                      </a:moveTo>
                      <a:cubicBezTo>
                        <a:pt x="95" y="141"/>
                        <a:pt x="91" y="139"/>
                        <a:pt x="88" y="136"/>
                      </a:cubicBezTo>
                      <a:cubicBezTo>
                        <a:pt x="28" y="56"/>
                        <a:pt x="28" y="56"/>
                        <a:pt x="28" y="56"/>
                      </a:cubicBezTo>
                      <a:cubicBezTo>
                        <a:pt x="28" y="127"/>
                        <a:pt x="28" y="127"/>
                        <a:pt x="28" y="127"/>
                      </a:cubicBezTo>
                      <a:cubicBezTo>
                        <a:pt x="28" y="135"/>
                        <a:pt x="22" y="141"/>
                        <a:pt x="15" y="141"/>
                      </a:cubicBezTo>
                      <a:cubicBezTo>
                        <a:pt x="7" y="141"/>
                        <a:pt x="0" y="135"/>
                        <a:pt x="0" y="127"/>
                      </a:cubicBezTo>
                      <a:cubicBezTo>
                        <a:pt x="0" y="15"/>
                        <a:pt x="0" y="15"/>
                        <a:pt x="0" y="15"/>
                      </a:cubicBezTo>
                      <a:cubicBezTo>
                        <a:pt x="0" y="8"/>
                        <a:pt x="4" y="4"/>
                        <a:pt x="10" y="2"/>
                      </a:cubicBezTo>
                      <a:cubicBezTo>
                        <a:pt x="16" y="0"/>
                        <a:pt x="22" y="2"/>
                        <a:pt x="25" y="7"/>
                      </a:cubicBezTo>
                      <a:cubicBezTo>
                        <a:pt x="85" y="85"/>
                        <a:pt x="85" y="85"/>
                        <a:pt x="85" y="85"/>
                      </a:cubicBezTo>
                      <a:cubicBezTo>
                        <a:pt x="85" y="15"/>
                        <a:pt x="85" y="15"/>
                        <a:pt x="85" y="15"/>
                      </a:cubicBezTo>
                      <a:cubicBezTo>
                        <a:pt x="85" y="8"/>
                        <a:pt x="91" y="1"/>
                        <a:pt x="99" y="1"/>
                      </a:cubicBezTo>
                      <a:cubicBezTo>
                        <a:pt x="106" y="1"/>
                        <a:pt x="113" y="8"/>
                        <a:pt x="113" y="15"/>
                      </a:cubicBezTo>
                      <a:cubicBezTo>
                        <a:pt x="113" y="127"/>
                        <a:pt x="113" y="127"/>
                        <a:pt x="113" y="127"/>
                      </a:cubicBezTo>
                      <a:cubicBezTo>
                        <a:pt x="113" y="133"/>
                        <a:pt x="109" y="138"/>
                        <a:pt x="104" y="140"/>
                      </a:cubicBezTo>
                      <a:cubicBezTo>
                        <a:pt x="102" y="141"/>
                        <a:pt x="101" y="141"/>
                        <a:pt x="99"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33" name="Freeform 13">
                  <a:extLst>
                    <a:ext uri="{FF2B5EF4-FFF2-40B4-BE49-F238E27FC236}">
                      <a16:creationId xmlns:a16="http://schemas.microsoft.com/office/drawing/2014/main" id="{17307EF6-0347-5A4D-925B-B3714FE638DB}"/>
                    </a:ext>
                  </a:extLst>
                </p:cNvPr>
                <p:cNvSpPr>
                  <a:spLocks noEditPoints="1"/>
                </p:cNvSpPr>
                <p:nvPr/>
              </p:nvSpPr>
              <p:spPr bwMode="auto">
                <a:xfrm>
                  <a:off x="3304" y="1288"/>
                  <a:ext cx="255" cy="282"/>
                </a:xfrm>
                <a:custGeom>
                  <a:avLst/>
                  <a:gdLst>
                    <a:gd name="T0" fmla="*/ 63 w 127"/>
                    <a:gd name="T1" fmla="*/ 141 h 141"/>
                    <a:gd name="T2" fmla="*/ 0 w 127"/>
                    <a:gd name="T3" fmla="*/ 71 h 141"/>
                    <a:gd name="T4" fmla="*/ 63 w 127"/>
                    <a:gd name="T5" fmla="*/ 0 h 141"/>
                    <a:gd name="T6" fmla="*/ 127 w 127"/>
                    <a:gd name="T7" fmla="*/ 71 h 141"/>
                    <a:gd name="T8" fmla="*/ 63 w 127"/>
                    <a:gd name="T9" fmla="*/ 141 h 141"/>
                    <a:gd name="T10" fmla="*/ 63 w 127"/>
                    <a:gd name="T11" fmla="*/ 29 h 141"/>
                    <a:gd name="T12" fmla="*/ 27 w 127"/>
                    <a:gd name="T13" fmla="*/ 71 h 141"/>
                    <a:gd name="T14" fmla="*/ 63 w 127"/>
                    <a:gd name="T15" fmla="*/ 113 h 141"/>
                    <a:gd name="T16" fmla="*/ 98 w 127"/>
                    <a:gd name="T17" fmla="*/ 71 h 141"/>
                    <a:gd name="T18" fmla="*/ 63 w 127"/>
                    <a:gd name="T19"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41">
                      <a:moveTo>
                        <a:pt x="63" y="141"/>
                      </a:moveTo>
                      <a:cubicBezTo>
                        <a:pt x="28" y="141"/>
                        <a:pt x="0" y="110"/>
                        <a:pt x="0" y="71"/>
                      </a:cubicBezTo>
                      <a:cubicBezTo>
                        <a:pt x="0" y="32"/>
                        <a:pt x="28" y="0"/>
                        <a:pt x="63" y="0"/>
                      </a:cubicBezTo>
                      <a:cubicBezTo>
                        <a:pt x="98" y="0"/>
                        <a:pt x="127" y="32"/>
                        <a:pt x="127" y="71"/>
                      </a:cubicBezTo>
                      <a:cubicBezTo>
                        <a:pt x="127" y="110"/>
                        <a:pt x="98" y="141"/>
                        <a:pt x="63" y="141"/>
                      </a:cubicBezTo>
                      <a:close/>
                      <a:moveTo>
                        <a:pt x="63" y="29"/>
                      </a:moveTo>
                      <a:cubicBezTo>
                        <a:pt x="44" y="29"/>
                        <a:pt x="27" y="47"/>
                        <a:pt x="27" y="71"/>
                      </a:cubicBezTo>
                      <a:cubicBezTo>
                        <a:pt x="27" y="93"/>
                        <a:pt x="44" y="113"/>
                        <a:pt x="63" y="113"/>
                      </a:cubicBezTo>
                      <a:cubicBezTo>
                        <a:pt x="83" y="113"/>
                        <a:pt x="98" y="93"/>
                        <a:pt x="98" y="71"/>
                      </a:cubicBezTo>
                      <a:cubicBezTo>
                        <a:pt x="98" y="47"/>
                        <a:pt x="83" y="29"/>
                        <a:pt x="63" y="29"/>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34" name="Freeform 14">
                  <a:extLst>
                    <a:ext uri="{FF2B5EF4-FFF2-40B4-BE49-F238E27FC236}">
                      <a16:creationId xmlns:a16="http://schemas.microsoft.com/office/drawing/2014/main" id="{B0F908CA-91D4-674A-8B44-AA66A5E790D5}"/>
                    </a:ext>
                  </a:extLst>
                </p:cNvPr>
                <p:cNvSpPr>
                  <a:spLocks/>
                </p:cNvSpPr>
                <p:nvPr/>
              </p:nvSpPr>
              <p:spPr bwMode="auto">
                <a:xfrm>
                  <a:off x="2394" y="1656"/>
                  <a:ext cx="170" cy="282"/>
                </a:xfrm>
                <a:custGeom>
                  <a:avLst/>
                  <a:gdLst>
                    <a:gd name="T0" fmla="*/ 70 w 85"/>
                    <a:gd name="T1" fmla="*/ 85 h 141"/>
                    <a:gd name="T2" fmla="*/ 85 w 85"/>
                    <a:gd name="T3" fmla="*/ 71 h 141"/>
                    <a:gd name="T4" fmla="*/ 70 w 85"/>
                    <a:gd name="T5" fmla="*/ 56 h 141"/>
                    <a:gd name="T6" fmla="*/ 30 w 85"/>
                    <a:gd name="T7" fmla="*/ 56 h 141"/>
                    <a:gd name="T8" fmla="*/ 30 w 85"/>
                    <a:gd name="T9" fmla="*/ 28 h 141"/>
                    <a:gd name="T10" fmla="*/ 70 w 85"/>
                    <a:gd name="T11" fmla="*/ 28 h 141"/>
                    <a:gd name="T12" fmla="*/ 85 w 85"/>
                    <a:gd name="T13" fmla="*/ 15 h 141"/>
                    <a:gd name="T14" fmla="*/ 70 w 85"/>
                    <a:gd name="T15" fmla="*/ 0 h 141"/>
                    <a:gd name="T16" fmla="*/ 15 w 85"/>
                    <a:gd name="T17" fmla="*/ 0 h 141"/>
                    <a:gd name="T18" fmla="*/ 0 w 85"/>
                    <a:gd name="T19" fmla="*/ 15 h 141"/>
                    <a:gd name="T20" fmla="*/ 1 w 85"/>
                    <a:gd name="T21" fmla="*/ 15 h 141"/>
                    <a:gd name="T22" fmla="*/ 0 w 85"/>
                    <a:gd name="T23" fmla="*/ 16 h 141"/>
                    <a:gd name="T24" fmla="*/ 0 w 85"/>
                    <a:gd name="T25" fmla="*/ 127 h 141"/>
                    <a:gd name="T26" fmla="*/ 0 w 85"/>
                    <a:gd name="T27" fmla="*/ 127 h 141"/>
                    <a:gd name="T28" fmla="*/ 0 w 85"/>
                    <a:gd name="T29" fmla="*/ 127 h 141"/>
                    <a:gd name="T30" fmla="*/ 15 w 85"/>
                    <a:gd name="T31" fmla="*/ 141 h 141"/>
                    <a:gd name="T32" fmla="*/ 15 w 85"/>
                    <a:gd name="T33" fmla="*/ 141 h 141"/>
                    <a:gd name="T34" fmla="*/ 70 w 85"/>
                    <a:gd name="T35" fmla="*/ 141 h 141"/>
                    <a:gd name="T36" fmla="*/ 85 w 85"/>
                    <a:gd name="T37" fmla="*/ 127 h 141"/>
                    <a:gd name="T38" fmla="*/ 70 w 85"/>
                    <a:gd name="T39" fmla="*/ 112 h 141"/>
                    <a:gd name="T40" fmla="*/ 70 w 85"/>
                    <a:gd name="T41" fmla="*/ 112 h 141"/>
                    <a:gd name="T42" fmla="*/ 30 w 85"/>
                    <a:gd name="T43" fmla="*/ 112 h 141"/>
                    <a:gd name="T44" fmla="*/ 30 w 85"/>
                    <a:gd name="T45" fmla="*/ 85 h 141"/>
                    <a:gd name="T46" fmla="*/ 70 w 85"/>
                    <a:gd name="T47" fmla="*/ 85 h 141"/>
                    <a:gd name="T48" fmla="*/ 70 w 85"/>
                    <a:gd name="T49" fmla="*/ 8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141">
                      <a:moveTo>
                        <a:pt x="70" y="85"/>
                      </a:moveTo>
                      <a:cubicBezTo>
                        <a:pt x="78" y="85"/>
                        <a:pt x="85" y="79"/>
                        <a:pt x="85" y="71"/>
                      </a:cubicBezTo>
                      <a:cubicBezTo>
                        <a:pt x="85" y="62"/>
                        <a:pt x="78" y="56"/>
                        <a:pt x="70" y="56"/>
                      </a:cubicBezTo>
                      <a:cubicBezTo>
                        <a:pt x="30" y="56"/>
                        <a:pt x="30" y="56"/>
                        <a:pt x="30" y="56"/>
                      </a:cubicBezTo>
                      <a:cubicBezTo>
                        <a:pt x="30" y="28"/>
                        <a:pt x="30" y="28"/>
                        <a:pt x="30" y="28"/>
                      </a:cubicBezTo>
                      <a:cubicBezTo>
                        <a:pt x="70" y="28"/>
                        <a:pt x="70" y="28"/>
                        <a:pt x="70" y="28"/>
                      </a:cubicBezTo>
                      <a:cubicBezTo>
                        <a:pt x="78" y="28"/>
                        <a:pt x="85" y="23"/>
                        <a:pt x="85" y="15"/>
                      </a:cubicBezTo>
                      <a:cubicBezTo>
                        <a:pt x="85" y="7"/>
                        <a:pt x="78" y="0"/>
                        <a:pt x="70" y="0"/>
                      </a:cubicBezTo>
                      <a:cubicBezTo>
                        <a:pt x="15" y="0"/>
                        <a:pt x="15" y="0"/>
                        <a:pt x="15" y="0"/>
                      </a:cubicBezTo>
                      <a:cubicBezTo>
                        <a:pt x="7" y="0"/>
                        <a:pt x="0" y="7"/>
                        <a:pt x="0" y="15"/>
                      </a:cubicBezTo>
                      <a:cubicBezTo>
                        <a:pt x="1" y="15"/>
                        <a:pt x="1" y="15"/>
                        <a:pt x="1" y="15"/>
                      </a:cubicBezTo>
                      <a:cubicBezTo>
                        <a:pt x="1" y="15"/>
                        <a:pt x="0" y="15"/>
                        <a:pt x="0" y="16"/>
                      </a:cubicBezTo>
                      <a:cubicBezTo>
                        <a:pt x="0" y="127"/>
                        <a:pt x="0" y="127"/>
                        <a:pt x="0" y="127"/>
                      </a:cubicBezTo>
                      <a:cubicBezTo>
                        <a:pt x="0" y="127"/>
                        <a:pt x="0" y="127"/>
                        <a:pt x="0" y="127"/>
                      </a:cubicBezTo>
                      <a:cubicBezTo>
                        <a:pt x="0" y="127"/>
                        <a:pt x="0" y="127"/>
                        <a:pt x="0" y="127"/>
                      </a:cubicBezTo>
                      <a:cubicBezTo>
                        <a:pt x="0" y="135"/>
                        <a:pt x="7" y="141"/>
                        <a:pt x="15" y="141"/>
                      </a:cubicBezTo>
                      <a:cubicBezTo>
                        <a:pt x="15" y="141"/>
                        <a:pt x="15" y="141"/>
                        <a:pt x="15" y="141"/>
                      </a:cubicBezTo>
                      <a:cubicBezTo>
                        <a:pt x="70" y="141"/>
                        <a:pt x="70" y="141"/>
                        <a:pt x="70" y="141"/>
                      </a:cubicBezTo>
                      <a:cubicBezTo>
                        <a:pt x="78" y="141"/>
                        <a:pt x="85" y="135"/>
                        <a:pt x="85" y="127"/>
                      </a:cubicBezTo>
                      <a:cubicBezTo>
                        <a:pt x="85" y="119"/>
                        <a:pt x="78" y="112"/>
                        <a:pt x="70" y="112"/>
                      </a:cubicBezTo>
                      <a:cubicBezTo>
                        <a:pt x="70" y="112"/>
                        <a:pt x="70" y="112"/>
                        <a:pt x="70" y="112"/>
                      </a:cubicBezTo>
                      <a:cubicBezTo>
                        <a:pt x="30" y="112"/>
                        <a:pt x="30" y="112"/>
                        <a:pt x="30" y="112"/>
                      </a:cubicBezTo>
                      <a:cubicBezTo>
                        <a:pt x="30" y="85"/>
                        <a:pt x="30" y="85"/>
                        <a:pt x="30" y="85"/>
                      </a:cubicBezTo>
                      <a:cubicBezTo>
                        <a:pt x="70" y="85"/>
                        <a:pt x="70" y="85"/>
                        <a:pt x="70" y="85"/>
                      </a:cubicBezTo>
                      <a:cubicBezTo>
                        <a:pt x="70" y="85"/>
                        <a:pt x="70" y="85"/>
                        <a:pt x="70" y="85"/>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35" name="Freeform 15">
                  <a:extLst>
                    <a:ext uri="{FF2B5EF4-FFF2-40B4-BE49-F238E27FC236}">
                      <a16:creationId xmlns:a16="http://schemas.microsoft.com/office/drawing/2014/main" id="{F26BB672-B6FF-7543-AC4E-540FD13BD46B}"/>
                    </a:ext>
                  </a:extLst>
                </p:cNvPr>
                <p:cNvSpPr>
                  <a:spLocks/>
                </p:cNvSpPr>
                <p:nvPr/>
              </p:nvSpPr>
              <p:spPr bwMode="auto">
                <a:xfrm>
                  <a:off x="3424" y="1656"/>
                  <a:ext cx="199" cy="282"/>
                </a:xfrm>
                <a:custGeom>
                  <a:avLst/>
                  <a:gdLst>
                    <a:gd name="T0" fmla="*/ 85 w 99"/>
                    <a:gd name="T1" fmla="*/ 0 h 141"/>
                    <a:gd name="T2" fmla="*/ 70 w 99"/>
                    <a:gd name="T3" fmla="*/ 15 h 141"/>
                    <a:gd name="T4" fmla="*/ 70 w 99"/>
                    <a:gd name="T5" fmla="*/ 58 h 141"/>
                    <a:gd name="T6" fmla="*/ 29 w 99"/>
                    <a:gd name="T7" fmla="*/ 58 h 141"/>
                    <a:gd name="T8" fmla="*/ 29 w 99"/>
                    <a:gd name="T9" fmla="*/ 15 h 141"/>
                    <a:gd name="T10" fmla="*/ 15 w 99"/>
                    <a:gd name="T11" fmla="*/ 0 h 141"/>
                    <a:gd name="T12" fmla="*/ 0 w 99"/>
                    <a:gd name="T13" fmla="*/ 15 h 141"/>
                    <a:gd name="T14" fmla="*/ 0 w 99"/>
                    <a:gd name="T15" fmla="*/ 127 h 141"/>
                    <a:gd name="T16" fmla="*/ 15 w 99"/>
                    <a:gd name="T17" fmla="*/ 141 h 141"/>
                    <a:gd name="T18" fmla="*/ 29 w 99"/>
                    <a:gd name="T19" fmla="*/ 127 h 141"/>
                    <a:gd name="T20" fmla="*/ 29 w 99"/>
                    <a:gd name="T21" fmla="*/ 87 h 141"/>
                    <a:gd name="T22" fmla="*/ 70 w 99"/>
                    <a:gd name="T23" fmla="*/ 87 h 141"/>
                    <a:gd name="T24" fmla="*/ 70 w 99"/>
                    <a:gd name="T25" fmla="*/ 127 h 141"/>
                    <a:gd name="T26" fmla="*/ 85 w 99"/>
                    <a:gd name="T27" fmla="*/ 141 h 141"/>
                    <a:gd name="T28" fmla="*/ 99 w 99"/>
                    <a:gd name="T29" fmla="*/ 127 h 141"/>
                    <a:gd name="T30" fmla="*/ 99 w 99"/>
                    <a:gd name="T31" fmla="*/ 15 h 141"/>
                    <a:gd name="T32" fmla="*/ 85 w 99"/>
                    <a:gd name="T3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41">
                      <a:moveTo>
                        <a:pt x="85" y="0"/>
                      </a:moveTo>
                      <a:cubicBezTo>
                        <a:pt x="77" y="0"/>
                        <a:pt x="70" y="7"/>
                        <a:pt x="70" y="15"/>
                      </a:cubicBezTo>
                      <a:cubicBezTo>
                        <a:pt x="70" y="58"/>
                        <a:pt x="70" y="58"/>
                        <a:pt x="70" y="58"/>
                      </a:cubicBezTo>
                      <a:cubicBezTo>
                        <a:pt x="29" y="58"/>
                        <a:pt x="29" y="58"/>
                        <a:pt x="29" y="58"/>
                      </a:cubicBezTo>
                      <a:cubicBezTo>
                        <a:pt x="29" y="15"/>
                        <a:pt x="29" y="15"/>
                        <a:pt x="29" y="15"/>
                      </a:cubicBezTo>
                      <a:cubicBezTo>
                        <a:pt x="29" y="7"/>
                        <a:pt x="22" y="0"/>
                        <a:pt x="15" y="0"/>
                      </a:cubicBezTo>
                      <a:cubicBezTo>
                        <a:pt x="7" y="0"/>
                        <a:pt x="0" y="7"/>
                        <a:pt x="0" y="15"/>
                      </a:cubicBezTo>
                      <a:cubicBezTo>
                        <a:pt x="0" y="127"/>
                        <a:pt x="0" y="127"/>
                        <a:pt x="0" y="127"/>
                      </a:cubicBezTo>
                      <a:cubicBezTo>
                        <a:pt x="0" y="135"/>
                        <a:pt x="7" y="141"/>
                        <a:pt x="15" y="141"/>
                      </a:cubicBezTo>
                      <a:cubicBezTo>
                        <a:pt x="22" y="141"/>
                        <a:pt x="29" y="135"/>
                        <a:pt x="29" y="127"/>
                      </a:cubicBezTo>
                      <a:cubicBezTo>
                        <a:pt x="29" y="87"/>
                        <a:pt x="29" y="87"/>
                        <a:pt x="29" y="87"/>
                      </a:cubicBezTo>
                      <a:cubicBezTo>
                        <a:pt x="70" y="87"/>
                        <a:pt x="70" y="87"/>
                        <a:pt x="70" y="87"/>
                      </a:cubicBezTo>
                      <a:cubicBezTo>
                        <a:pt x="70" y="127"/>
                        <a:pt x="70" y="127"/>
                        <a:pt x="70" y="127"/>
                      </a:cubicBezTo>
                      <a:cubicBezTo>
                        <a:pt x="70" y="135"/>
                        <a:pt x="77" y="141"/>
                        <a:pt x="85" y="141"/>
                      </a:cubicBezTo>
                      <a:cubicBezTo>
                        <a:pt x="93" y="141"/>
                        <a:pt x="99" y="135"/>
                        <a:pt x="99" y="127"/>
                      </a:cubicBezTo>
                      <a:cubicBezTo>
                        <a:pt x="99" y="15"/>
                        <a:pt x="99" y="15"/>
                        <a:pt x="99" y="15"/>
                      </a:cubicBezTo>
                      <a:cubicBezTo>
                        <a:pt x="99" y="7"/>
                        <a:pt x="93" y="0"/>
                        <a:pt x="85"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36" name="Freeform 16">
                  <a:extLst>
                    <a:ext uri="{FF2B5EF4-FFF2-40B4-BE49-F238E27FC236}">
                      <a16:creationId xmlns:a16="http://schemas.microsoft.com/office/drawing/2014/main" id="{C454B4FB-CAAB-234A-9D0A-D5BED8A1FE2A}"/>
                    </a:ext>
                  </a:extLst>
                </p:cNvPr>
                <p:cNvSpPr>
                  <a:spLocks/>
                </p:cNvSpPr>
                <p:nvPr/>
              </p:nvSpPr>
              <p:spPr bwMode="auto">
                <a:xfrm>
                  <a:off x="2970" y="1656"/>
                  <a:ext cx="198" cy="282"/>
                </a:xfrm>
                <a:custGeom>
                  <a:avLst/>
                  <a:gdLst>
                    <a:gd name="T0" fmla="*/ 84 w 99"/>
                    <a:gd name="T1" fmla="*/ 112 h 141"/>
                    <a:gd name="T2" fmla="*/ 64 w 99"/>
                    <a:gd name="T3" fmla="*/ 112 h 141"/>
                    <a:gd name="T4" fmla="*/ 64 w 99"/>
                    <a:gd name="T5" fmla="*/ 29 h 141"/>
                    <a:gd name="T6" fmla="*/ 84 w 99"/>
                    <a:gd name="T7" fmla="*/ 29 h 141"/>
                    <a:gd name="T8" fmla="*/ 99 w 99"/>
                    <a:gd name="T9" fmla="*/ 14 h 141"/>
                    <a:gd name="T10" fmla="*/ 84 w 99"/>
                    <a:gd name="T11" fmla="*/ 0 h 141"/>
                    <a:gd name="T12" fmla="*/ 15 w 99"/>
                    <a:gd name="T13" fmla="*/ 0 h 141"/>
                    <a:gd name="T14" fmla="*/ 0 w 99"/>
                    <a:gd name="T15" fmla="*/ 14 h 141"/>
                    <a:gd name="T16" fmla="*/ 15 w 99"/>
                    <a:gd name="T17" fmla="*/ 29 h 141"/>
                    <a:gd name="T18" fmla="*/ 35 w 99"/>
                    <a:gd name="T19" fmla="*/ 29 h 141"/>
                    <a:gd name="T20" fmla="*/ 35 w 99"/>
                    <a:gd name="T21" fmla="*/ 112 h 141"/>
                    <a:gd name="T22" fmla="*/ 15 w 99"/>
                    <a:gd name="T23" fmla="*/ 112 h 141"/>
                    <a:gd name="T24" fmla="*/ 0 w 99"/>
                    <a:gd name="T25" fmla="*/ 127 h 141"/>
                    <a:gd name="T26" fmla="*/ 15 w 99"/>
                    <a:gd name="T27" fmla="*/ 141 h 141"/>
                    <a:gd name="T28" fmla="*/ 84 w 99"/>
                    <a:gd name="T29" fmla="*/ 141 h 141"/>
                    <a:gd name="T30" fmla="*/ 99 w 99"/>
                    <a:gd name="T31" fmla="*/ 127 h 141"/>
                    <a:gd name="T32" fmla="*/ 84 w 99"/>
                    <a:gd name="T33" fmla="*/ 11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41">
                      <a:moveTo>
                        <a:pt x="84" y="112"/>
                      </a:moveTo>
                      <a:cubicBezTo>
                        <a:pt x="64" y="112"/>
                        <a:pt x="64" y="112"/>
                        <a:pt x="64" y="112"/>
                      </a:cubicBezTo>
                      <a:cubicBezTo>
                        <a:pt x="64" y="29"/>
                        <a:pt x="64" y="29"/>
                        <a:pt x="64" y="29"/>
                      </a:cubicBezTo>
                      <a:cubicBezTo>
                        <a:pt x="84" y="29"/>
                        <a:pt x="84" y="29"/>
                        <a:pt x="84" y="29"/>
                      </a:cubicBezTo>
                      <a:cubicBezTo>
                        <a:pt x="92" y="29"/>
                        <a:pt x="99" y="22"/>
                        <a:pt x="99" y="14"/>
                      </a:cubicBezTo>
                      <a:cubicBezTo>
                        <a:pt x="99" y="7"/>
                        <a:pt x="92" y="0"/>
                        <a:pt x="84" y="0"/>
                      </a:cubicBezTo>
                      <a:cubicBezTo>
                        <a:pt x="15" y="0"/>
                        <a:pt x="15" y="0"/>
                        <a:pt x="15" y="0"/>
                      </a:cubicBezTo>
                      <a:cubicBezTo>
                        <a:pt x="7" y="0"/>
                        <a:pt x="0" y="7"/>
                        <a:pt x="0" y="14"/>
                      </a:cubicBezTo>
                      <a:cubicBezTo>
                        <a:pt x="0" y="22"/>
                        <a:pt x="7" y="29"/>
                        <a:pt x="15" y="29"/>
                      </a:cubicBezTo>
                      <a:cubicBezTo>
                        <a:pt x="35" y="29"/>
                        <a:pt x="35" y="29"/>
                        <a:pt x="35" y="29"/>
                      </a:cubicBezTo>
                      <a:cubicBezTo>
                        <a:pt x="35" y="112"/>
                        <a:pt x="35" y="112"/>
                        <a:pt x="35" y="112"/>
                      </a:cubicBezTo>
                      <a:cubicBezTo>
                        <a:pt x="15" y="112"/>
                        <a:pt x="15" y="112"/>
                        <a:pt x="15" y="112"/>
                      </a:cubicBezTo>
                      <a:cubicBezTo>
                        <a:pt x="7" y="112"/>
                        <a:pt x="0" y="119"/>
                        <a:pt x="0" y="127"/>
                      </a:cubicBezTo>
                      <a:cubicBezTo>
                        <a:pt x="0" y="135"/>
                        <a:pt x="7" y="141"/>
                        <a:pt x="15" y="141"/>
                      </a:cubicBezTo>
                      <a:cubicBezTo>
                        <a:pt x="84" y="141"/>
                        <a:pt x="84" y="141"/>
                        <a:pt x="84" y="141"/>
                      </a:cubicBezTo>
                      <a:cubicBezTo>
                        <a:pt x="92" y="141"/>
                        <a:pt x="99" y="135"/>
                        <a:pt x="99" y="127"/>
                      </a:cubicBezTo>
                      <a:cubicBezTo>
                        <a:pt x="99" y="119"/>
                        <a:pt x="92" y="112"/>
                        <a:pt x="84" y="11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37" name="Freeform 17">
                  <a:extLst>
                    <a:ext uri="{FF2B5EF4-FFF2-40B4-BE49-F238E27FC236}">
                      <a16:creationId xmlns:a16="http://schemas.microsoft.com/office/drawing/2014/main" id="{38ECCFB1-6A61-8A41-A9BE-667428015089}"/>
                    </a:ext>
                  </a:extLst>
                </p:cNvPr>
                <p:cNvSpPr>
                  <a:spLocks/>
                </p:cNvSpPr>
                <p:nvPr/>
              </p:nvSpPr>
              <p:spPr bwMode="auto">
                <a:xfrm>
                  <a:off x="1673" y="1656"/>
                  <a:ext cx="196" cy="282"/>
                </a:xfrm>
                <a:custGeom>
                  <a:avLst/>
                  <a:gdLst>
                    <a:gd name="T0" fmla="*/ 84 w 98"/>
                    <a:gd name="T1" fmla="*/ 112 h 141"/>
                    <a:gd name="T2" fmla="*/ 63 w 98"/>
                    <a:gd name="T3" fmla="*/ 112 h 141"/>
                    <a:gd name="T4" fmla="*/ 63 w 98"/>
                    <a:gd name="T5" fmla="*/ 29 h 141"/>
                    <a:gd name="T6" fmla="*/ 84 w 98"/>
                    <a:gd name="T7" fmla="*/ 29 h 141"/>
                    <a:gd name="T8" fmla="*/ 98 w 98"/>
                    <a:gd name="T9" fmla="*/ 14 h 141"/>
                    <a:gd name="T10" fmla="*/ 84 w 98"/>
                    <a:gd name="T11" fmla="*/ 0 h 141"/>
                    <a:gd name="T12" fmla="*/ 14 w 98"/>
                    <a:gd name="T13" fmla="*/ 0 h 141"/>
                    <a:gd name="T14" fmla="*/ 0 w 98"/>
                    <a:gd name="T15" fmla="*/ 14 h 141"/>
                    <a:gd name="T16" fmla="*/ 14 w 98"/>
                    <a:gd name="T17" fmla="*/ 29 h 141"/>
                    <a:gd name="T18" fmla="*/ 35 w 98"/>
                    <a:gd name="T19" fmla="*/ 29 h 141"/>
                    <a:gd name="T20" fmla="*/ 35 w 98"/>
                    <a:gd name="T21" fmla="*/ 112 h 141"/>
                    <a:gd name="T22" fmla="*/ 14 w 98"/>
                    <a:gd name="T23" fmla="*/ 112 h 141"/>
                    <a:gd name="T24" fmla="*/ 0 w 98"/>
                    <a:gd name="T25" fmla="*/ 127 h 141"/>
                    <a:gd name="T26" fmla="*/ 14 w 98"/>
                    <a:gd name="T27" fmla="*/ 141 h 141"/>
                    <a:gd name="T28" fmla="*/ 84 w 98"/>
                    <a:gd name="T29" fmla="*/ 141 h 141"/>
                    <a:gd name="T30" fmla="*/ 98 w 98"/>
                    <a:gd name="T31" fmla="*/ 127 h 141"/>
                    <a:gd name="T32" fmla="*/ 84 w 98"/>
                    <a:gd name="T33" fmla="*/ 11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41">
                      <a:moveTo>
                        <a:pt x="84" y="112"/>
                      </a:moveTo>
                      <a:cubicBezTo>
                        <a:pt x="63" y="112"/>
                        <a:pt x="63" y="112"/>
                        <a:pt x="63" y="112"/>
                      </a:cubicBezTo>
                      <a:cubicBezTo>
                        <a:pt x="63" y="29"/>
                        <a:pt x="63" y="29"/>
                        <a:pt x="63" y="29"/>
                      </a:cubicBezTo>
                      <a:cubicBezTo>
                        <a:pt x="84" y="29"/>
                        <a:pt x="84" y="29"/>
                        <a:pt x="84" y="29"/>
                      </a:cubicBezTo>
                      <a:cubicBezTo>
                        <a:pt x="92" y="29"/>
                        <a:pt x="98" y="22"/>
                        <a:pt x="98" y="14"/>
                      </a:cubicBezTo>
                      <a:cubicBezTo>
                        <a:pt x="98" y="7"/>
                        <a:pt x="92" y="0"/>
                        <a:pt x="84" y="0"/>
                      </a:cubicBezTo>
                      <a:cubicBezTo>
                        <a:pt x="14" y="0"/>
                        <a:pt x="14" y="0"/>
                        <a:pt x="14" y="0"/>
                      </a:cubicBezTo>
                      <a:cubicBezTo>
                        <a:pt x="7" y="0"/>
                        <a:pt x="0" y="7"/>
                        <a:pt x="0" y="14"/>
                      </a:cubicBezTo>
                      <a:cubicBezTo>
                        <a:pt x="0" y="22"/>
                        <a:pt x="7" y="29"/>
                        <a:pt x="14" y="29"/>
                      </a:cubicBezTo>
                      <a:cubicBezTo>
                        <a:pt x="35" y="29"/>
                        <a:pt x="35" y="29"/>
                        <a:pt x="35" y="29"/>
                      </a:cubicBezTo>
                      <a:cubicBezTo>
                        <a:pt x="35" y="112"/>
                        <a:pt x="35" y="112"/>
                        <a:pt x="35" y="112"/>
                      </a:cubicBezTo>
                      <a:cubicBezTo>
                        <a:pt x="14" y="112"/>
                        <a:pt x="14" y="112"/>
                        <a:pt x="14" y="112"/>
                      </a:cubicBezTo>
                      <a:cubicBezTo>
                        <a:pt x="7" y="112"/>
                        <a:pt x="0" y="119"/>
                        <a:pt x="0" y="127"/>
                      </a:cubicBezTo>
                      <a:cubicBezTo>
                        <a:pt x="0" y="135"/>
                        <a:pt x="7" y="141"/>
                        <a:pt x="14" y="141"/>
                      </a:cubicBezTo>
                      <a:cubicBezTo>
                        <a:pt x="84" y="141"/>
                        <a:pt x="84" y="141"/>
                        <a:pt x="84" y="141"/>
                      </a:cubicBezTo>
                      <a:cubicBezTo>
                        <a:pt x="92" y="141"/>
                        <a:pt x="98" y="135"/>
                        <a:pt x="98" y="127"/>
                      </a:cubicBezTo>
                      <a:cubicBezTo>
                        <a:pt x="98" y="119"/>
                        <a:pt x="92" y="112"/>
                        <a:pt x="84" y="11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38" name="Freeform 18">
                  <a:extLst>
                    <a:ext uri="{FF2B5EF4-FFF2-40B4-BE49-F238E27FC236}">
                      <a16:creationId xmlns:a16="http://schemas.microsoft.com/office/drawing/2014/main" id="{37ED8CB9-985D-FB47-9F3D-D4290BA5565C}"/>
                    </a:ext>
                  </a:extLst>
                </p:cNvPr>
                <p:cNvSpPr>
                  <a:spLocks/>
                </p:cNvSpPr>
                <p:nvPr/>
              </p:nvSpPr>
              <p:spPr bwMode="auto">
                <a:xfrm>
                  <a:off x="2626" y="1288"/>
                  <a:ext cx="198" cy="282"/>
                </a:xfrm>
                <a:custGeom>
                  <a:avLst/>
                  <a:gdLst>
                    <a:gd name="T0" fmla="*/ 84 w 99"/>
                    <a:gd name="T1" fmla="*/ 113 h 141"/>
                    <a:gd name="T2" fmla="*/ 64 w 99"/>
                    <a:gd name="T3" fmla="*/ 113 h 141"/>
                    <a:gd name="T4" fmla="*/ 64 w 99"/>
                    <a:gd name="T5" fmla="*/ 29 h 141"/>
                    <a:gd name="T6" fmla="*/ 84 w 99"/>
                    <a:gd name="T7" fmla="*/ 29 h 141"/>
                    <a:gd name="T8" fmla="*/ 99 w 99"/>
                    <a:gd name="T9" fmla="*/ 15 h 141"/>
                    <a:gd name="T10" fmla="*/ 84 w 99"/>
                    <a:gd name="T11" fmla="*/ 0 h 141"/>
                    <a:gd name="T12" fmla="*/ 15 w 99"/>
                    <a:gd name="T13" fmla="*/ 0 h 141"/>
                    <a:gd name="T14" fmla="*/ 0 w 99"/>
                    <a:gd name="T15" fmla="*/ 15 h 141"/>
                    <a:gd name="T16" fmla="*/ 15 w 99"/>
                    <a:gd name="T17" fmla="*/ 29 h 141"/>
                    <a:gd name="T18" fmla="*/ 35 w 99"/>
                    <a:gd name="T19" fmla="*/ 29 h 141"/>
                    <a:gd name="T20" fmla="*/ 35 w 99"/>
                    <a:gd name="T21" fmla="*/ 113 h 141"/>
                    <a:gd name="T22" fmla="*/ 15 w 99"/>
                    <a:gd name="T23" fmla="*/ 113 h 141"/>
                    <a:gd name="T24" fmla="*/ 0 w 99"/>
                    <a:gd name="T25" fmla="*/ 127 h 141"/>
                    <a:gd name="T26" fmla="*/ 15 w 99"/>
                    <a:gd name="T27" fmla="*/ 141 h 141"/>
                    <a:gd name="T28" fmla="*/ 84 w 99"/>
                    <a:gd name="T29" fmla="*/ 141 h 141"/>
                    <a:gd name="T30" fmla="*/ 99 w 99"/>
                    <a:gd name="T31" fmla="*/ 127 h 141"/>
                    <a:gd name="T32" fmla="*/ 84 w 99"/>
                    <a:gd name="T33" fmla="*/ 1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41">
                      <a:moveTo>
                        <a:pt x="84" y="113"/>
                      </a:moveTo>
                      <a:cubicBezTo>
                        <a:pt x="64" y="113"/>
                        <a:pt x="64" y="113"/>
                        <a:pt x="64" y="113"/>
                      </a:cubicBezTo>
                      <a:cubicBezTo>
                        <a:pt x="64" y="29"/>
                        <a:pt x="64" y="29"/>
                        <a:pt x="64" y="29"/>
                      </a:cubicBezTo>
                      <a:cubicBezTo>
                        <a:pt x="84" y="29"/>
                        <a:pt x="84" y="29"/>
                        <a:pt x="84" y="29"/>
                      </a:cubicBezTo>
                      <a:cubicBezTo>
                        <a:pt x="92" y="29"/>
                        <a:pt x="99" y="23"/>
                        <a:pt x="99" y="15"/>
                      </a:cubicBezTo>
                      <a:cubicBezTo>
                        <a:pt x="99" y="7"/>
                        <a:pt x="92" y="0"/>
                        <a:pt x="84" y="0"/>
                      </a:cubicBezTo>
                      <a:cubicBezTo>
                        <a:pt x="15" y="0"/>
                        <a:pt x="15" y="0"/>
                        <a:pt x="15" y="0"/>
                      </a:cubicBezTo>
                      <a:cubicBezTo>
                        <a:pt x="6" y="0"/>
                        <a:pt x="0" y="7"/>
                        <a:pt x="0" y="15"/>
                      </a:cubicBezTo>
                      <a:cubicBezTo>
                        <a:pt x="0" y="23"/>
                        <a:pt x="6" y="29"/>
                        <a:pt x="15" y="29"/>
                      </a:cubicBezTo>
                      <a:cubicBezTo>
                        <a:pt x="35" y="29"/>
                        <a:pt x="35" y="29"/>
                        <a:pt x="35" y="29"/>
                      </a:cubicBezTo>
                      <a:cubicBezTo>
                        <a:pt x="35" y="113"/>
                        <a:pt x="35" y="113"/>
                        <a:pt x="35" y="113"/>
                      </a:cubicBezTo>
                      <a:cubicBezTo>
                        <a:pt x="15" y="113"/>
                        <a:pt x="15" y="113"/>
                        <a:pt x="15" y="113"/>
                      </a:cubicBezTo>
                      <a:cubicBezTo>
                        <a:pt x="6" y="113"/>
                        <a:pt x="0" y="119"/>
                        <a:pt x="0" y="127"/>
                      </a:cubicBezTo>
                      <a:cubicBezTo>
                        <a:pt x="0" y="134"/>
                        <a:pt x="6" y="141"/>
                        <a:pt x="15" y="141"/>
                      </a:cubicBezTo>
                      <a:cubicBezTo>
                        <a:pt x="84" y="141"/>
                        <a:pt x="84" y="141"/>
                        <a:pt x="84" y="141"/>
                      </a:cubicBezTo>
                      <a:cubicBezTo>
                        <a:pt x="92" y="141"/>
                        <a:pt x="99" y="134"/>
                        <a:pt x="99" y="127"/>
                      </a:cubicBezTo>
                      <a:cubicBezTo>
                        <a:pt x="99" y="119"/>
                        <a:pt x="92" y="113"/>
                        <a:pt x="84" y="11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39" name="Freeform 19">
                  <a:extLst>
                    <a:ext uri="{FF2B5EF4-FFF2-40B4-BE49-F238E27FC236}">
                      <a16:creationId xmlns:a16="http://schemas.microsoft.com/office/drawing/2014/main" id="{7A64E076-E253-D34B-8415-03FE2D57E7A3}"/>
                    </a:ext>
                  </a:extLst>
                </p:cNvPr>
                <p:cNvSpPr>
                  <a:spLocks/>
                </p:cNvSpPr>
                <p:nvPr/>
              </p:nvSpPr>
              <p:spPr bwMode="auto">
                <a:xfrm>
                  <a:off x="3643" y="1656"/>
                  <a:ext cx="254" cy="282"/>
                </a:xfrm>
                <a:custGeom>
                  <a:avLst/>
                  <a:gdLst>
                    <a:gd name="T0" fmla="*/ 112 w 127"/>
                    <a:gd name="T1" fmla="*/ 0 h 141"/>
                    <a:gd name="T2" fmla="*/ 14 w 127"/>
                    <a:gd name="T3" fmla="*/ 0 h 141"/>
                    <a:gd name="T4" fmla="*/ 0 w 127"/>
                    <a:gd name="T5" fmla="*/ 13 h 141"/>
                    <a:gd name="T6" fmla="*/ 14 w 127"/>
                    <a:gd name="T7" fmla="*/ 28 h 141"/>
                    <a:gd name="T8" fmla="*/ 48 w 127"/>
                    <a:gd name="T9" fmla="*/ 28 h 141"/>
                    <a:gd name="T10" fmla="*/ 48 w 127"/>
                    <a:gd name="T11" fmla="*/ 127 h 141"/>
                    <a:gd name="T12" fmla="*/ 63 w 127"/>
                    <a:gd name="T13" fmla="*/ 141 h 141"/>
                    <a:gd name="T14" fmla="*/ 77 w 127"/>
                    <a:gd name="T15" fmla="*/ 127 h 141"/>
                    <a:gd name="T16" fmla="*/ 77 w 127"/>
                    <a:gd name="T17" fmla="*/ 28 h 141"/>
                    <a:gd name="T18" fmla="*/ 112 w 127"/>
                    <a:gd name="T19" fmla="*/ 28 h 141"/>
                    <a:gd name="T20" fmla="*/ 127 w 127"/>
                    <a:gd name="T21" fmla="*/ 13 h 141"/>
                    <a:gd name="T22" fmla="*/ 112 w 127"/>
                    <a:gd name="T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41">
                      <a:moveTo>
                        <a:pt x="112" y="0"/>
                      </a:moveTo>
                      <a:cubicBezTo>
                        <a:pt x="14" y="0"/>
                        <a:pt x="14" y="0"/>
                        <a:pt x="14" y="0"/>
                      </a:cubicBezTo>
                      <a:cubicBezTo>
                        <a:pt x="6" y="0"/>
                        <a:pt x="0" y="6"/>
                        <a:pt x="0" y="13"/>
                      </a:cubicBezTo>
                      <a:cubicBezTo>
                        <a:pt x="0" y="21"/>
                        <a:pt x="6" y="28"/>
                        <a:pt x="14" y="28"/>
                      </a:cubicBezTo>
                      <a:cubicBezTo>
                        <a:pt x="48" y="28"/>
                        <a:pt x="48" y="28"/>
                        <a:pt x="48" y="28"/>
                      </a:cubicBezTo>
                      <a:cubicBezTo>
                        <a:pt x="48" y="127"/>
                        <a:pt x="48" y="127"/>
                        <a:pt x="48" y="127"/>
                      </a:cubicBezTo>
                      <a:cubicBezTo>
                        <a:pt x="48" y="135"/>
                        <a:pt x="55" y="141"/>
                        <a:pt x="63" y="141"/>
                      </a:cubicBezTo>
                      <a:cubicBezTo>
                        <a:pt x="71" y="141"/>
                        <a:pt x="77" y="135"/>
                        <a:pt x="77" y="127"/>
                      </a:cubicBezTo>
                      <a:cubicBezTo>
                        <a:pt x="77" y="28"/>
                        <a:pt x="77" y="28"/>
                        <a:pt x="77" y="28"/>
                      </a:cubicBezTo>
                      <a:cubicBezTo>
                        <a:pt x="112" y="28"/>
                        <a:pt x="112" y="28"/>
                        <a:pt x="112" y="28"/>
                      </a:cubicBezTo>
                      <a:cubicBezTo>
                        <a:pt x="120" y="28"/>
                        <a:pt x="127" y="21"/>
                        <a:pt x="127" y="13"/>
                      </a:cubicBezTo>
                      <a:cubicBezTo>
                        <a:pt x="127" y="6"/>
                        <a:pt x="120" y="0"/>
                        <a:pt x="112"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40" name="Freeform 20">
                  <a:extLst>
                    <a:ext uri="{FF2B5EF4-FFF2-40B4-BE49-F238E27FC236}">
                      <a16:creationId xmlns:a16="http://schemas.microsoft.com/office/drawing/2014/main" id="{BDA60091-9E22-524F-90A5-A1643C5D3D22}"/>
                    </a:ext>
                  </a:extLst>
                </p:cNvPr>
                <p:cNvSpPr>
                  <a:spLocks noEditPoints="1"/>
                </p:cNvSpPr>
                <p:nvPr/>
              </p:nvSpPr>
              <p:spPr bwMode="auto">
                <a:xfrm>
                  <a:off x="2586" y="1656"/>
                  <a:ext cx="198" cy="282"/>
                </a:xfrm>
                <a:custGeom>
                  <a:avLst/>
                  <a:gdLst>
                    <a:gd name="T0" fmla="*/ 69 w 99"/>
                    <a:gd name="T1" fmla="*/ 85 h 141"/>
                    <a:gd name="T2" fmla="*/ 98 w 99"/>
                    <a:gd name="T3" fmla="*/ 44 h 141"/>
                    <a:gd name="T4" fmla="*/ 55 w 99"/>
                    <a:gd name="T5" fmla="*/ 0 h 141"/>
                    <a:gd name="T6" fmla="*/ 14 w 99"/>
                    <a:gd name="T7" fmla="*/ 0 h 141"/>
                    <a:gd name="T8" fmla="*/ 0 w 99"/>
                    <a:gd name="T9" fmla="*/ 14 h 141"/>
                    <a:gd name="T10" fmla="*/ 0 w 99"/>
                    <a:gd name="T11" fmla="*/ 127 h 141"/>
                    <a:gd name="T12" fmla="*/ 14 w 99"/>
                    <a:gd name="T13" fmla="*/ 141 h 141"/>
                    <a:gd name="T14" fmla="*/ 30 w 99"/>
                    <a:gd name="T15" fmla="*/ 127 h 141"/>
                    <a:gd name="T16" fmla="*/ 30 w 99"/>
                    <a:gd name="T17" fmla="*/ 88 h 141"/>
                    <a:gd name="T18" fmla="*/ 34 w 99"/>
                    <a:gd name="T19" fmla="*/ 88 h 141"/>
                    <a:gd name="T20" fmla="*/ 70 w 99"/>
                    <a:gd name="T21" fmla="*/ 135 h 141"/>
                    <a:gd name="T22" fmla="*/ 83 w 99"/>
                    <a:gd name="T23" fmla="*/ 141 h 141"/>
                    <a:gd name="T24" fmla="*/ 91 w 99"/>
                    <a:gd name="T25" fmla="*/ 138 h 141"/>
                    <a:gd name="T26" fmla="*/ 94 w 99"/>
                    <a:gd name="T27" fmla="*/ 118 h 141"/>
                    <a:gd name="T28" fmla="*/ 69 w 99"/>
                    <a:gd name="T29" fmla="*/ 85 h 141"/>
                    <a:gd name="T30" fmla="*/ 69 w 99"/>
                    <a:gd name="T31" fmla="*/ 85 h 141"/>
                    <a:gd name="T32" fmla="*/ 68 w 99"/>
                    <a:gd name="T33" fmla="*/ 44 h 141"/>
                    <a:gd name="T34" fmla="*/ 55 w 99"/>
                    <a:gd name="T35" fmla="*/ 59 h 141"/>
                    <a:gd name="T36" fmla="*/ 30 w 99"/>
                    <a:gd name="T37" fmla="*/ 59 h 141"/>
                    <a:gd name="T38" fmla="*/ 30 w 99"/>
                    <a:gd name="T39" fmla="*/ 28 h 141"/>
                    <a:gd name="T40" fmla="*/ 55 w 99"/>
                    <a:gd name="T41" fmla="*/ 28 h 141"/>
                    <a:gd name="T42" fmla="*/ 68 w 99"/>
                    <a:gd name="T43" fmla="*/ 4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141">
                      <a:moveTo>
                        <a:pt x="69" y="85"/>
                      </a:moveTo>
                      <a:cubicBezTo>
                        <a:pt x="85" y="80"/>
                        <a:pt x="98" y="65"/>
                        <a:pt x="98" y="44"/>
                      </a:cubicBezTo>
                      <a:cubicBezTo>
                        <a:pt x="98" y="16"/>
                        <a:pt x="76" y="0"/>
                        <a:pt x="55" y="0"/>
                      </a:cubicBezTo>
                      <a:cubicBezTo>
                        <a:pt x="14" y="0"/>
                        <a:pt x="14" y="0"/>
                        <a:pt x="14" y="0"/>
                      </a:cubicBezTo>
                      <a:cubicBezTo>
                        <a:pt x="6" y="0"/>
                        <a:pt x="0" y="7"/>
                        <a:pt x="0" y="14"/>
                      </a:cubicBezTo>
                      <a:cubicBezTo>
                        <a:pt x="0" y="127"/>
                        <a:pt x="0" y="127"/>
                        <a:pt x="0" y="127"/>
                      </a:cubicBezTo>
                      <a:cubicBezTo>
                        <a:pt x="0" y="135"/>
                        <a:pt x="6" y="141"/>
                        <a:pt x="14" y="141"/>
                      </a:cubicBezTo>
                      <a:cubicBezTo>
                        <a:pt x="23" y="141"/>
                        <a:pt x="30" y="135"/>
                        <a:pt x="30" y="127"/>
                      </a:cubicBezTo>
                      <a:cubicBezTo>
                        <a:pt x="30" y="88"/>
                        <a:pt x="30" y="88"/>
                        <a:pt x="30" y="88"/>
                      </a:cubicBezTo>
                      <a:cubicBezTo>
                        <a:pt x="34" y="88"/>
                        <a:pt x="34" y="88"/>
                        <a:pt x="34" y="88"/>
                      </a:cubicBezTo>
                      <a:cubicBezTo>
                        <a:pt x="70" y="135"/>
                        <a:pt x="70" y="135"/>
                        <a:pt x="70" y="135"/>
                      </a:cubicBezTo>
                      <a:cubicBezTo>
                        <a:pt x="73" y="139"/>
                        <a:pt x="77" y="141"/>
                        <a:pt x="83" y="141"/>
                      </a:cubicBezTo>
                      <a:cubicBezTo>
                        <a:pt x="86" y="141"/>
                        <a:pt x="89" y="140"/>
                        <a:pt x="91" y="138"/>
                      </a:cubicBezTo>
                      <a:cubicBezTo>
                        <a:pt x="98" y="134"/>
                        <a:pt x="99" y="124"/>
                        <a:pt x="94" y="118"/>
                      </a:cubicBezTo>
                      <a:cubicBezTo>
                        <a:pt x="69" y="85"/>
                        <a:pt x="69" y="85"/>
                        <a:pt x="69" y="85"/>
                      </a:cubicBezTo>
                      <a:cubicBezTo>
                        <a:pt x="69" y="85"/>
                        <a:pt x="69" y="85"/>
                        <a:pt x="69" y="85"/>
                      </a:cubicBezTo>
                      <a:close/>
                      <a:moveTo>
                        <a:pt x="68" y="44"/>
                      </a:moveTo>
                      <a:cubicBezTo>
                        <a:pt x="68" y="57"/>
                        <a:pt x="58" y="59"/>
                        <a:pt x="55" y="59"/>
                      </a:cubicBezTo>
                      <a:cubicBezTo>
                        <a:pt x="30" y="59"/>
                        <a:pt x="30" y="59"/>
                        <a:pt x="30" y="59"/>
                      </a:cubicBezTo>
                      <a:cubicBezTo>
                        <a:pt x="30" y="28"/>
                        <a:pt x="30" y="28"/>
                        <a:pt x="30" y="28"/>
                      </a:cubicBezTo>
                      <a:cubicBezTo>
                        <a:pt x="55" y="28"/>
                        <a:pt x="55" y="28"/>
                        <a:pt x="55" y="28"/>
                      </a:cubicBezTo>
                      <a:cubicBezTo>
                        <a:pt x="58" y="28"/>
                        <a:pt x="68" y="31"/>
                        <a:pt x="68" y="44"/>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41" name="Freeform 21">
                  <a:extLst>
                    <a:ext uri="{FF2B5EF4-FFF2-40B4-BE49-F238E27FC236}">
                      <a16:creationId xmlns:a16="http://schemas.microsoft.com/office/drawing/2014/main" id="{873930D0-4C81-5C4B-ABCB-FEC4B78DCA66}"/>
                    </a:ext>
                  </a:extLst>
                </p:cNvPr>
                <p:cNvSpPr>
                  <a:spLocks/>
                </p:cNvSpPr>
                <p:nvPr/>
              </p:nvSpPr>
              <p:spPr bwMode="auto">
                <a:xfrm>
                  <a:off x="3158" y="1656"/>
                  <a:ext cx="252" cy="282"/>
                </a:xfrm>
                <a:custGeom>
                  <a:avLst/>
                  <a:gdLst>
                    <a:gd name="T0" fmla="*/ 63 w 126"/>
                    <a:gd name="T1" fmla="*/ 141 h 141"/>
                    <a:gd name="T2" fmla="*/ 0 w 126"/>
                    <a:gd name="T3" fmla="*/ 71 h 141"/>
                    <a:gd name="T4" fmla="*/ 63 w 126"/>
                    <a:gd name="T5" fmla="*/ 0 h 141"/>
                    <a:gd name="T6" fmla="*/ 101 w 126"/>
                    <a:gd name="T7" fmla="*/ 14 h 141"/>
                    <a:gd name="T8" fmla="*/ 103 w 126"/>
                    <a:gd name="T9" fmla="*/ 35 h 141"/>
                    <a:gd name="T10" fmla="*/ 84 w 126"/>
                    <a:gd name="T11" fmla="*/ 36 h 141"/>
                    <a:gd name="T12" fmla="*/ 63 w 126"/>
                    <a:gd name="T13" fmla="*/ 28 h 141"/>
                    <a:gd name="T14" fmla="*/ 28 w 126"/>
                    <a:gd name="T15" fmla="*/ 71 h 141"/>
                    <a:gd name="T16" fmla="*/ 63 w 126"/>
                    <a:gd name="T17" fmla="*/ 113 h 141"/>
                    <a:gd name="T18" fmla="*/ 96 w 126"/>
                    <a:gd name="T19" fmla="*/ 84 h 141"/>
                    <a:gd name="T20" fmla="*/ 78 w 126"/>
                    <a:gd name="T21" fmla="*/ 84 h 141"/>
                    <a:gd name="T22" fmla="*/ 64 w 126"/>
                    <a:gd name="T23" fmla="*/ 71 h 141"/>
                    <a:gd name="T24" fmla="*/ 78 w 126"/>
                    <a:gd name="T25" fmla="*/ 56 h 141"/>
                    <a:gd name="T26" fmla="*/ 112 w 126"/>
                    <a:gd name="T27" fmla="*/ 56 h 141"/>
                    <a:gd name="T28" fmla="*/ 126 w 126"/>
                    <a:gd name="T29" fmla="*/ 71 h 141"/>
                    <a:gd name="T30" fmla="*/ 63 w 126"/>
                    <a:gd name="T3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41">
                      <a:moveTo>
                        <a:pt x="63" y="141"/>
                      </a:moveTo>
                      <a:cubicBezTo>
                        <a:pt x="29" y="141"/>
                        <a:pt x="0" y="110"/>
                        <a:pt x="0" y="71"/>
                      </a:cubicBezTo>
                      <a:cubicBezTo>
                        <a:pt x="0" y="32"/>
                        <a:pt x="29" y="0"/>
                        <a:pt x="63" y="0"/>
                      </a:cubicBezTo>
                      <a:cubicBezTo>
                        <a:pt x="77" y="0"/>
                        <a:pt x="91" y="5"/>
                        <a:pt x="101" y="14"/>
                      </a:cubicBezTo>
                      <a:cubicBezTo>
                        <a:pt x="108" y="19"/>
                        <a:pt x="108" y="29"/>
                        <a:pt x="103" y="35"/>
                      </a:cubicBezTo>
                      <a:cubicBezTo>
                        <a:pt x="98" y="41"/>
                        <a:pt x="90" y="41"/>
                        <a:pt x="84" y="36"/>
                      </a:cubicBezTo>
                      <a:cubicBezTo>
                        <a:pt x="77" y="31"/>
                        <a:pt x="70" y="28"/>
                        <a:pt x="63" y="28"/>
                      </a:cubicBezTo>
                      <a:cubicBezTo>
                        <a:pt x="44" y="28"/>
                        <a:pt x="28" y="47"/>
                        <a:pt x="28" y="71"/>
                      </a:cubicBezTo>
                      <a:cubicBezTo>
                        <a:pt x="28" y="94"/>
                        <a:pt x="44" y="113"/>
                        <a:pt x="63" y="113"/>
                      </a:cubicBezTo>
                      <a:cubicBezTo>
                        <a:pt x="78" y="113"/>
                        <a:pt x="92" y="101"/>
                        <a:pt x="96" y="84"/>
                      </a:cubicBezTo>
                      <a:cubicBezTo>
                        <a:pt x="78" y="84"/>
                        <a:pt x="78" y="84"/>
                        <a:pt x="78" y="84"/>
                      </a:cubicBezTo>
                      <a:cubicBezTo>
                        <a:pt x="70" y="84"/>
                        <a:pt x="64" y="78"/>
                        <a:pt x="64" y="71"/>
                      </a:cubicBezTo>
                      <a:cubicBezTo>
                        <a:pt x="64" y="63"/>
                        <a:pt x="70" y="56"/>
                        <a:pt x="78" y="56"/>
                      </a:cubicBezTo>
                      <a:cubicBezTo>
                        <a:pt x="112" y="56"/>
                        <a:pt x="112" y="56"/>
                        <a:pt x="112" y="56"/>
                      </a:cubicBezTo>
                      <a:cubicBezTo>
                        <a:pt x="120" y="56"/>
                        <a:pt x="126" y="63"/>
                        <a:pt x="126" y="71"/>
                      </a:cubicBezTo>
                      <a:cubicBezTo>
                        <a:pt x="126" y="110"/>
                        <a:pt x="98" y="141"/>
                        <a:pt x="63"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42" name="Freeform 22">
                  <a:extLst>
                    <a:ext uri="{FF2B5EF4-FFF2-40B4-BE49-F238E27FC236}">
                      <a16:creationId xmlns:a16="http://schemas.microsoft.com/office/drawing/2014/main" id="{9143B511-AF9B-384A-995D-DD09F1806DC7}"/>
                    </a:ext>
                  </a:extLst>
                </p:cNvPr>
                <p:cNvSpPr>
                  <a:spLocks/>
                </p:cNvSpPr>
                <p:nvPr/>
              </p:nvSpPr>
              <p:spPr bwMode="auto">
                <a:xfrm>
                  <a:off x="2792" y="1650"/>
                  <a:ext cx="182" cy="288"/>
                </a:xfrm>
                <a:custGeom>
                  <a:avLst/>
                  <a:gdLst>
                    <a:gd name="T0" fmla="*/ 43 w 91"/>
                    <a:gd name="T1" fmla="*/ 144 h 144"/>
                    <a:gd name="T2" fmla="*/ 10 w 91"/>
                    <a:gd name="T3" fmla="*/ 136 h 144"/>
                    <a:gd name="T4" fmla="*/ 3 w 91"/>
                    <a:gd name="T5" fmla="*/ 117 h 144"/>
                    <a:gd name="T6" fmla="*/ 20 w 91"/>
                    <a:gd name="T7" fmla="*/ 110 h 144"/>
                    <a:gd name="T8" fmla="*/ 51 w 91"/>
                    <a:gd name="T9" fmla="*/ 114 h 144"/>
                    <a:gd name="T10" fmla="*/ 60 w 91"/>
                    <a:gd name="T11" fmla="*/ 105 h 144"/>
                    <a:gd name="T12" fmla="*/ 40 w 91"/>
                    <a:gd name="T13" fmla="*/ 82 h 144"/>
                    <a:gd name="T14" fmla="*/ 7 w 91"/>
                    <a:gd name="T15" fmla="*/ 32 h 144"/>
                    <a:gd name="T16" fmla="*/ 7 w 91"/>
                    <a:gd name="T17" fmla="*/ 31 h 144"/>
                    <a:gd name="T18" fmla="*/ 28 w 91"/>
                    <a:gd name="T19" fmla="*/ 7 h 144"/>
                    <a:gd name="T20" fmla="*/ 75 w 91"/>
                    <a:gd name="T21" fmla="*/ 10 h 144"/>
                    <a:gd name="T22" fmla="*/ 82 w 91"/>
                    <a:gd name="T23" fmla="*/ 28 h 144"/>
                    <a:gd name="T24" fmla="*/ 64 w 91"/>
                    <a:gd name="T25" fmla="*/ 36 h 144"/>
                    <a:gd name="T26" fmla="*/ 39 w 91"/>
                    <a:gd name="T27" fmla="*/ 32 h 144"/>
                    <a:gd name="T28" fmla="*/ 32 w 91"/>
                    <a:gd name="T29" fmla="*/ 38 h 144"/>
                    <a:gd name="T30" fmla="*/ 49 w 91"/>
                    <a:gd name="T31" fmla="*/ 57 h 144"/>
                    <a:gd name="T32" fmla="*/ 85 w 91"/>
                    <a:gd name="T33" fmla="*/ 112 h 144"/>
                    <a:gd name="T34" fmla="*/ 85 w 91"/>
                    <a:gd name="T35" fmla="*/ 113 h 144"/>
                    <a:gd name="T36" fmla="*/ 62 w 91"/>
                    <a:gd name="T37" fmla="*/ 140 h 144"/>
                    <a:gd name="T38" fmla="*/ 43 w 91"/>
                    <a:gd name="T3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144">
                      <a:moveTo>
                        <a:pt x="43" y="144"/>
                      </a:moveTo>
                      <a:cubicBezTo>
                        <a:pt x="33" y="144"/>
                        <a:pt x="22" y="141"/>
                        <a:pt x="10" y="136"/>
                      </a:cubicBezTo>
                      <a:cubicBezTo>
                        <a:pt x="3" y="132"/>
                        <a:pt x="0" y="125"/>
                        <a:pt x="3" y="117"/>
                      </a:cubicBezTo>
                      <a:cubicBezTo>
                        <a:pt x="6" y="110"/>
                        <a:pt x="14" y="107"/>
                        <a:pt x="20" y="110"/>
                      </a:cubicBezTo>
                      <a:cubicBezTo>
                        <a:pt x="34" y="116"/>
                        <a:pt x="45" y="118"/>
                        <a:pt x="51" y="114"/>
                      </a:cubicBezTo>
                      <a:cubicBezTo>
                        <a:pt x="55" y="113"/>
                        <a:pt x="58" y="109"/>
                        <a:pt x="60" y="105"/>
                      </a:cubicBezTo>
                      <a:cubicBezTo>
                        <a:pt x="61" y="99"/>
                        <a:pt x="61" y="89"/>
                        <a:pt x="40" y="82"/>
                      </a:cubicBezTo>
                      <a:cubicBezTo>
                        <a:pt x="3" y="71"/>
                        <a:pt x="5" y="43"/>
                        <a:pt x="7" y="32"/>
                      </a:cubicBezTo>
                      <a:cubicBezTo>
                        <a:pt x="7" y="31"/>
                        <a:pt x="7" y="31"/>
                        <a:pt x="7" y="31"/>
                      </a:cubicBezTo>
                      <a:cubicBezTo>
                        <a:pt x="10" y="19"/>
                        <a:pt x="18" y="11"/>
                        <a:pt x="28" y="7"/>
                      </a:cubicBezTo>
                      <a:cubicBezTo>
                        <a:pt x="40" y="0"/>
                        <a:pt x="56" y="2"/>
                        <a:pt x="75" y="10"/>
                      </a:cubicBezTo>
                      <a:cubicBezTo>
                        <a:pt x="82" y="13"/>
                        <a:pt x="84" y="21"/>
                        <a:pt x="82" y="28"/>
                      </a:cubicBezTo>
                      <a:cubicBezTo>
                        <a:pt x="79" y="36"/>
                        <a:pt x="71" y="38"/>
                        <a:pt x="64" y="36"/>
                      </a:cubicBezTo>
                      <a:cubicBezTo>
                        <a:pt x="53" y="31"/>
                        <a:pt x="44" y="29"/>
                        <a:pt x="39" y="32"/>
                      </a:cubicBezTo>
                      <a:cubicBezTo>
                        <a:pt x="36" y="33"/>
                        <a:pt x="34" y="36"/>
                        <a:pt x="32" y="38"/>
                      </a:cubicBezTo>
                      <a:cubicBezTo>
                        <a:pt x="31" y="43"/>
                        <a:pt x="31" y="51"/>
                        <a:pt x="49" y="57"/>
                      </a:cubicBezTo>
                      <a:cubicBezTo>
                        <a:pt x="77" y="65"/>
                        <a:pt x="91" y="85"/>
                        <a:pt x="85" y="112"/>
                      </a:cubicBezTo>
                      <a:cubicBezTo>
                        <a:pt x="85" y="113"/>
                        <a:pt x="85" y="113"/>
                        <a:pt x="85" y="113"/>
                      </a:cubicBezTo>
                      <a:cubicBezTo>
                        <a:pt x="81" y="126"/>
                        <a:pt x="73" y="135"/>
                        <a:pt x="62" y="140"/>
                      </a:cubicBezTo>
                      <a:cubicBezTo>
                        <a:pt x="57" y="143"/>
                        <a:pt x="50" y="144"/>
                        <a:pt x="43" y="144"/>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43" name="Freeform 23">
                  <a:extLst>
                    <a:ext uri="{FF2B5EF4-FFF2-40B4-BE49-F238E27FC236}">
                      <a16:creationId xmlns:a16="http://schemas.microsoft.com/office/drawing/2014/main" id="{94958DF8-956C-EF42-A5AB-FB755D72413E}"/>
                    </a:ext>
                  </a:extLst>
                </p:cNvPr>
                <p:cNvSpPr>
                  <a:spLocks/>
                </p:cNvSpPr>
                <p:nvPr/>
              </p:nvSpPr>
              <p:spPr bwMode="auto">
                <a:xfrm>
                  <a:off x="2824" y="1288"/>
                  <a:ext cx="198" cy="282"/>
                </a:xfrm>
                <a:custGeom>
                  <a:avLst/>
                  <a:gdLst>
                    <a:gd name="T0" fmla="*/ 47 w 99"/>
                    <a:gd name="T1" fmla="*/ 141 h 141"/>
                    <a:gd name="T2" fmla="*/ 11 w 99"/>
                    <a:gd name="T3" fmla="*/ 133 h 141"/>
                    <a:gd name="T4" fmla="*/ 3 w 99"/>
                    <a:gd name="T5" fmla="*/ 115 h 141"/>
                    <a:gd name="T6" fmla="*/ 22 w 99"/>
                    <a:gd name="T7" fmla="*/ 108 h 141"/>
                    <a:gd name="T8" fmla="*/ 56 w 99"/>
                    <a:gd name="T9" fmla="*/ 112 h 141"/>
                    <a:gd name="T10" fmla="*/ 65 w 99"/>
                    <a:gd name="T11" fmla="*/ 104 h 141"/>
                    <a:gd name="T12" fmla="*/ 44 w 99"/>
                    <a:gd name="T13" fmla="*/ 81 h 141"/>
                    <a:gd name="T14" fmla="*/ 7 w 99"/>
                    <a:gd name="T15" fmla="*/ 31 h 141"/>
                    <a:gd name="T16" fmla="*/ 7 w 99"/>
                    <a:gd name="T17" fmla="*/ 29 h 141"/>
                    <a:gd name="T18" fmla="*/ 30 w 99"/>
                    <a:gd name="T19" fmla="*/ 6 h 141"/>
                    <a:gd name="T20" fmla="*/ 82 w 99"/>
                    <a:gd name="T21" fmla="*/ 10 h 141"/>
                    <a:gd name="T22" fmla="*/ 89 w 99"/>
                    <a:gd name="T23" fmla="*/ 28 h 141"/>
                    <a:gd name="T24" fmla="*/ 70 w 99"/>
                    <a:gd name="T25" fmla="*/ 35 h 141"/>
                    <a:gd name="T26" fmla="*/ 42 w 99"/>
                    <a:gd name="T27" fmla="*/ 31 h 141"/>
                    <a:gd name="T28" fmla="*/ 35 w 99"/>
                    <a:gd name="T29" fmla="*/ 38 h 141"/>
                    <a:gd name="T30" fmla="*/ 53 w 99"/>
                    <a:gd name="T31" fmla="*/ 55 h 141"/>
                    <a:gd name="T32" fmla="*/ 93 w 99"/>
                    <a:gd name="T33" fmla="*/ 110 h 141"/>
                    <a:gd name="T34" fmla="*/ 93 w 99"/>
                    <a:gd name="T35" fmla="*/ 111 h 141"/>
                    <a:gd name="T36" fmla="*/ 68 w 99"/>
                    <a:gd name="T37" fmla="*/ 138 h 141"/>
                    <a:gd name="T38" fmla="*/ 47 w 99"/>
                    <a:gd name="T39"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141">
                      <a:moveTo>
                        <a:pt x="47" y="141"/>
                      </a:moveTo>
                      <a:cubicBezTo>
                        <a:pt x="36" y="141"/>
                        <a:pt x="24" y="139"/>
                        <a:pt x="11" y="133"/>
                      </a:cubicBezTo>
                      <a:cubicBezTo>
                        <a:pt x="3" y="130"/>
                        <a:pt x="0" y="123"/>
                        <a:pt x="3" y="115"/>
                      </a:cubicBezTo>
                      <a:cubicBezTo>
                        <a:pt x="6" y="108"/>
                        <a:pt x="15" y="105"/>
                        <a:pt x="22" y="108"/>
                      </a:cubicBezTo>
                      <a:cubicBezTo>
                        <a:pt x="37" y="114"/>
                        <a:pt x="49" y="115"/>
                        <a:pt x="56" y="112"/>
                      </a:cubicBezTo>
                      <a:cubicBezTo>
                        <a:pt x="60" y="110"/>
                        <a:pt x="63" y="108"/>
                        <a:pt x="65" y="104"/>
                      </a:cubicBezTo>
                      <a:cubicBezTo>
                        <a:pt x="66" y="97"/>
                        <a:pt x="67" y="88"/>
                        <a:pt x="44" y="81"/>
                      </a:cubicBezTo>
                      <a:cubicBezTo>
                        <a:pt x="3" y="70"/>
                        <a:pt x="5" y="43"/>
                        <a:pt x="7" y="31"/>
                      </a:cubicBezTo>
                      <a:cubicBezTo>
                        <a:pt x="7" y="29"/>
                        <a:pt x="7" y="29"/>
                        <a:pt x="7" y="29"/>
                      </a:cubicBezTo>
                      <a:cubicBezTo>
                        <a:pt x="11" y="19"/>
                        <a:pt x="19" y="11"/>
                        <a:pt x="30" y="6"/>
                      </a:cubicBezTo>
                      <a:cubicBezTo>
                        <a:pt x="44" y="0"/>
                        <a:pt x="61" y="1"/>
                        <a:pt x="82" y="10"/>
                      </a:cubicBezTo>
                      <a:cubicBezTo>
                        <a:pt x="89" y="13"/>
                        <a:pt x="92" y="21"/>
                        <a:pt x="89" y="28"/>
                      </a:cubicBezTo>
                      <a:cubicBezTo>
                        <a:pt x="86" y="35"/>
                        <a:pt x="77" y="38"/>
                        <a:pt x="70" y="35"/>
                      </a:cubicBezTo>
                      <a:cubicBezTo>
                        <a:pt x="58" y="29"/>
                        <a:pt x="48" y="29"/>
                        <a:pt x="42" y="31"/>
                      </a:cubicBezTo>
                      <a:cubicBezTo>
                        <a:pt x="39" y="32"/>
                        <a:pt x="37" y="34"/>
                        <a:pt x="35" y="38"/>
                      </a:cubicBezTo>
                      <a:cubicBezTo>
                        <a:pt x="34" y="43"/>
                        <a:pt x="34" y="50"/>
                        <a:pt x="53" y="55"/>
                      </a:cubicBezTo>
                      <a:cubicBezTo>
                        <a:pt x="84" y="64"/>
                        <a:pt x="99" y="84"/>
                        <a:pt x="93" y="110"/>
                      </a:cubicBezTo>
                      <a:cubicBezTo>
                        <a:pt x="93" y="111"/>
                        <a:pt x="93" y="111"/>
                        <a:pt x="93" y="111"/>
                      </a:cubicBezTo>
                      <a:cubicBezTo>
                        <a:pt x="88" y="123"/>
                        <a:pt x="80" y="132"/>
                        <a:pt x="68" y="138"/>
                      </a:cubicBezTo>
                      <a:cubicBezTo>
                        <a:pt x="62" y="139"/>
                        <a:pt x="55" y="141"/>
                        <a:pt x="47"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144" name="Freeform 24">
                  <a:extLst>
                    <a:ext uri="{FF2B5EF4-FFF2-40B4-BE49-F238E27FC236}">
                      <a16:creationId xmlns:a16="http://schemas.microsoft.com/office/drawing/2014/main" id="{5FA84136-044E-384E-BFE1-330311254175}"/>
                    </a:ext>
                  </a:extLst>
                </p:cNvPr>
                <p:cNvSpPr>
                  <a:spLocks/>
                </p:cNvSpPr>
                <p:nvPr/>
              </p:nvSpPr>
              <p:spPr bwMode="auto">
                <a:xfrm>
                  <a:off x="2132" y="1656"/>
                  <a:ext cx="248" cy="282"/>
                </a:xfrm>
                <a:custGeom>
                  <a:avLst/>
                  <a:gdLst>
                    <a:gd name="T0" fmla="*/ 110 w 124"/>
                    <a:gd name="T1" fmla="*/ 0 h 141"/>
                    <a:gd name="T2" fmla="*/ 14 w 124"/>
                    <a:gd name="T3" fmla="*/ 0 h 141"/>
                    <a:gd name="T4" fmla="*/ 0 w 124"/>
                    <a:gd name="T5" fmla="*/ 14 h 141"/>
                    <a:gd name="T6" fmla="*/ 14 w 124"/>
                    <a:gd name="T7" fmla="*/ 28 h 141"/>
                    <a:gd name="T8" fmla="*/ 48 w 124"/>
                    <a:gd name="T9" fmla="*/ 28 h 141"/>
                    <a:gd name="T10" fmla="*/ 48 w 124"/>
                    <a:gd name="T11" fmla="*/ 126 h 141"/>
                    <a:gd name="T12" fmla="*/ 62 w 124"/>
                    <a:gd name="T13" fmla="*/ 141 h 141"/>
                    <a:gd name="T14" fmla="*/ 76 w 124"/>
                    <a:gd name="T15" fmla="*/ 126 h 141"/>
                    <a:gd name="T16" fmla="*/ 76 w 124"/>
                    <a:gd name="T17" fmla="*/ 28 h 141"/>
                    <a:gd name="T18" fmla="*/ 110 w 124"/>
                    <a:gd name="T19" fmla="*/ 28 h 141"/>
                    <a:gd name="T20" fmla="*/ 124 w 124"/>
                    <a:gd name="T21" fmla="*/ 14 h 141"/>
                    <a:gd name="T22" fmla="*/ 110 w 124"/>
                    <a:gd name="T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41">
                      <a:moveTo>
                        <a:pt x="110" y="0"/>
                      </a:moveTo>
                      <a:cubicBezTo>
                        <a:pt x="14" y="0"/>
                        <a:pt x="14" y="0"/>
                        <a:pt x="14" y="0"/>
                      </a:cubicBezTo>
                      <a:cubicBezTo>
                        <a:pt x="6" y="0"/>
                        <a:pt x="0" y="6"/>
                        <a:pt x="0" y="14"/>
                      </a:cubicBezTo>
                      <a:cubicBezTo>
                        <a:pt x="0" y="22"/>
                        <a:pt x="6" y="28"/>
                        <a:pt x="14" y="28"/>
                      </a:cubicBezTo>
                      <a:cubicBezTo>
                        <a:pt x="48" y="28"/>
                        <a:pt x="48" y="28"/>
                        <a:pt x="48" y="28"/>
                      </a:cubicBezTo>
                      <a:cubicBezTo>
                        <a:pt x="48" y="126"/>
                        <a:pt x="48" y="126"/>
                        <a:pt x="48" y="126"/>
                      </a:cubicBezTo>
                      <a:cubicBezTo>
                        <a:pt x="48" y="134"/>
                        <a:pt x="54" y="141"/>
                        <a:pt x="62" y="141"/>
                      </a:cubicBezTo>
                      <a:cubicBezTo>
                        <a:pt x="70" y="141"/>
                        <a:pt x="76" y="134"/>
                        <a:pt x="76" y="126"/>
                      </a:cubicBezTo>
                      <a:cubicBezTo>
                        <a:pt x="76" y="28"/>
                        <a:pt x="76" y="28"/>
                        <a:pt x="76" y="28"/>
                      </a:cubicBezTo>
                      <a:cubicBezTo>
                        <a:pt x="110" y="28"/>
                        <a:pt x="110" y="28"/>
                        <a:pt x="110" y="28"/>
                      </a:cubicBezTo>
                      <a:cubicBezTo>
                        <a:pt x="118" y="28"/>
                        <a:pt x="124" y="22"/>
                        <a:pt x="124" y="14"/>
                      </a:cubicBezTo>
                      <a:cubicBezTo>
                        <a:pt x="124" y="6"/>
                        <a:pt x="118" y="0"/>
                        <a:pt x="110"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grpSp>
        </p:grpSp>
      </p:grpSp>
      <p:sp>
        <p:nvSpPr>
          <p:cNvPr id="10" name="Rectangle 9">
            <a:extLst>
              <a:ext uri="{FF2B5EF4-FFF2-40B4-BE49-F238E27FC236}">
                <a16:creationId xmlns:a16="http://schemas.microsoft.com/office/drawing/2014/main" id="{D6944E5B-3482-5644-8163-772BDED58973}"/>
              </a:ext>
            </a:extLst>
          </p:cNvPr>
          <p:cNvSpPr/>
          <p:nvPr/>
        </p:nvSpPr>
        <p:spPr>
          <a:xfrm>
            <a:off x="937226" y="1234975"/>
            <a:ext cx="2647595" cy="538609"/>
          </a:xfrm>
          <a:prstGeom prst="rect">
            <a:avLst/>
          </a:prstGeom>
          <a:noFill/>
          <a:ln w="25400" cap="flat" cmpd="sng" algn="ctr">
            <a:noFill/>
            <a:prstDash val="solid"/>
          </a:ln>
          <a:effectLst/>
        </p:spPr>
        <p:txBody>
          <a:bodyPr wrap="square" lIns="0" rIns="0" rtlCol="0" anchor="t">
            <a:spAutoFit/>
          </a:bodyPr>
          <a:lstStyle/>
          <a:p>
            <a:pPr algn="r" defTabSz="457075">
              <a:spcAft>
                <a:spcPts val="600"/>
              </a:spcAft>
              <a:defRPr/>
            </a:pPr>
            <a:r>
              <a:rPr lang="en-US" sz="1200" kern="0" dirty="0">
                <a:latin typeface="Arial" panose="020B0604020202020204" pitchFamily="34" charset="0"/>
                <a:cs typeface="CiscoSansTT" panose="020B0503020201020303" pitchFamily="34" charset="0"/>
              </a:rPr>
              <a:t>Centralized management</a:t>
            </a:r>
          </a:p>
          <a:p>
            <a:pPr algn="r" defTabSz="457075">
              <a:spcAft>
                <a:spcPts val="600"/>
              </a:spcAft>
              <a:defRPr/>
            </a:pPr>
            <a:r>
              <a:rPr lang="en-US" sz="1200" kern="0" dirty="0">
                <a:latin typeface="Arial" panose="020B0604020202020204" pitchFamily="34" charset="0"/>
                <a:cs typeface="CiscoSansTT" panose="020B0503020201020303" pitchFamily="34" charset="0"/>
              </a:rPr>
              <a:t>Global policies</a:t>
            </a:r>
          </a:p>
        </p:txBody>
      </p:sp>
      <p:sp>
        <p:nvSpPr>
          <p:cNvPr id="11" name="Rectangle 10">
            <a:extLst>
              <a:ext uri="{FF2B5EF4-FFF2-40B4-BE49-F238E27FC236}">
                <a16:creationId xmlns:a16="http://schemas.microsoft.com/office/drawing/2014/main" id="{664F30E3-D4D3-9044-AE6C-51E039092E69}"/>
              </a:ext>
            </a:extLst>
          </p:cNvPr>
          <p:cNvSpPr/>
          <p:nvPr/>
        </p:nvSpPr>
        <p:spPr>
          <a:xfrm>
            <a:off x="8648045" y="1235895"/>
            <a:ext cx="2702186" cy="538609"/>
          </a:xfrm>
          <a:prstGeom prst="rect">
            <a:avLst/>
          </a:prstGeom>
          <a:noFill/>
          <a:ln w="25400" cap="flat" cmpd="sng" algn="ctr">
            <a:noFill/>
            <a:prstDash val="solid"/>
          </a:ln>
          <a:effectLst/>
        </p:spPr>
        <p:txBody>
          <a:bodyPr wrap="square" lIns="0" rIns="0" rtlCol="0" anchor="t">
            <a:spAutoFit/>
          </a:bodyPr>
          <a:lstStyle/>
          <a:p>
            <a:pPr defTabSz="457075">
              <a:spcAft>
                <a:spcPts val="600"/>
              </a:spcAft>
              <a:defRPr/>
            </a:pPr>
            <a:r>
              <a:rPr lang="en-US" sz="1200" kern="0" dirty="0">
                <a:latin typeface="Arial" panose="020B0604020202020204" pitchFamily="34" charset="0"/>
                <a:cs typeface="CiscoSansTT" panose="020B0503020201020303" pitchFamily="34" charset="0"/>
              </a:rPr>
              <a:t>Comprehensive automation</a:t>
            </a:r>
          </a:p>
          <a:p>
            <a:pPr defTabSz="457075">
              <a:spcAft>
                <a:spcPts val="600"/>
              </a:spcAft>
              <a:defRPr/>
            </a:pPr>
            <a:r>
              <a:rPr lang="en-US" sz="1200" kern="0" dirty="0">
                <a:latin typeface="Arial" panose="020B0604020202020204" pitchFamily="34" charset="0"/>
                <a:cs typeface="CiscoSansTT" panose="020B0503020201020303" pitchFamily="34" charset="0"/>
              </a:rPr>
              <a:t>Single pane of glass</a:t>
            </a:r>
          </a:p>
        </p:txBody>
      </p:sp>
      <p:cxnSp>
        <p:nvCxnSpPr>
          <p:cNvPr id="12" name="Straight Connector 11">
            <a:extLst>
              <a:ext uri="{FF2B5EF4-FFF2-40B4-BE49-F238E27FC236}">
                <a16:creationId xmlns:a16="http://schemas.microsoft.com/office/drawing/2014/main" id="{F77993C5-5922-394E-BF12-04EE93EA27FB}"/>
              </a:ext>
            </a:extLst>
          </p:cNvPr>
          <p:cNvCxnSpPr>
            <a:cxnSpLocks/>
          </p:cNvCxnSpPr>
          <p:nvPr/>
        </p:nvCxnSpPr>
        <p:spPr>
          <a:xfrm flipH="1">
            <a:off x="931983" y="2435799"/>
            <a:ext cx="10324859" cy="0"/>
          </a:xfrm>
          <a:prstGeom prst="line">
            <a:avLst/>
          </a:prstGeom>
          <a:noFill/>
          <a:ln w="31750" cap="rnd" cmpd="sng" algn="ctr">
            <a:solidFill>
              <a:srgbClr val="282828">
                <a:lumMod val="10000"/>
                <a:lumOff val="90000"/>
              </a:srgbClr>
            </a:solidFill>
            <a:prstDash val="solid"/>
            <a:round/>
          </a:ln>
          <a:effectLst/>
        </p:spPr>
      </p:cxnSp>
      <p:grpSp>
        <p:nvGrpSpPr>
          <p:cNvPr id="180" name="Group 179">
            <a:extLst>
              <a:ext uri="{FF2B5EF4-FFF2-40B4-BE49-F238E27FC236}">
                <a16:creationId xmlns:a16="http://schemas.microsoft.com/office/drawing/2014/main" id="{D89D8357-AFFF-FD4B-BF97-803D2FE5FF1B}"/>
              </a:ext>
            </a:extLst>
          </p:cNvPr>
          <p:cNvGrpSpPr/>
          <p:nvPr/>
        </p:nvGrpSpPr>
        <p:grpSpPr>
          <a:xfrm>
            <a:off x="3788861" y="1043966"/>
            <a:ext cx="4611103" cy="1177958"/>
            <a:chOff x="3929596" y="1043966"/>
            <a:chExt cx="4611103" cy="1177958"/>
          </a:xfrm>
        </p:grpSpPr>
        <p:grpSp>
          <p:nvGrpSpPr>
            <p:cNvPr id="174" name="Group 173">
              <a:extLst>
                <a:ext uri="{FF2B5EF4-FFF2-40B4-BE49-F238E27FC236}">
                  <a16:creationId xmlns:a16="http://schemas.microsoft.com/office/drawing/2014/main" id="{9DA8E34D-6EA8-464D-8488-5F35556CE82E}"/>
                </a:ext>
              </a:extLst>
            </p:cNvPr>
            <p:cNvGrpSpPr/>
            <p:nvPr/>
          </p:nvGrpSpPr>
          <p:grpSpPr>
            <a:xfrm>
              <a:off x="7737888" y="1043966"/>
              <a:ext cx="802811" cy="1175970"/>
              <a:chOff x="7734713" y="901726"/>
              <a:chExt cx="802811" cy="1175970"/>
            </a:xfrm>
          </p:grpSpPr>
          <p:grpSp>
            <p:nvGrpSpPr>
              <p:cNvPr id="99" name="Group 98">
                <a:extLst>
                  <a:ext uri="{FF2B5EF4-FFF2-40B4-BE49-F238E27FC236}">
                    <a16:creationId xmlns:a16="http://schemas.microsoft.com/office/drawing/2014/main" id="{21517C51-9DA8-2947-8B7C-B5D6DCAC26E0}"/>
                  </a:ext>
                </a:extLst>
              </p:cNvPr>
              <p:cNvGrpSpPr>
                <a:grpSpLocks noChangeAspect="1"/>
              </p:cNvGrpSpPr>
              <p:nvPr/>
            </p:nvGrpSpPr>
            <p:grpSpPr>
              <a:xfrm>
                <a:off x="7734713" y="1292467"/>
                <a:ext cx="802811" cy="785229"/>
                <a:chOff x="1688404" y="1857377"/>
                <a:chExt cx="1285874" cy="1285873"/>
              </a:xfrm>
            </p:grpSpPr>
            <p:sp>
              <p:nvSpPr>
                <p:cNvPr id="101" name="Oval 100">
                  <a:extLst>
                    <a:ext uri="{FF2B5EF4-FFF2-40B4-BE49-F238E27FC236}">
                      <a16:creationId xmlns:a16="http://schemas.microsoft.com/office/drawing/2014/main" id="{20AA40FA-37CE-3F4E-B2D0-20B63DFB76D6}"/>
                    </a:ext>
                  </a:extLst>
                </p:cNvPr>
                <p:cNvSpPr/>
                <p:nvPr/>
              </p:nvSpPr>
              <p:spPr>
                <a:xfrm>
                  <a:off x="1688404" y="1857377"/>
                  <a:ext cx="1285874" cy="1285872"/>
                </a:xfrm>
                <a:prstGeom prst="ellipse">
                  <a:avLst/>
                </a:prstGeom>
                <a:solidFill>
                  <a:schemeClr val="accent1"/>
                </a:solidFill>
                <a:ln w="25400" cap="flat" cmpd="sng" algn="ctr">
                  <a:noFill/>
                  <a:prstDash val="solid"/>
                </a:ln>
                <a:effectLst/>
              </p:spPr>
              <p:txBody>
                <a:bodyPr rtlCol="0" anchor="ctr"/>
                <a:lstStyle/>
                <a:p>
                  <a:pPr algn="ctr" defTabSz="457075">
                    <a:defRPr/>
                  </a:pPr>
                  <a:endParaRPr lang="en-US" kern="0" dirty="0">
                    <a:solidFill>
                      <a:srgbClr val="005073"/>
                    </a:solidFill>
                    <a:latin typeface="Arial" panose="020B0604020202020204" pitchFamily="34" charset="0"/>
                  </a:endParaRPr>
                </a:p>
              </p:txBody>
            </p:sp>
            <p:sp>
              <p:nvSpPr>
                <p:cNvPr id="102" name="Freeform 84">
                  <a:extLst>
                    <a:ext uri="{FF2B5EF4-FFF2-40B4-BE49-F238E27FC236}">
                      <a16:creationId xmlns:a16="http://schemas.microsoft.com/office/drawing/2014/main" id="{240AAEC3-B2B0-6D42-A749-E481C8ED650C}"/>
                    </a:ext>
                  </a:extLst>
                </p:cNvPr>
                <p:cNvSpPr/>
                <p:nvPr/>
              </p:nvSpPr>
              <p:spPr>
                <a:xfrm>
                  <a:off x="1783900" y="2150405"/>
                  <a:ext cx="1188207" cy="992845"/>
                </a:xfrm>
                <a:custGeom>
                  <a:avLst/>
                  <a:gdLst>
                    <a:gd name="connsiteX0" fmla="*/ 816756 w 1188207"/>
                    <a:gd name="connsiteY0" fmla="*/ 0 h 992845"/>
                    <a:gd name="connsiteX1" fmla="*/ 1188207 w 1188207"/>
                    <a:gd name="connsiteY1" fmla="*/ 371452 h 992845"/>
                    <a:gd name="connsiteX2" fmla="*/ 1177317 w 1188207"/>
                    <a:gd name="connsiteY2" fmla="*/ 479483 h 992845"/>
                    <a:gd name="connsiteX3" fmla="*/ 547442 w 1188207"/>
                    <a:gd name="connsiteY3" fmla="*/ 992845 h 992845"/>
                    <a:gd name="connsiteX4" fmla="*/ 547201 w 1188207"/>
                    <a:gd name="connsiteY4" fmla="*/ 992821 h 992845"/>
                    <a:gd name="connsiteX5" fmla="*/ 0 w 1188207"/>
                    <a:gd name="connsiteY5" fmla="*/ 445619 h 992845"/>
                    <a:gd name="connsiteX6" fmla="*/ 816756 w 1188207"/>
                    <a:gd name="connsiteY6" fmla="*/ 445619 h 99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7" h="992845">
                      <a:moveTo>
                        <a:pt x="816756" y="0"/>
                      </a:moveTo>
                      <a:lnTo>
                        <a:pt x="1188207" y="371452"/>
                      </a:lnTo>
                      <a:lnTo>
                        <a:pt x="1177317" y="479483"/>
                      </a:lnTo>
                      <a:cubicBezTo>
                        <a:pt x="1117365" y="772458"/>
                        <a:pt x="858141" y="992845"/>
                        <a:pt x="547442" y="992845"/>
                      </a:cubicBezTo>
                      <a:lnTo>
                        <a:pt x="547201" y="992821"/>
                      </a:lnTo>
                      <a:lnTo>
                        <a:pt x="0" y="445619"/>
                      </a:lnTo>
                      <a:lnTo>
                        <a:pt x="816756" y="445619"/>
                      </a:lnTo>
                      <a:close/>
                    </a:path>
                  </a:pathLst>
                </a:custGeom>
                <a:solidFill>
                  <a:srgbClr val="00A3E0"/>
                </a:solidFill>
                <a:ln w="25400" cap="flat" cmpd="sng" algn="ctr">
                  <a:noFill/>
                  <a:prstDash val="solid"/>
                </a:ln>
                <a:effectLst/>
              </p:spPr>
              <p:txBody>
                <a:bodyPr rtlCol="0" anchor="ctr"/>
                <a:lstStyle/>
                <a:p>
                  <a:pPr algn="ctr" defTabSz="457075">
                    <a:defRPr/>
                  </a:pPr>
                  <a:endParaRPr lang="en-US" kern="0" dirty="0">
                    <a:solidFill>
                      <a:srgbClr val="005073"/>
                    </a:solidFill>
                    <a:latin typeface="Arial" panose="020B0604020202020204" pitchFamily="34" charset="0"/>
                  </a:endParaRPr>
                </a:p>
              </p:txBody>
            </p:sp>
            <p:grpSp>
              <p:nvGrpSpPr>
                <p:cNvPr id="103" name="Group 109">
                  <a:extLst>
                    <a:ext uri="{FF2B5EF4-FFF2-40B4-BE49-F238E27FC236}">
                      <a16:creationId xmlns:a16="http://schemas.microsoft.com/office/drawing/2014/main" id="{F4B21A33-AEB4-5F4F-A271-55820468D15D}"/>
                    </a:ext>
                  </a:extLst>
                </p:cNvPr>
                <p:cNvGrpSpPr>
                  <a:grpSpLocks noChangeAspect="1"/>
                </p:cNvGrpSpPr>
                <p:nvPr/>
              </p:nvGrpSpPr>
              <p:grpSpPr bwMode="auto">
                <a:xfrm>
                  <a:off x="1776607" y="2151172"/>
                  <a:ext cx="1109468" cy="542328"/>
                  <a:chOff x="2253" y="1314"/>
                  <a:chExt cx="1252" cy="612"/>
                </a:xfrm>
              </p:grpSpPr>
              <p:sp>
                <p:nvSpPr>
                  <p:cNvPr id="104" name="Freeform 110">
                    <a:extLst>
                      <a:ext uri="{FF2B5EF4-FFF2-40B4-BE49-F238E27FC236}">
                        <a16:creationId xmlns:a16="http://schemas.microsoft.com/office/drawing/2014/main" id="{95B34E0A-DAE5-B947-8509-DA87B27A4C31}"/>
                      </a:ext>
                    </a:extLst>
                  </p:cNvPr>
                  <p:cNvSpPr>
                    <a:spLocks/>
                  </p:cNvSpPr>
                  <p:nvPr/>
                </p:nvSpPr>
                <p:spPr bwMode="auto">
                  <a:xfrm>
                    <a:off x="2253" y="1314"/>
                    <a:ext cx="1252" cy="612"/>
                  </a:xfrm>
                  <a:custGeom>
                    <a:avLst/>
                    <a:gdLst>
                      <a:gd name="T0" fmla="*/ 484 w 527"/>
                      <a:gd name="T1" fmla="*/ 148 h 256"/>
                      <a:gd name="T2" fmla="*/ 488 w 527"/>
                      <a:gd name="T3" fmla="*/ 128 h 256"/>
                      <a:gd name="T4" fmla="*/ 439 w 527"/>
                      <a:gd name="T5" fmla="*/ 73 h 256"/>
                      <a:gd name="T6" fmla="*/ 442 w 527"/>
                      <a:gd name="T7" fmla="*/ 55 h 256"/>
                      <a:gd name="T8" fmla="*/ 387 w 527"/>
                      <a:gd name="T9" fmla="*/ 0 h 256"/>
                      <a:gd name="T10" fmla="*/ 319 w 527"/>
                      <a:gd name="T11" fmla="*/ 0 h 256"/>
                      <a:gd name="T12" fmla="*/ 265 w 527"/>
                      <a:gd name="T13" fmla="*/ 55 h 256"/>
                      <a:gd name="T14" fmla="*/ 268 w 527"/>
                      <a:gd name="T15" fmla="*/ 73 h 256"/>
                      <a:gd name="T16" fmla="*/ 172 w 527"/>
                      <a:gd name="T17" fmla="*/ 73 h 256"/>
                      <a:gd name="T18" fmla="*/ 117 w 527"/>
                      <a:gd name="T19" fmla="*/ 128 h 256"/>
                      <a:gd name="T20" fmla="*/ 121 w 527"/>
                      <a:gd name="T21" fmla="*/ 146 h 256"/>
                      <a:gd name="T22" fmla="*/ 55 w 527"/>
                      <a:gd name="T23" fmla="*/ 146 h 256"/>
                      <a:gd name="T24" fmla="*/ 0 w 527"/>
                      <a:gd name="T25" fmla="*/ 201 h 256"/>
                      <a:gd name="T26" fmla="*/ 55 w 527"/>
                      <a:gd name="T27" fmla="*/ 256 h 256"/>
                      <a:gd name="T28" fmla="*/ 472 w 527"/>
                      <a:gd name="T29" fmla="*/ 256 h 256"/>
                      <a:gd name="T30" fmla="*/ 527 w 527"/>
                      <a:gd name="T31" fmla="*/ 201 h 256"/>
                      <a:gd name="T32" fmla="*/ 484 w 527"/>
                      <a:gd name="T33" fmla="*/ 1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7" h="256">
                        <a:moveTo>
                          <a:pt x="484" y="148"/>
                        </a:moveTo>
                        <a:cubicBezTo>
                          <a:pt x="487" y="141"/>
                          <a:pt x="488" y="135"/>
                          <a:pt x="488" y="128"/>
                        </a:cubicBezTo>
                        <a:cubicBezTo>
                          <a:pt x="488" y="100"/>
                          <a:pt x="466" y="76"/>
                          <a:pt x="439" y="73"/>
                        </a:cubicBezTo>
                        <a:cubicBezTo>
                          <a:pt x="441" y="67"/>
                          <a:pt x="442" y="61"/>
                          <a:pt x="442" y="55"/>
                        </a:cubicBezTo>
                        <a:cubicBezTo>
                          <a:pt x="442" y="25"/>
                          <a:pt x="418" y="0"/>
                          <a:pt x="387" y="0"/>
                        </a:cubicBezTo>
                        <a:cubicBezTo>
                          <a:pt x="319" y="0"/>
                          <a:pt x="319" y="0"/>
                          <a:pt x="319" y="0"/>
                        </a:cubicBezTo>
                        <a:cubicBezTo>
                          <a:pt x="289" y="0"/>
                          <a:pt x="265" y="25"/>
                          <a:pt x="265" y="55"/>
                        </a:cubicBezTo>
                        <a:cubicBezTo>
                          <a:pt x="265" y="61"/>
                          <a:pt x="266" y="67"/>
                          <a:pt x="268" y="73"/>
                        </a:cubicBezTo>
                        <a:cubicBezTo>
                          <a:pt x="172" y="73"/>
                          <a:pt x="172" y="73"/>
                          <a:pt x="172" y="73"/>
                        </a:cubicBezTo>
                        <a:cubicBezTo>
                          <a:pt x="142" y="73"/>
                          <a:pt x="117" y="98"/>
                          <a:pt x="117" y="128"/>
                        </a:cubicBezTo>
                        <a:cubicBezTo>
                          <a:pt x="117" y="134"/>
                          <a:pt x="118" y="140"/>
                          <a:pt x="121" y="146"/>
                        </a:cubicBezTo>
                        <a:cubicBezTo>
                          <a:pt x="55" y="146"/>
                          <a:pt x="55" y="146"/>
                          <a:pt x="55" y="146"/>
                        </a:cubicBezTo>
                        <a:cubicBezTo>
                          <a:pt x="25" y="146"/>
                          <a:pt x="0" y="171"/>
                          <a:pt x="0" y="201"/>
                        </a:cubicBezTo>
                        <a:cubicBezTo>
                          <a:pt x="0" y="231"/>
                          <a:pt x="25" y="256"/>
                          <a:pt x="55" y="256"/>
                        </a:cubicBezTo>
                        <a:cubicBezTo>
                          <a:pt x="472" y="256"/>
                          <a:pt x="472" y="256"/>
                          <a:pt x="472" y="256"/>
                        </a:cubicBezTo>
                        <a:cubicBezTo>
                          <a:pt x="502" y="256"/>
                          <a:pt x="527" y="231"/>
                          <a:pt x="527" y="201"/>
                        </a:cubicBezTo>
                        <a:cubicBezTo>
                          <a:pt x="527" y="175"/>
                          <a:pt x="509" y="153"/>
                          <a:pt x="484" y="1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05" name="Freeform 111">
                    <a:extLst>
                      <a:ext uri="{FF2B5EF4-FFF2-40B4-BE49-F238E27FC236}">
                        <a16:creationId xmlns:a16="http://schemas.microsoft.com/office/drawing/2014/main" id="{96432836-9F2D-E048-A031-88385682E2BA}"/>
                      </a:ext>
                    </a:extLst>
                  </p:cNvPr>
                  <p:cNvSpPr>
                    <a:spLocks/>
                  </p:cNvSpPr>
                  <p:nvPr/>
                </p:nvSpPr>
                <p:spPr bwMode="auto">
                  <a:xfrm>
                    <a:off x="2949" y="1501"/>
                    <a:ext cx="387" cy="389"/>
                  </a:xfrm>
                  <a:custGeom>
                    <a:avLst/>
                    <a:gdLst>
                      <a:gd name="T0" fmla="*/ 148 w 163"/>
                      <a:gd name="T1" fmla="*/ 67 h 163"/>
                      <a:gd name="T2" fmla="*/ 129 w 163"/>
                      <a:gd name="T3" fmla="*/ 67 h 163"/>
                      <a:gd name="T4" fmla="*/ 126 w 163"/>
                      <a:gd name="T5" fmla="*/ 59 h 163"/>
                      <a:gd name="T6" fmla="*/ 139 w 163"/>
                      <a:gd name="T7" fmla="*/ 46 h 163"/>
                      <a:gd name="T8" fmla="*/ 139 w 163"/>
                      <a:gd name="T9" fmla="*/ 24 h 163"/>
                      <a:gd name="T10" fmla="*/ 118 w 163"/>
                      <a:gd name="T11" fmla="*/ 24 h 163"/>
                      <a:gd name="T12" fmla="*/ 104 w 163"/>
                      <a:gd name="T13" fmla="*/ 38 h 163"/>
                      <a:gd name="T14" fmla="*/ 97 w 163"/>
                      <a:gd name="T15" fmla="*/ 35 h 163"/>
                      <a:gd name="T16" fmla="*/ 97 w 163"/>
                      <a:gd name="T17" fmla="*/ 16 h 163"/>
                      <a:gd name="T18" fmla="*/ 82 w 163"/>
                      <a:gd name="T19" fmla="*/ 0 h 163"/>
                      <a:gd name="T20" fmla="*/ 67 w 163"/>
                      <a:gd name="T21" fmla="*/ 16 h 163"/>
                      <a:gd name="T22" fmla="*/ 67 w 163"/>
                      <a:gd name="T23" fmla="*/ 35 h 163"/>
                      <a:gd name="T24" fmla="*/ 59 w 163"/>
                      <a:gd name="T25" fmla="*/ 38 h 163"/>
                      <a:gd name="T26" fmla="*/ 46 w 163"/>
                      <a:gd name="T27" fmla="*/ 24 h 163"/>
                      <a:gd name="T28" fmla="*/ 24 w 163"/>
                      <a:gd name="T29" fmla="*/ 24 h 163"/>
                      <a:gd name="T30" fmla="*/ 24 w 163"/>
                      <a:gd name="T31" fmla="*/ 46 h 163"/>
                      <a:gd name="T32" fmla="*/ 38 w 163"/>
                      <a:gd name="T33" fmla="*/ 59 h 163"/>
                      <a:gd name="T34" fmla="*/ 35 w 163"/>
                      <a:gd name="T35" fmla="*/ 67 h 163"/>
                      <a:gd name="T36" fmla="*/ 15 w 163"/>
                      <a:gd name="T37" fmla="*/ 67 h 163"/>
                      <a:gd name="T38" fmla="*/ 0 w 163"/>
                      <a:gd name="T39" fmla="*/ 82 h 163"/>
                      <a:gd name="T40" fmla="*/ 15 w 163"/>
                      <a:gd name="T41" fmla="*/ 97 h 163"/>
                      <a:gd name="T42" fmla="*/ 35 w 163"/>
                      <a:gd name="T43" fmla="*/ 97 h 163"/>
                      <a:gd name="T44" fmla="*/ 38 w 163"/>
                      <a:gd name="T45" fmla="*/ 105 h 163"/>
                      <a:gd name="T46" fmla="*/ 24 w 163"/>
                      <a:gd name="T47" fmla="*/ 118 h 163"/>
                      <a:gd name="T48" fmla="*/ 24 w 163"/>
                      <a:gd name="T49" fmla="*/ 139 h 163"/>
                      <a:gd name="T50" fmla="*/ 46 w 163"/>
                      <a:gd name="T51" fmla="*/ 139 h 163"/>
                      <a:gd name="T52" fmla="*/ 59 w 163"/>
                      <a:gd name="T53" fmla="*/ 126 h 163"/>
                      <a:gd name="T54" fmla="*/ 67 w 163"/>
                      <a:gd name="T55" fmla="*/ 129 h 163"/>
                      <a:gd name="T56" fmla="*/ 67 w 163"/>
                      <a:gd name="T57" fmla="*/ 148 h 163"/>
                      <a:gd name="T58" fmla="*/ 82 w 163"/>
                      <a:gd name="T59" fmla="*/ 163 h 163"/>
                      <a:gd name="T60" fmla="*/ 97 w 163"/>
                      <a:gd name="T61" fmla="*/ 148 h 163"/>
                      <a:gd name="T62" fmla="*/ 97 w 163"/>
                      <a:gd name="T63" fmla="*/ 129 h 163"/>
                      <a:gd name="T64" fmla="*/ 104 w 163"/>
                      <a:gd name="T65" fmla="*/ 126 h 163"/>
                      <a:gd name="T66" fmla="*/ 118 w 163"/>
                      <a:gd name="T67" fmla="*/ 139 h 163"/>
                      <a:gd name="T68" fmla="*/ 139 w 163"/>
                      <a:gd name="T69" fmla="*/ 139 h 163"/>
                      <a:gd name="T70" fmla="*/ 139 w 163"/>
                      <a:gd name="T71" fmla="*/ 118 h 163"/>
                      <a:gd name="T72" fmla="*/ 126 w 163"/>
                      <a:gd name="T73" fmla="*/ 105 h 163"/>
                      <a:gd name="T74" fmla="*/ 129 w 163"/>
                      <a:gd name="T75" fmla="*/ 97 h 163"/>
                      <a:gd name="T76" fmla="*/ 148 w 163"/>
                      <a:gd name="T77" fmla="*/ 97 h 163"/>
                      <a:gd name="T78" fmla="*/ 163 w 163"/>
                      <a:gd name="T79" fmla="*/ 82 h 163"/>
                      <a:gd name="T80" fmla="*/ 148 w 163"/>
                      <a:gd name="T81" fmla="*/ 6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 h="163">
                        <a:moveTo>
                          <a:pt x="148" y="67"/>
                        </a:moveTo>
                        <a:cubicBezTo>
                          <a:pt x="129" y="67"/>
                          <a:pt x="129" y="67"/>
                          <a:pt x="129" y="67"/>
                        </a:cubicBezTo>
                        <a:cubicBezTo>
                          <a:pt x="128" y="64"/>
                          <a:pt x="127" y="62"/>
                          <a:pt x="126" y="59"/>
                        </a:cubicBezTo>
                        <a:cubicBezTo>
                          <a:pt x="139" y="46"/>
                          <a:pt x="139" y="46"/>
                          <a:pt x="139" y="46"/>
                        </a:cubicBezTo>
                        <a:cubicBezTo>
                          <a:pt x="145" y="40"/>
                          <a:pt x="145" y="30"/>
                          <a:pt x="139" y="24"/>
                        </a:cubicBezTo>
                        <a:cubicBezTo>
                          <a:pt x="133" y="18"/>
                          <a:pt x="124" y="18"/>
                          <a:pt x="118" y="24"/>
                        </a:cubicBezTo>
                        <a:cubicBezTo>
                          <a:pt x="104" y="38"/>
                          <a:pt x="104" y="38"/>
                          <a:pt x="104" y="38"/>
                        </a:cubicBezTo>
                        <a:cubicBezTo>
                          <a:pt x="102" y="37"/>
                          <a:pt x="99" y="35"/>
                          <a:pt x="97" y="35"/>
                        </a:cubicBezTo>
                        <a:cubicBezTo>
                          <a:pt x="97" y="16"/>
                          <a:pt x="97" y="16"/>
                          <a:pt x="97" y="16"/>
                        </a:cubicBezTo>
                        <a:cubicBezTo>
                          <a:pt x="97" y="7"/>
                          <a:pt x="90" y="0"/>
                          <a:pt x="82" y="0"/>
                        </a:cubicBezTo>
                        <a:cubicBezTo>
                          <a:pt x="73" y="0"/>
                          <a:pt x="67" y="7"/>
                          <a:pt x="67" y="16"/>
                        </a:cubicBezTo>
                        <a:cubicBezTo>
                          <a:pt x="67" y="35"/>
                          <a:pt x="67" y="35"/>
                          <a:pt x="67" y="35"/>
                        </a:cubicBezTo>
                        <a:cubicBezTo>
                          <a:pt x="64" y="35"/>
                          <a:pt x="61" y="37"/>
                          <a:pt x="59" y="38"/>
                        </a:cubicBezTo>
                        <a:cubicBezTo>
                          <a:pt x="46" y="24"/>
                          <a:pt x="46" y="24"/>
                          <a:pt x="46" y="24"/>
                        </a:cubicBezTo>
                        <a:cubicBezTo>
                          <a:pt x="40" y="18"/>
                          <a:pt x="30" y="18"/>
                          <a:pt x="24" y="24"/>
                        </a:cubicBezTo>
                        <a:cubicBezTo>
                          <a:pt x="18" y="30"/>
                          <a:pt x="18" y="40"/>
                          <a:pt x="24" y="46"/>
                        </a:cubicBezTo>
                        <a:cubicBezTo>
                          <a:pt x="38" y="59"/>
                          <a:pt x="38" y="59"/>
                          <a:pt x="38" y="59"/>
                        </a:cubicBezTo>
                        <a:cubicBezTo>
                          <a:pt x="36" y="62"/>
                          <a:pt x="35" y="64"/>
                          <a:pt x="35" y="67"/>
                        </a:cubicBezTo>
                        <a:cubicBezTo>
                          <a:pt x="15" y="67"/>
                          <a:pt x="15" y="67"/>
                          <a:pt x="15" y="67"/>
                        </a:cubicBezTo>
                        <a:cubicBezTo>
                          <a:pt x="7" y="67"/>
                          <a:pt x="0" y="74"/>
                          <a:pt x="0" y="82"/>
                        </a:cubicBezTo>
                        <a:cubicBezTo>
                          <a:pt x="0" y="90"/>
                          <a:pt x="7" y="97"/>
                          <a:pt x="15" y="97"/>
                        </a:cubicBezTo>
                        <a:cubicBezTo>
                          <a:pt x="35" y="97"/>
                          <a:pt x="35" y="97"/>
                          <a:pt x="35" y="97"/>
                        </a:cubicBezTo>
                        <a:cubicBezTo>
                          <a:pt x="35" y="100"/>
                          <a:pt x="36" y="102"/>
                          <a:pt x="38" y="105"/>
                        </a:cubicBezTo>
                        <a:cubicBezTo>
                          <a:pt x="24" y="118"/>
                          <a:pt x="24" y="118"/>
                          <a:pt x="24" y="118"/>
                        </a:cubicBezTo>
                        <a:cubicBezTo>
                          <a:pt x="18" y="124"/>
                          <a:pt x="18" y="134"/>
                          <a:pt x="24" y="139"/>
                        </a:cubicBezTo>
                        <a:cubicBezTo>
                          <a:pt x="30" y="145"/>
                          <a:pt x="40" y="145"/>
                          <a:pt x="46" y="139"/>
                        </a:cubicBezTo>
                        <a:cubicBezTo>
                          <a:pt x="59" y="126"/>
                          <a:pt x="59" y="126"/>
                          <a:pt x="59" y="126"/>
                        </a:cubicBezTo>
                        <a:cubicBezTo>
                          <a:pt x="61" y="127"/>
                          <a:pt x="64" y="128"/>
                          <a:pt x="67" y="129"/>
                        </a:cubicBezTo>
                        <a:cubicBezTo>
                          <a:pt x="67" y="148"/>
                          <a:pt x="67" y="148"/>
                          <a:pt x="67" y="148"/>
                        </a:cubicBezTo>
                        <a:cubicBezTo>
                          <a:pt x="67" y="156"/>
                          <a:pt x="73" y="163"/>
                          <a:pt x="82" y="163"/>
                        </a:cubicBezTo>
                        <a:cubicBezTo>
                          <a:pt x="90" y="163"/>
                          <a:pt x="97" y="156"/>
                          <a:pt x="97" y="148"/>
                        </a:cubicBezTo>
                        <a:cubicBezTo>
                          <a:pt x="97" y="129"/>
                          <a:pt x="97" y="129"/>
                          <a:pt x="97" y="129"/>
                        </a:cubicBezTo>
                        <a:cubicBezTo>
                          <a:pt x="99" y="128"/>
                          <a:pt x="102" y="127"/>
                          <a:pt x="104" y="126"/>
                        </a:cubicBezTo>
                        <a:cubicBezTo>
                          <a:pt x="118" y="139"/>
                          <a:pt x="118" y="139"/>
                          <a:pt x="118" y="139"/>
                        </a:cubicBezTo>
                        <a:cubicBezTo>
                          <a:pt x="124" y="145"/>
                          <a:pt x="133" y="145"/>
                          <a:pt x="139" y="139"/>
                        </a:cubicBezTo>
                        <a:cubicBezTo>
                          <a:pt x="145" y="134"/>
                          <a:pt x="145" y="124"/>
                          <a:pt x="139" y="118"/>
                        </a:cubicBezTo>
                        <a:cubicBezTo>
                          <a:pt x="126" y="105"/>
                          <a:pt x="126" y="105"/>
                          <a:pt x="126" y="105"/>
                        </a:cubicBezTo>
                        <a:cubicBezTo>
                          <a:pt x="127" y="102"/>
                          <a:pt x="128" y="100"/>
                          <a:pt x="129" y="97"/>
                        </a:cubicBezTo>
                        <a:cubicBezTo>
                          <a:pt x="148" y="97"/>
                          <a:pt x="148" y="97"/>
                          <a:pt x="148" y="97"/>
                        </a:cubicBezTo>
                        <a:cubicBezTo>
                          <a:pt x="156" y="97"/>
                          <a:pt x="163" y="90"/>
                          <a:pt x="163" y="82"/>
                        </a:cubicBezTo>
                        <a:cubicBezTo>
                          <a:pt x="163" y="74"/>
                          <a:pt x="156" y="67"/>
                          <a:pt x="148" y="67"/>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06" name="Oval 112">
                    <a:extLst>
                      <a:ext uri="{FF2B5EF4-FFF2-40B4-BE49-F238E27FC236}">
                        <a16:creationId xmlns:a16="http://schemas.microsoft.com/office/drawing/2014/main" id="{F4D98B4B-C78E-B44C-82DF-0734901C42A2}"/>
                      </a:ext>
                    </a:extLst>
                  </p:cNvPr>
                  <p:cNvSpPr>
                    <a:spLocks noChangeArrowheads="1"/>
                  </p:cNvSpPr>
                  <p:nvPr/>
                </p:nvSpPr>
                <p:spPr bwMode="auto">
                  <a:xfrm>
                    <a:off x="3079" y="1632"/>
                    <a:ext cx="126" cy="12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07" name="Freeform 113">
                    <a:extLst>
                      <a:ext uri="{FF2B5EF4-FFF2-40B4-BE49-F238E27FC236}">
                        <a16:creationId xmlns:a16="http://schemas.microsoft.com/office/drawing/2014/main" id="{A5ED28D2-B659-2A47-9AD3-4C67A7BD6FFE}"/>
                      </a:ext>
                    </a:extLst>
                  </p:cNvPr>
                  <p:cNvSpPr>
                    <a:spLocks/>
                  </p:cNvSpPr>
                  <p:nvPr/>
                </p:nvSpPr>
                <p:spPr bwMode="auto">
                  <a:xfrm>
                    <a:off x="2633" y="1575"/>
                    <a:ext cx="240" cy="241"/>
                  </a:xfrm>
                  <a:custGeom>
                    <a:avLst/>
                    <a:gdLst>
                      <a:gd name="T0" fmla="*/ 92 w 101"/>
                      <a:gd name="T1" fmla="*/ 41 h 101"/>
                      <a:gd name="T2" fmla="*/ 80 w 101"/>
                      <a:gd name="T3" fmla="*/ 41 h 101"/>
                      <a:gd name="T4" fmla="*/ 78 w 101"/>
                      <a:gd name="T5" fmla="*/ 37 h 101"/>
                      <a:gd name="T6" fmla="*/ 86 w 101"/>
                      <a:gd name="T7" fmla="*/ 28 h 101"/>
                      <a:gd name="T8" fmla="*/ 86 w 101"/>
                      <a:gd name="T9" fmla="*/ 15 h 101"/>
                      <a:gd name="T10" fmla="*/ 73 w 101"/>
                      <a:gd name="T11" fmla="*/ 15 h 101"/>
                      <a:gd name="T12" fmla="*/ 65 w 101"/>
                      <a:gd name="T13" fmla="*/ 24 h 101"/>
                      <a:gd name="T14" fmla="*/ 60 w 101"/>
                      <a:gd name="T15" fmla="*/ 22 h 101"/>
                      <a:gd name="T16" fmla="*/ 60 w 101"/>
                      <a:gd name="T17" fmla="*/ 10 h 101"/>
                      <a:gd name="T18" fmla="*/ 51 w 101"/>
                      <a:gd name="T19" fmla="*/ 0 h 101"/>
                      <a:gd name="T20" fmla="*/ 41 w 101"/>
                      <a:gd name="T21" fmla="*/ 10 h 101"/>
                      <a:gd name="T22" fmla="*/ 41 w 101"/>
                      <a:gd name="T23" fmla="*/ 22 h 101"/>
                      <a:gd name="T24" fmla="*/ 37 w 101"/>
                      <a:gd name="T25" fmla="*/ 24 h 101"/>
                      <a:gd name="T26" fmla="*/ 28 w 101"/>
                      <a:gd name="T27" fmla="*/ 15 h 101"/>
                      <a:gd name="T28" fmla="*/ 15 w 101"/>
                      <a:gd name="T29" fmla="*/ 15 h 101"/>
                      <a:gd name="T30" fmla="*/ 15 w 101"/>
                      <a:gd name="T31" fmla="*/ 28 h 101"/>
                      <a:gd name="T32" fmla="*/ 23 w 101"/>
                      <a:gd name="T33" fmla="*/ 37 h 101"/>
                      <a:gd name="T34" fmla="*/ 21 w 101"/>
                      <a:gd name="T35" fmla="*/ 41 h 101"/>
                      <a:gd name="T36" fmla="*/ 9 w 101"/>
                      <a:gd name="T37" fmla="*/ 41 h 101"/>
                      <a:gd name="T38" fmla="*/ 0 w 101"/>
                      <a:gd name="T39" fmla="*/ 51 h 101"/>
                      <a:gd name="T40" fmla="*/ 9 w 101"/>
                      <a:gd name="T41" fmla="*/ 60 h 101"/>
                      <a:gd name="T42" fmla="*/ 21 w 101"/>
                      <a:gd name="T43" fmla="*/ 60 h 101"/>
                      <a:gd name="T44" fmla="*/ 23 w 101"/>
                      <a:gd name="T45" fmla="*/ 65 h 101"/>
                      <a:gd name="T46" fmla="*/ 15 w 101"/>
                      <a:gd name="T47" fmla="*/ 73 h 101"/>
                      <a:gd name="T48" fmla="*/ 15 w 101"/>
                      <a:gd name="T49" fmla="*/ 87 h 101"/>
                      <a:gd name="T50" fmla="*/ 28 w 101"/>
                      <a:gd name="T51" fmla="*/ 87 h 101"/>
                      <a:gd name="T52" fmla="*/ 37 w 101"/>
                      <a:gd name="T53" fmla="*/ 78 h 101"/>
                      <a:gd name="T54" fmla="*/ 41 w 101"/>
                      <a:gd name="T55" fmla="*/ 80 h 101"/>
                      <a:gd name="T56" fmla="*/ 41 w 101"/>
                      <a:gd name="T57" fmla="*/ 92 h 101"/>
                      <a:gd name="T58" fmla="*/ 51 w 101"/>
                      <a:gd name="T59" fmla="*/ 101 h 101"/>
                      <a:gd name="T60" fmla="*/ 60 w 101"/>
                      <a:gd name="T61" fmla="*/ 92 h 101"/>
                      <a:gd name="T62" fmla="*/ 60 w 101"/>
                      <a:gd name="T63" fmla="*/ 80 h 101"/>
                      <a:gd name="T64" fmla="*/ 65 w 101"/>
                      <a:gd name="T65" fmla="*/ 78 h 101"/>
                      <a:gd name="T66" fmla="*/ 73 w 101"/>
                      <a:gd name="T67" fmla="*/ 87 h 101"/>
                      <a:gd name="T68" fmla="*/ 86 w 101"/>
                      <a:gd name="T69" fmla="*/ 87 h 101"/>
                      <a:gd name="T70" fmla="*/ 86 w 101"/>
                      <a:gd name="T71" fmla="*/ 73 h 101"/>
                      <a:gd name="T72" fmla="*/ 78 w 101"/>
                      <a:gd name="T73" fmla="*/ 65 h 101"/>
                      <a:gd name="T74" fmla="*/ 80 w 101"/>
                      <a:gd name="T75" fmla="*/ 60 h 101"/>
                      <a:gd name="T76" fmla="*/ 92 w 101"/>
                      <a:gd name="T77" fmla="*/ 60 h 101"/>
                      <a:gd name="T78" fmla="*/ 101 w 101"/>
                      <a:gd name="T79" fmla="*/ 51 h 101"/>
                      <a:gd name="T80" fmla="*/ 92 w 101"/>
                      <a:gd name="T81"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01">
                        <a:moveTo>
                          <a:pt x="92" y="41"/>
                        </a:moveTo>
                        <a:cubicBezTo>
                          <a:pt x="80" y="41"/>
                          <a:pt x="80" y="41"/>
                          <a:pt x="80" y="41"/>
                        </a:cubicBezTo>
                        <a:cubicBezTo>
                          <a:pt x="79" y="40"/>
                          <a:pt x="79" y="38"/>
                          <a:pt x="78" y="37"/>
                        </a:cubicBezTo>
                        <a:cubicBezTo>
                          <a:pt x="86" y="28"/>
                          <a:pt x="86" y="28"/>
                          <a:pt x="86" y="28"/>
                        </a:cubicBezTo>
                        <a:cubicBezTo>
                          <a:pt x="90" y="25"/>
                          <a:pt x="90" y="19"/>
                          <a:pt x="86" y="15"/>
                        </a:cubicBezTo>
                        <a:cubicBezTo>
                          <a:pt x="83" y="11"/>
                          <a:pt x="77" y="11"/>
                          <a:pt x="73" y="15"/>
                        </a:cubicBezTo>
                        <a:cubicBezTo>
                          <a:pt x="65" y="24"/>
                          <a:pt x="65" y="24"/>
                          <a:pt x="65" y="24"/>
                        </a:cubicBezTo>
                        <a:cubicBezTo>
                          <a:pt x="63" y="23"/>
                          <a:pt x="62" y="22"/>
                          <a:pt x="60" y="22"/>
                        </a:cubicBezTo>
                        <a:cubicBezTo>
                          <a:pt x="60" y="10"/>
                          <a:pt x="60" y="10"/>
                          <a:pt x="60" y="10"/>
                        </a:cubicBezTo>
                        <a:cubicBezTo>
                          <a:pt x="60" y="5"/>
                          <a:pt x="56" y="0"/>
                          <a:pt x="51" y="0"/>
                        </a:cubicBezTo>
                        <a:cubicBezTo>
                          <a:pt x="45" y="0"/>
                          <a:pt x="41" y="5"/>
                          <a:pt x="41" y="10"/>
                        </a:cubicBezTo>
                        <a:cubicBezTo>
                          <a:pt x="41" y="22"/>
                          <a:pt x="41" y="22"/>
                          <a:pt x="41" y="22"/>
                        </a:cubicBezTo>
                        <a:cubicBezTo>
                          <a:pt x="40" y="22"/>
                          <a:pt x="38" y="23"/>
                          <a:pt x="37" y="24"/>
                        </a:cubicBezTo>
                        <a:cubicBezTo>
                          <a:pt x="28" y="15"/>
                          <a:pt x="28" y="15"/>
                          <a:pt x="28" y="15"/>
                        </a:cubicBezTo>
                        <a:cubicBezTo>
                          <a:pt x="24" y="11"/>
                          <a:pt x="19" y="11"/>
                          <a:pt x="15" y="15"/>
                        </a:cubicBezTo>
                        <a:cubicBezTo>
                          <a:pt x="11" y="19"/>
                          <a:pt x="11" y="25"/>
                          <a:pt x="15" y="28"/>
                        </a:cubicBezTo>
                        <a:cubicBezTo>
                          <a:pt x="23" y="37"/>
                          <a:pt x="23" y="37"/>
                          <a:pt x="23" y="37"/>
                        </a:cubicBezTo>
                        <a:cubicBezTo>
                          <a:pt x="23" y="38"/>
                          <a:pt x="22" y="40"/>
                          <a:pt x="21" y="41"/>
                        </a:cubicBezTo>
                        <a:cubicBezTo>
                          <a:pt x="9" y="41"/>
                          <a:pt x="9" y="41"/>
                          <a:pt x="9" y="41"/>
                        </a:cubicBezTo>
                        <a:cubicBezTo>
                          <a:pt x="4" y="41"/>
                          <a:pt x="0" y="46"/>
                          <a:pt x="0" y="51"/>
                        </a:cubicBezTo>
                        <a:cubicBezTo>
                          <a:pt x="0" y="56"/>
                          <a:pt x="4" y="60"/>
                          <a:pt x="9" y="60"/>
                        </a:cubicBezTo>
                        <a:cubicBezTo>
                          <a:pt x="21" y="60"/>
                          <a:pt x="21" y="60"/>
                          <a:pt x="21" y="60"/>
                        </a:cubicBezTo>
                        <a:cubicBezTo>
                          <a:pt x="22" y="62"/>
                          <a:pt x="23" y="63"/>
                          <a:pt x="23" y="65"/>
                        </a:cubicBezTo>
                        <a:cubicBezTo>
                          <a:pt x="15" y="73"/>
                          <a:pt x="15" y="73"/>
                          <a:pt x="15" y="73"/>
                        </a:cubicBezTo>
                        <a:cubicBezTo>
                          <a:pt x="11" y="77"/>
                          <a:pt x="11" y="83"/>
                          <a:pt x="15" y="87"/>
                        </a:cubicBezTo>
                        <a:cubicBezTo>
                          <a:pt x="19" y="90"/>
                          <a:pt x="24" y="90"/>
                          <a:pt x="28" y="87"/>
                        </a:cubicBezTo>
                        <a:cubicBezTo>
                          <a:pt x="37" y="78"/>
                          <a:pt x="37" y="78"/>
                          <a:pt x="37" y="78"/>
                        </a:cubicBezTo>
                        <a:cubicBezTo>
                          <a:pt x="38" y="79"/>
                          <a:pt x="40" y="80"/>
                          <a:pt x="41" y="80"/>
                        </a:cubicBezTo>
                        <a:cubicBezTo>
                          <a:pt x="41" y="92"/>
                          <a:pt x="41" y="92"/>
                          <a:pt x="41" y="92"/>
                        </a:cubicBezTo>
                        <a:cubicBezTo>
                          <a:pt x="41" y="97"/>
                          <a:pt x="45" y="101"/>
                          <a:pt x="51" y="101"/>
                        </a:cubicBezTo>
                        <a:cubicBezTo>
                          <a:pt x="56" y="101"/>
                          <a:pt x="60" y="97"/>
                          <a:pt x="60" y="92"/>
                        </a:cubicBezTo>
                        <a:cubicBezTo>
                          <a:pt x="60" y="80"/>
                          <a:pt x="60" y="80"/>
                          <a:pt x="60" y="80"/>
                        </a:cubicBezTo>
                        <a:cubicBezTo>
                          <a:pt x="62" y="80"/>
                          <a:pt x="63" y="79"/>
                          <a:pt x="65" y="78"/>
                        </a:cubicBezTo>
                        <a:cubicBezTo>
                          <a:pt x="73" y="87"/>
                          <a:pt x="73" y="87"/>
                          <a:pt x="73" y="87"/>
                        </a:cubicBezTo>
                        <a:cubicBezTo>
                          <a:pt x="77" y="90"/>
                          <a:pt x="83" y="90"/>
                          <a:pt x="86" y="87"/>
                        </a:cubicBezTo>
                        <a:cubicBezTo>
                          <a:pt x="90" y="83"/>
                          <a:pt x="90" y="77"/>
                          <a:pt x="86" y="73"/>
                        </a:cubicBezTo>
                        <a:cubicBezTo>
                          <a:pt x="78" y="65"/>
                          <a:pt x="78" y="65"/>
                          <a:pt x="78" y="65"/>
                        </a:cubicBezTo>
                        <a:cubicBezTo>
                          <a:pt x="79" y="63"/>
                          <a:pt x="79" y="62"/>
                          <a:pt x="80" y="60"/>
                        </a:cubicBezTo>
                        <a:cubicBezTo>
                          <a:pt x="92" y="60"/>
                          <a:pt x="92" y="60"/>
                          <a:pt x="92" y="60"/>
                        </a:cubicBezTo>
                        <a:cubicBezTo>
                          <a:pt x="97" y="60"/>
                          <a:pt x="101" y="56"/>
                          <a:pt x="101" y="51"/>
                        </a:cubicBezTo>
                        <a:cubicBezTo>
                          <a:pt x="101" y="46"/>
                          <a:pt x="97" y="41"/>
                          <a:pt x="92" y="41"/>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sp>
                <p:nvSpPr>
                  <p:cNvPr id="108" name="Oval 114">
                    <a:extLst>
                      <a:ext uri="{FF2B5EF4-FFF2-40B4-BE49-F238E27FC236}">
                        <a16:creationId xmlns:a16="http://schemas.microsoft.com/office/drawing/2014/main" id="{374AC09E-089D-3940-9467-DF06F31A6ECF}"/>
                      </a:ext>
                    </a:extLst>
                  </p:cNvPr>
                  <p:cNvSpPr>
                    <a:spLocks noChangeArrowheads="1"/>
                  </p:cNvSpPr>
                  <p:nvPr/>
                </p:nvSpPr>
                <p:spPr bwMode="auto">
                  <a:xfrm>
                    <a:off x="2714" y="1656"/>
                    <a:ext cx="78" cy="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kern="0" dirty="0">
                      <a:solidFill>
                        <a:srgbClr val="282828"/>
                      </a:solidFill>
                    </a:endParaRPr>
                  </a:p>
                </p:txBody>
              </p:sp>
            </p:grpSp>
          </p:grpSp>
          <p:sp>
            <p:nvSpPr>
              <p:cNvPr id="100" name="Rectangle 99">
                <a:extLst>
                  <a:ext uri="{FF2B5EF4-FFF2-40B4-BE49-F238E27FC236}">
                    <a16:creationId xmlns:a16="http://schemas.microsoft.com/office/drawing/2014/main" id="{E666F3EB-E441-2844-86D1-7D0404E0E495}"/>
                  </a:ext>
                </a:extLst>
              </p:cNvPr>
              <p:cNvSpPr/>
              <p:nvPr/>
            </p:nvSpPr>
            <p:spPr>
              <a:xfrm>
                <a:off x="7738752" y="901726"/>
                <a:ext cx="794732" cy="307777"/>
              </a:xfrm>
              <a:prstGeom prst="rect">
                <a:avLst/>
              </a:prstGeom>
              <a:noFill/>
              <a:ln w="25400" cap="flat" cmpd="sng" algn="ctr">
                <a:noFill/>
                <a:prstDash val="solid"/>
              </a:ln>
              <a:effectLst/>
            </p:spPr>
            <p:txBody>
              <a:bodyPr wrap="square" lIns="0" tIns="0" rIns="0" bIns="0" rtlCol="0" anchor="t">
                <a:spAutoFit/>
              </a:bodyPr>
              <a:lstStyle/>
              <a:p>
                <a:pPr marL="0" lvl="1" indent="-223719" algn="ctr" defTabSz="457075">
                  <a:defRPr/>
                </a:pPr>
                <a:r>
                  <a:rPr lang="en-US" sz="1000" kern="0" dirty="0">
                    <a:solidFill>
                      <a:srgbClr val="282828"/>
                    </a:solidFill>
                    <a:latin typeface="Arial" panose="020B0604020202020204" pitchFamily="34" charset="0"/>
                    <a:cs typeface="Arial" panose="020B0604020202020204" pitchFamily="34" charset="0"/>
                  </a:rPr>
                  <a:t>SaaS delivered</a:t>
                </a:r>
              </a:p>
            </p:txBody>
          </p:sp>
        </p:grpSp>
        <p:grpSp>
          <p:nvGrpSpPr>
            <p:cNvPr id="173" name="Group 172">
              <a:extLst>
                <a:ext uri="{FF2B5EF4-FFF2-40B4-BE49-F238E27FC236}">
                  <a16:creationId xmlns:a16="http://schemas.microsoft.com/office/drawing/2014/main" id="{0A33EBA9-74EE-D24E-845B-324B3D4359A4}"/>
                </a:ext>
              </a:extLst>
            </p:cNvPr>
            <p:cNvGrpSpPr/>
            <p:nvPr/>
          </p:nvGrpSpPr>
          <p:grpSpPr>
            <a:xfrm>
              <a:off x="6623371" y="1043966"/>
              <a:ext cx="1146231" cy="1177293"/>
              <a:chOff x="6624242" y="901726"/>
              <a:chExt cx="1146231" cy="1177293"/>
            </a:xfrm>
          </p:grpSpPr>
          <p:sp>
            <p:nvSpPr>
              <p:cNvPr id="93" name="Rectangle 92">
                <a:extLst>
                  <a:ext uri="{FF2B5EF4-FFF2-40B4-BE49-F238E27FC236}">
                    <a16:creationId xmlns:a16="http://schemas.microsoft.com/office/drawing/2014/main" id="{2499F828-24D2-9B40-993B-E418D5D7FCC2}"/>
                  </a:ext>
                </a:extLst>
              </p:cNvPr>
              <p:cNvSpPr/>
              <p:nvPr/>
            </p:nvSpPr>
            <p:spPr>
              <a:xfrm>
                <a:off x="6624242" y="901726"/>
                <a:ext cx="1146231" cy="307777"/>
              </a:xfrm>
              <a:prstGeom prst="rect">
                <a:avLst/>
              </a:prstGeom>
              <a:noFill/>
              <a:ln w="25400" cap="flat" cmpd="sng" algn="ctr">
                <a:noFill/>
                <a:prstDash val="solid"/>
              </a:ln>
              <a:effectLst/>
            </p:spPr>
            <p:txBody>
              <a:bodyPr wrap="square" lIns="0" tIns="0" rIns="0" bIns="0" rtlCol="0" anchor="t">
                <a:spAutoFit/>
              </a:bodyPr>
              <a:lstStyle/>
              <a:p>
                <a:pPr marL="0" lvl="1" indent="-223719" algn="ctr" defTabSz="457075">
                  <a:defRPr/>
                </a:pPr>
                <a:r>
                  <a:rPr lang="en-US" sz="1000" kern="0" dirty="0">
                    <a:solidFill>
                      <a:srgbClr val="282828"/>
                    </a:solidFill>
                    <a:latin typeface="Arial" panose="020B0604020202020204" pitchFamily="34" charset="0"/>
                    <a:cs typeface="Arial" panose="020B0604020202020204" pitchFamily="34" charset="0"/>
                  </a:rPr>
                  <a:t>Secure and extensible</a:t>
                </a:r>
              </a:p>
            </p:txBody>
          </p:sp>
          <p:grpSp>
            <p:nvGrpSpPr>
              <p:cNvPr id="94" name="Group 104">
                <a:extLst>
                  <a:ext uri="{FF2B5EF4-FFF2-40B4-BE49-F238E27FC236}">
                    <a16:creationId xmlns:a16="http://schemas.microsoft.com/office/drawing/2014/main" id="{BF9D57FD-F6F2-AE4D-9E3F-28820DCADF44}"/>
                  </a:ext>
                </a:extLst>
              </p:cNvPr>
              <p:cNvGrpSpPr>
                <a:grpSpLocks noChangeAspect="1"/>
              </p:cNvGrpSpPr>
              <p:nvPr/>
            </p:nvGrpSpPr>
            <p:grpSpPr bwMode="auto">
              <a:xfrm>
                <a:off x="6795952" y="1293171"/>
                <a:ext cx="802811" cy="785848"/>
                <a:chOff x="1992" y="731"/>
                <a:chExt cx="2544" cy="2546"/>
              </a:xfrm>
            </p:grpSpPr>
            <p:sp>
              <p:nvSpPr>
                <p:cNvPr id="95" name="Oval 105">
                  <a:extLst>
                    <a:ext uri="{FF2B5EF4-FFF2-40B4-BE49-F238E27FC236}">
                      <a16:creationId xmlns:a16="http://schemas.microsoft.com/office/drawing/2014/main" id="{C82262C3-7A37-D643-ACE4-AB8AAE89E2D8}"/>
                    </a:ext>
                  </a:extLst>
                </p:cNvPr>
                <p:cNvSpPr>
                  <a:spLocks noChangeArrowheads="1"/>
                </p:cNvSpPr>
                <p:nvPr/>
              </p:nvSpPr>
              <p:spPr bwMode="auto">
                <a:xfrm>
                  <a:off x="1992" y="731"/>
                  <a:ext cx="2544" cy="254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96" name="Freeform 106">
                  <a:extLst>
                    <a:ext uri="{FF2B5EF4-FFF2-40B4-BE49-F238E27FC236}">
                      <a16:creationId xmlns:a16="http://schemas.microsoft.com/office/drawing/2014/main" id="{2DAC289F-8CFA-CF4C-A2F7-964A0BE4E8EF}"/>
                    </a:ext>
                  </a:extLst>
                </p:cNvPr>
                <p:cNvSpPr>
                  <a:spLocks/>
                </p:cNvSpPr>
                <p:nvPr/>
              </p:nvSpPr>
              <p:spPr bwMode="auto">
                <a:xfrm>
                  <a:off x="2195" y="1200"/>
                  <a:ext cx="2341" cy="2073"/>
                </a:xfrm>
                <a:custGeom>
                  <a:avLst/>
                  <a:gdLst>
                    <a:gd name="T0" fmla="*/ 1322 w 1325"/>
                    <a:gd name="T1" fmla="*/ 388 h 1173"/>
                    <a:gd name="T2" fmla="*/ 976 w 1325"/>
                    <a:gd name="T3" fmla="*/ 42 h 1173"/>
                    <a:gd name="T4" fmla="*/ 886 w 1325"/>
                    <a:gd name="T5" fmla="*/ 0 h 1173"/>
                    <a:gd name="T6" fmla="*/ 886 w 1325"/>
                    <a:gd name="T7" fmla="*/ 0 h 1173"/>
                    <a:gd name="T8" fmla="*/ 674 w 1325"/>
                    <a:gd name="T9" fmla="*/ 0 h 1173"/>
                    <a:gd name="T10" fmla="*/ 674 w 1325"/>
                    <a:gd name="T11" fmla="*/ 0 h 1173"/>
                    <a:gd name="T12" fmla="*/ 672 w 1325"/>
                    <a:gd name="T13" fmla="*/ 0 h 1173"/>
                    <a:gd name="T14" fmla="*/ 544 w 1325"/>
                    <a:gd name="T15" fmla="*/ 128 h 1173"/>
                    <a:gd name="T16" fmla="*/ 551 w 1325"/>
                    <a:gd name="T17" fmla="*/ 168 h 1173"/>
                    <a:gd name="T18" fmla="*/ 340 w 1325"/>
                    <a:gd name="T19" fmla="*/ 168 h 1173"/>
                    <a:gd name="T20" fmla="*/ 216 w 1325"/>
                    <a:gd name="T21" fmla="*/ 256 h 1173"/>
                    <a:gd name="T22" fmla="*/ 216 w 1325"/>
                    <a:gd name="T23" fmla="*/ 337 h 1173"/>
                    <a:gd name="T24" fmla="*/ 137 w 1325"/>
                    <a:gd name="T25" fmla="*/ 337 h 1173"/>
                    <a:gd name="T26" fmla="*/ 7 w 1325"/>
                    <a:gd name="T27" fmla="*/ 445 h 1173"/>
                    <a:gd name="T28" fmla="*/ 48 w 1325"/>
                    <a:gd name="T29" fmla="*/ 559 h 1173"/>
                    <a:gd name="T30" fmla="*/ 661 w 1325"/>
                    <a:gd name="T31" fmla="*/ 1173 h 1173"/>
                    <a:gd name="T32" fmla="*/ 1325 w 1325"/>
                    <a:gd name="T33" fmla="*/ 455 h 1173"/>
                    <a:gd name="T34" fmla="*/ 1322 w 1325"/>
                    <a:gd name="T35" fmla="*/ 38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5" h="1173">
                      <a:moveTo>
                        <a:pt x="1322" y="388"/>
                      </a:moveTo>
                      <a:cubicBezTo>
                        <a:pt x="976" y="42"/>
                        <a:pt x="976" y="42"/>
                        <a:pt x="976" y="42"/>
                      </a:cubicBezTo>
                      <a:cubicBezTo>
                        <a:pt x="953" y="18"/>
                        <a:pt x="922" y="2"/>
                        <a:pt x="886" y="0"/>
                      </a:cubicBezTo>
                      <a:cubicBezTo>
                        <a:pt x="886" y="0"/>
                        <a:pt x="886" y="0"/>
                        <a:pt x="886" y="0"/>
                      </a:cubicBezTo>
                      <a:cubicBezTo>
                        <a:pt x="674" y="0"/>
                        <a:pt x="674" y="0"/>
                        <a:pt x="674" y="0"/>
                      </a:cubicBezTo>
                      <a:cubicBezTo>
                        <a:pt x="674" y="0"/>
                        <a:pt x="674" y="0"/>
                        <a:pt x="674" y="0"/>
                      </a:cubicBezTo>
                      <a:cubicBezTo>
                        <a:pt x="674" y="0"/>
                        <a:pt x="673" y="0"/>
                        <a:pt x="672" y="0"/>
                      </a:cubicBezTo>
                      <a:cubicBezTo>
                        <a:pt x="602" y="0"/>
                        <a:pt x="544" y="57"/>
                        <a:pt x="544" y="128"/>
                      </a:cubicBezTo>
                      <a:cubicBezTo>
                        <a:pt x="544" y="142"/>
                        <a:pt x="547" y="156"/>
                        <a:pt x="551" y="168"/>
                      </a:cubicBezTo>
                      <a:cubicBezTo>
                        <a:pt x="340" y="168"/>
                        <a:pt x="340" y="168"/>
                        <a:pt x="340" y="168"/>
                      </a:cubicBezTo>
                      <a:cubicBezTo>
                        <a:pt x="284" y="168"/>
                        <a:pt x="233" y="203"/>
                        <a:pt x="216" y="256"/>
                      </a:cubicBezTo>
                      <a:cubicBezTo>
                        <a:pt x="206" y="285"/>
                        <a:pt x="208" y="312"/>
                        <a:pt x="216" y="337"/>
                      </a:cubicBezTo>
                      <a:cubicBezTo>
                        <a:pt x="137" y="337"/>
                        <a:pt x="137" y="337"/>
                        <a:pt x="137" y="337"/>
                      </a:cubicBezTo>
                      <a:cubicBezTo>
                        <a:pt x="73" y="337"/>
                        <a:pt x="16" y="382"/>
                        <a:pt x="7" y="445"/>
                      </a:cubicBezTo>
                      <a:cubicBezTo>
                        <a:pt x="0" y="491"/>
                        <a:pt x="18" y="532"/>
                        <a:pt x="48" y="559"/>
                      </a:cubicBezTo>
                      <a:cubicBezTo>
                        <a:pt x="661" y="1173"/>
                        <a:pt x="661" y="1173"/>
                        <a:pt x="661" y="1173"/>
                      </a:cubicBezTo>
                      <a:cubicBezTo>
                        <a:pt x="1033" y="1144"/>
                        <a:pt x="1325" y="834"/>
                        <a:pt x="1325" y="455"/>
                      </a:cubicBezTo>
                      <a:cubicBezTo>
                        <a:pt x="1325" y="432"/>
                        <a:pt x="1324" y="410"/>
                        <a:pt x="1322" y="388"/>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97" name="Freeform 107">
                  <a:extLst>
                    <a:ext uri="{FF2B5EF4-FFF2-40B4-BE49-F238E27FC236}">
                      <a16:creationId xmlns:a16="http://schemas.microsoft.com/office/drawing/2014/main" id="{5A8F1DD4-5400-214A-84BF-F82605135DD9}"/>
                    </a:ext>
                  </a:extLst>
                </p:cNvPr>
                <p:cNvSpPr>
                  <a:spLocks/>
                </p:cNvSpPr>
                <p:nvPr/>
              </p:nvSpPr>
              <p:spPr bwMode="auto">
                <a:xfrm>
                  <a:off x="2188" y="1200"/>
                  <a:ext cx="2147" cy="1359"/>
                </a:xfrm>
                <a:custGeom>
                  <a:avLst/>
                  <a:gdLst>
                    <a:gd name="T0" fmla="*/ 1114 w 1215"/>
                    <a:gd name="T1" fmla="*/ 341 h 769"/>
                    <a:gd name="T2" fmla="*/ 1122 w 1215"/>
                    <a:gd name="T3" fmla="*/ 296 h 769"/>
                    <a:gd name="T4" fmla="*/ 1006 w 1215"/>
                    <a:gd name="T5" fmla="*/ 169 h 769"/>
                    <a:gd name="T6" fmla="*/ 1013 w 1215"/>
                    <a:gd name="T7" fmla="*/ 128 h 769"/>
                    <a:gd name="T8" fmla="*/ 890 w 1215"/>
                    <a:gd name="T9" fmla="*/ 0 h 769"/>
                    <a:gd name="T10" fmla="*/ 890 w 1215"/>
                    <a:gd name="T11" fmla="*/ 0 h 769"/>
                    <a:gd name="T12" fmla="*/ 678 w 1215"/>
                    <a:gd name="T13" fmla="*/ 0 h 769"/>
                    <a:gd name="T14" fmla="*/ 678 w 1215"/>
                    <a:gd name="T15" fmla="*/ 0 h 769"/>
                    <a:gd name="T16" fmla="*/ 676 w 1215"/>
                    <a:gd name="T17" fmla="*/ 0 h 769"/>
                    <a:gd name="T18" fmla="*/ 548 w 1215"/>
                    <a:gd name="T19" fmla="*/ 128 h 769"/>
                    <a:gd name="T20" fmla="*/ 555 w 1215"/>
                    <a:gd name="T21" fmla="*/ 168 h 769"/>
                    <a:gd name="T22" fmla="*/ 344 w 1215"/>
                    <a:gd name="T23" fmla="*/ 168 h 769"/>
                    <a:gd name="T24" fmla="*/ 220 w 1215"/>
                    <a:gd name="T25" fmla="*/ 256 h 769"/>
                    <a:gd name="T26" fmla="*/ 220 w 1215"/>
                    <a:gd name="T27" fmla="*/ 337 h 769"/>
                    <a:gd name="T28" fmla="*/ 141 w 1215"/>
                    <a:gd name="T29" fmla="*/ 337 h 769"/>
                    <a:gd name="T30" fmla="*/ 11 w 1215"/>
                    <a:gd name="T31" fmla="*/ 445 h 769"/>
                    <a:gd name="T32" fmla="*/ 137 w 1215"/>
                    <a:gd name="T33" fmla="*/ 592 h 769"/>
                    <a:gd name="T34" fmla="*/ 237 w 1215"/>
                    <a:gd name="T35" fmla="*/ 592 h 769"/>
                    <a:gd name="T36" fmla="*/ 227 w 1215"/>
                    <a:gd name="T37" fmla="*/ 641 h 769"/>
                    <a:gd name="T38" fmla="*/ 355 w 1215"/>
                    <a:gd name="T39" fmla="*/ 769 h 769"/>
                    <a:gd name="T40" fmla="*/ 995 w 1215"/>
                    <a:gd name="T41" fmla="*/ 769 h 769"/>
                    <a:gd name="T42" fmla="*/ 1123 w 1215"/>
                    <a:gd name="T43" fmla="*/ 641 h 769"/>
                    <a:gd name="T44" fmla="*/ 1111 w 1215"/>
                    <a:gd name="T45" fmla="*/ 588 h 769"/>
                    <a:gd name="T46" fmla="*/ 1207 w 1215"/>
                    <a:gd name="T47" fmla="*/ 481 h 769"/>
                    <a:gd name="T48" fmla="*/ 1114 w 1215"/>
                    <a:gd name="T49" fmla="*/ 341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15" h="769">
                      <a:moveTo>
                        <a:pt x="1114" y="341"/>
                      </a:moveTo>
                      <a:cubicBezTo>
                        <a:pt x="1119" y="327"/>
                        <a:pt x="1122" y="312"/>
                        <a:pt x="1122" y="296"/>
                      </a:cubicBezTo>
                      <a:cubicBezTo>
                        <a:pt x="1122" y="230"/>
                        <a:pt x="1071" y="175"/>
                        <a:pt x="1006" y="169"/>
                      </a:cubicBezTo>
                      <a:cubicBezTo>
                        <a:pt x="1010" y="156"/>
                        <a:pt x="1013" y="142"/>
                        <a:pt x="1013" y="128"/>
                      </a:cubicBezTo>
                      <a:cubicBezTo>
                        <a:pt x="1013" y="59"/>
                        <a:pt x="958" y="3"/>
                        <a:pt x="890" y="0"/>
                      </a:cubicBezTo>
                      <a:cubicBezTo>
                        <a:pt x="890" y="0"/>
                        <a:pt x="890" y="0"/>
                        <a:pt x="890" y="0"/>
                      </a:cubicBezTo>
                      <a:cubicBezTo>
                        <a:pt x="678" y="0"/>
                        <a:pt x="678" y="0"/>
                        <a:pt x="678" y="0"/>
                      </a:cubicBezTo>
                      <a:cubicBezTo>
                        <a:pt x="678" y="0"/>
                        <a:pt x="678" y="0"/>
                        <a:pt x="678" y="0"/>
                      </a:cubicBezTo>
                      <a:cubicBezTo>
                        <a:pt x="678" y="0"/>
                        <a:pt x="677" y="0"/>
                        <a:pt x="676" y="0"/>
                      </a:cubicBezTo>
                      <a:cubicBezTo>
                        <a:pt x="606" y="0"/>
                        <a:pt x="548" y="57"/>
                        <a:pt x="548" y="128"/>
                      </a:cubicBezTo>
                      <a:cubicBezTo>
                        <a:pt x="548" y="142"/>
                        <a:pt x="551" y="156"/>
                        <a:pt x="555" y="168"/>
                      </a:cubicBezTo>
                      <a:cubicBezTo>
                        <a:pt x="344" y="168"/>
                        <a:pt x="344" y="168"/>
                        <a:pt x="344" y="168"/>
                      </a:cubicBezTo>
                      <a:cubicBezTo>
                        <a:pt x="288" y="168"/>
                        <a:pt x="237" y="203"/>
                        <a:pt x="220" y="256"/>
                      </a:cubicBezTo>
                      <a:cubicBezTo>
                        <a:pt x="210" y="285"/>
                        <a:pt x="212" y="312"/>
                        <a:pt x="220" y="337"/>
                      </a:cubicBezTo>
                      <a:cubicBezTo>
                        <a:pt x="141" y="337"/>
                        <a:pt x="141" y="337"/>
                        <a:pt x="141" y="337"/>
                      </a:cubicBezTo>
                      <a:cubicBezTo>
                        <a:pt x="77" y="337"/>
                        <a:pt x="20" y="382"/>
                        <a:pt x="11" y="445"/>
                      </a:cubicBezTo>
                      <a:cubicBezTo>
                        <a:pt x="0" y="525"/>
                        <a:pt x="61" y="592"/>
                        <a:pt x="137" y="592"/>
                      </a:cubicBezTo>
                      <a:cubicBezTo>
                        <a:pt x="237" y="592"/>
                        <a:pt x="237" y="592"/>
                        <a:pt x="237" y="592"/>
                      </a:cubicBezTo>
                      <a:cubicBezTo>
                        <a:pt x="231" y="607"/>
                        <a:pt x="227" y="624"/>
                        <a:pt x="227" y="641"/>
                      </a:cubicBezTo>
                      <a:cubicBezTo>
                        <a:pt x="227" y="712"/>
                        <a:pt x="284" y="769"/>
                        <a:pt x="355" y="769"/>
                      </a:cubicBezTo>
                      <a:cubicBezTo>
                        <a:pt x="995" y="769"/>
                        <a:pt x="995" y="769"/>
                        <a:pt x="995" y="769"/>
                      </a:cubicBezTo>
                      <a:cubicBezTo>
                        <a:pt x="1065" y="769"/>
                        <a:pt x="1123" y="712"/>
                        <a:pt x="1123" y="641"/>
                      </a:cubicBezTo>
                      <a:cubicBezTo>
                        <a:pt x="1123" y="622"/>
                        <a:pt x="1118" y="604"/>
                        <a:pt x="1111" y="588"/>
                      </a:cubicBezTo>
                      <a:cubicBezTo>
                        <a:pt x="1161" y="575"/>
                        <a:pt x="1201" y="534"/>
                        <a:pt x="1207" y="481"/>
                      </a:cubicBezTo>
                      <a:cubicBezTo>
                        <a:pt x="1215" y="415"/>
                        <a:pt x="1173" y="357"/>
                        <a:pt x="1114"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98" name="Freeform 108">
                  <a:extLst>
                    <a:ext uri="{FF2B5EF4-FFF2-40B4-BE49-F238E27FC236}">
                      <a16:creationId xmlns:a16="http://schemas.microsoft.com/office/drawing/2014/main" id="{4E08C88F-C068-CF40-9477-13FD586EE20D}"/>
                    </a:ext>
                  </a:extLst>
                </p:cNvPr>
                <p:cNvSpPr>
                  <a:spLocks/>
                </p:cNvSpPr>
                <p:nvPr/>
              </p:nvSpPr>
              <p:spPr bwMode="auto">
                <a:xfrm>
                  <a:off x="2840" y="1629"/>
                  <a:ext cx="1214" cy="750"/>
                </a:xfrm>
                <a:custGeom>
                  <a:avLst/>
                  <a:gdLst>
                    <a:gd name="T0" fmla="*/ 609 w 687"/>
                    <a:gd name="T1" fmla="*/ 133 h 424"/>
                    <a:gd name="T2" fmla="*/ 556 w 687"/>
                    <a:gd name="T3" fmla="*/ 154 h 424"/>
                    <a:gd name="T4" fmla="*/ 556 w 687"/>
                    <a:gd name="T5" fmla="*/ 0 h 424"/>
                    <a:gd name="T6" fmla="*/ 408 w 687"/>
                    <a:gd name="T7" fmla="*/ 0 h 424"/>
                    <a:gd name="T8" fmla="*/ 411 w 687"/>
                    <a:gd name="T9" fmla="*/ 20 h 424"/>
                    <a:gd name="T10" fmla="*/ 343 w 687"/>
                    <a:gd name="T11" fmla="*/ 87 h 424"/>
                    <a:gd name="T12" fmla="*/ 276 w 687"/>
                    <a:gd name="T13" fmla="*/ 20 h 424"/>
                    <a:gd name="T14" fmla="*/ 279 w 687"/>
                    <a:gd name="T15" fmla="*/ 0 h 424"/>
                    <a:gd name="T16" fmla="*/ 132 w 687"/>
                    <a:gd name="T17" fmla="*/ 0 h 424"/>
                    <a:gd name="T18" fmla="*/ 132 w 687"/>
                    <a:gd name="T19" fmla="*/ 154 h 424"/>
                    <a:gd name="T20" fmla="*/ 79 w 687"/>
                    <a:gd name="T21" fmla="*/ 133 h 424"/>
                    <a:gd name="T22" fmla="*/ 0 w 687"/>
                    <a:gd name="T23" fmla="*/ 212 h 424"/>
                    <a:gd name="T24" fmla="*/ 79 w 687"/>
                    <a:gd name="T25" fmla="*/ 291 h 424"/>
                    <a:gd name="T26" fmla="*/ 132 w 687"/>
                    <a:gd name="T27" fmla="*/ 270 h 424"/>
                    <a:gd name="T28" fmla="*/ 132 w 687"/>
                    <a:gd name="T29" fmla="*/ 424 h 424"/>
                    <a:gd name="T30" fmla="*/ 279 w 687"/>
                    <a:gd name="T31" fmla="*/ 424 h 424"/>
                    <a:gd name="T32" fmla="*/ 276 w 687"/>
                    <a:gd name="T33" fmla="*/ 404 h 424"/>
                    <a:gd name="T34" fmla="*/ 343 w 687"/>
                    <a:gd name="T35" fmla="*/ 337 h 424"/>
                    <a:gd name="T36" fmla="*/ 411 w 687"/>
                    <a:gd name="T37" fmla="*/ 404 h 424"/>
                    <a:gd name="T38" fmla="*/ 408 w 687"/>
                    <a:gd name="T39" fmla="*/ 424 h 424"/>
                    <a:gd name="T40" fmla="*/ 556 w 687"/>
                    <a:gd name="T41" fmla="*/ 424 h 424"/>
                    <a:gd name="T42" fmla="*/ 556 w 687"/>
                    <a:gd name="T43" fmla="*/ 270 h 424"/>
                    <a:gd name="T44" fmla="*/ 609 w 687"/>
                    <a:gd name="T45" fmla="*/ 291 h 424"/>
                    <a:gd name="T46" fmla="*/ 687 w 687"/>
                    <a:gd name="T47" fmla="*/ 212 h 424"/>
                    <a:gd name="T48" fmla="*/ 609 w 687"/>
                    <a:gd name="T49" fmla="*/ 133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7" h="424">
                      <a:moveTo>
                        <a:pt x="609" y="133"/>
                      </a:moveTo>
                      <a:cubicBezTo>
                        <a:pt x="588" y="133"/>
                        <a:pt x="570" y="141"/>
                        <a:pt x="556" y="154"/>
                      </a:cubicBezTo>
                      <a:cubicBezTo>
                        <a:pt x="556" y="0"/>
                        <a:pt x="556" y="0"/>
                        <a:pt x="556" y="0"/>
                      </a:cubicBezTo>
                      <a:cubicBezTo>
                        <a:pt x="408" y="0"/>
                        <a:pt x="408" y="0"/>
                        <a:pt x="408" y="0"/>
                      </a:cubicBezTo>
                      <a:cubicBezTo>
                        <a:pt x="410" y="6"/>
                        <a:pt x="411" y="13"/>
                        <a:pt x="411" y="20"/>
                      </a:cubicBezTo>
                      <a:cubicBezTo>
                        <a:pt x="411" y="57"/>
                        <a:pt x="381" y="87"/>
                        <a:pt x="343" y="87"/>
                      </a:cubicBezTo>
                      <a:cubicBezTo>
                        <a:pt x="306" y="87"/>
                        <a:pt x="276" y="57"/>
                        <a:pt x="276" y="20"/>
                      </a:cubicBezTo>
                      <a:cubicBezTo>
                        <a:pt x="276" y="13"/>
                        <a:pt x="277" y="6"/>
                        <a:pt x="279" y="0"/>
                      </a:cubicBezTo>
                      <a:cubicBezTo>
                        <a:pt x="132" y="0"/>
                        <a:pt x="132" y="0"/>
                        <a:pt x="132" y="0"/>
                      </a:cubicBezTo>
                      <a:cubicBezTo>
                        <a:pt x="132" y="154"/>
                        <a:pt x="132" y="154"/>
                        <a:pt x="132" y="154"/>
                      </a:cubicBezTo>
                      <a:cubicBezTo>
                        <a:pt x="118" y="141"/>
                        <a:pt x="99" y="133"/>
                        <a:pt x="79" y="133"/>
                      </a:cubicBezTo>
                      <a:cubicBezTo>
                        <a:pt x="35" y="133"/>
                        <a:pt x="0" y="169"/>
                        <a:pt x="0" y="212"/>
                      </a:cubicBezTo>
                      <a:cubicBezTo>
                        <a:pt x="0" y="255"/>
                        <a:pt x="35" y="291"/>
                        <a:pt x="79" y="291"/>
                      </a:cubicBezTo>
                      <a:cubicBezTo>
                        <a:pt x="99" y="291"/>
                        <a:pt x="118" y="283"/>
                        <a:pt x="132" y="270"/>
                      </a:cubicBezTo>
                      <a:cubicBezTo>
                        <a:pt x="132" y="424"/>
                        <a:pt x="132" y="424"/>
                        <a:pt x="132" y="424"/>
                      </a:cubicBezTo>
                      <a:cubicBezTo>
                        <a:pt x="279" y="424"/>
                        <a:pt x="279" y="424"/>
                        <a:pt x="279" y="424"/>
                      </a:cubicBezTo>
                      <a:cubicBezTo>
                        <a:pt x="277" y="418"/>
                        <a:pt x="276" y="411"/>
                        <a:pt x="276" y="404"/>
                      </a:cubicBezTo>
                      <a:cubicBezTo>
                        <a:pt x="276" y="367"/>
                        <a:pt x="306" y="337"/>
                        <a:pt x="343" y="337"/>
                      </a:cubicBezTo>
                      <a:cubicBezTo>
                        <a:pt x="381" y="337"/>
                        <a:pt x="411" y="367"/>
                        <a:pt x="411" y="404"/>
                      </a:cubicBezTo>
                      <a:cubicBezTo>
                        <a:pt x="411" y="411"/>
                        <a:pt x="410" y="418"/>
                        <a:pt x="408" y="424"/>
                      </a:cubicBezTo>
                      <a:cubicBezTo>
                        <a:pt x="556" y="424"/>
                        <a:pt x="556" y="424"/>
                        <a:pt x="556" y="424"/>
                      </a:cubicBezTo>
                      <a:cubicBezTo>
                        <a:pt x="556" y="270"/>
                        <a:pt x="556" y="270"/>
                        <a:pt x="556" y="270"/>
                      </a:cubicBezTo>
                      <a:cubicBezTo>
                        <a:pt x="570" y="283"/>
                        <a:pt x="588" y="291"/>
                        <a:pt x="609" y="291"/>
                      </a:cubicBezTo>
                      <a:cubicBezTo>
                        <a:pt x="652" y="291"/>
                        <a:pt x="687" y="255"/>
                        <a:pt x="687" y="212"/>
                      </a:cubicBezTo>
                      <a:cubicBezTo>
                        <a:pt x="687" y="169"/>
                        <a:pt x="652" y="133"/>
                        <a:pt x="609" y="13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grpSp>
        </p:grpSp>
        <p:grpSp>
          <p:nvGrpSpPr>
            <p:cNvPr id="172" name="Group 171">
              <a:extLst>
                <a:ext uri="{FF2B5EF4-FFF2-40B4-BE49-F238E27FC236}">
                  <a16:creationId xmlns:a16="http://schemas.microsoft.com/office/drawing/2014/main" id="{96431232-ED1C-E349-AB18-441BEF0C80A2}"/>
                </a:ext>
              </a:extLst>
            </p:cNvPr>
            <p:cNvGrpSpPr/>
            <p:nvPr/>
          </p:nvGrpSpPr>
          <p:grpSpPr>
            <a:xfrm>
              <a:off x="5725180" y="1043966"/>
              <a:ext cx="1066953" cy="1177958"/>
              <a:chOff x="5586421" y="901726"/>
              <a:chExt cx="1066953" cy="1177958"/>
            </a:xfrm>
          </p:grpSpPr>
          <p:sp>
            <p:nvSpPr>
              <p:cNvPr id="71" name="Rectangle 70">
                <a:extLst>
                  <a:ext uri="{FF2B5EF4-FFF2-40B4-BE49-F238E27FC236}">
                    <a16:creationId xmlns:a16="http://schemas.microsoft.com/office/drawing/2014/main" id="{44B5E1F8-AE3D-7E49-83C6-6C7FA4567FA5}"/>
                  </a:ext>
                </a:extLst>
              </p:cNvPr>
              <p:cNvSpPr/>
              <p:nvPr/>
            </p:nvSpPr>
            <p:spPr>
              <a:xfrm>
                <a:off x="5586421" y="901726"/>
                <a:ext cx="1066953" cy="468370"/>
              </a:xfrm>
              <a:prstGeom prst="rect">
                <a:avLst/>
              </a:prstGeom>
              <a:noFill/>
              <a:ln w="25400" cap="flat" cmpd="sng" algn="ctr">
                <a:noFill/>
                <a:prstDash val="solid"/>
              </a:ln>
              <a:effectLst/>
            </p:spPr>
            <p:txBody>
              <a:bodyPr wrap="square" lIns="0" tIns="0" rIns="0" bIns="0" rtlCol="0" anchor="t">
                <a:spAutoFit/>
              </a:bodyPr>
              <a:lstStyle/>
              <a:p>
                <a:pPr marL="0" lvl="1" indent="-223719" algn="ctr" defTabSz="457075">
                  <a:defRPr/>
                </a:pPr>
                <a:r>
                  <a:rPr lang="en-US" sz="1000" kern="0" dirty="0">
                    <a:solidFill>
                      <a:srgbClr val="282828"/>
                    </a:solidFill>
                    <a:latin typeface="Arial" panose="020B0604020202020204" pitchFamily="34" charset="0"/>
                    <a:cs typeface="Arial" panose="020B0604020202020204" pitchFamily="34" charset="0"/>
                  </a:rPr>
                  <a:t>Proactive guidance</a:t>
                </a:r>
              </a:p>
            </p:txBody>
          </p:sp>
          <p:grpSp>
            <p:nvGrpSpPr>
              <p:cNvPr id="72" name="Group 271">
                <a:extLst>
                  <a:ext uri="{FF2B5EF4-FFF2-40B4-BE49-F238E27FC236}">
                    <a16:creationId xmlns:a16="http://schemas.microsoft.com/office/drawing/2014/main" id="{701A4D16-C8E3-8B4C-A16E-D33E579E2075}"/>
                  </a:ext>
                </a:extLst>
              </p:cNvPr>
              <p:cNvGrpSpPr>
                <a:grpSpLocks noChangeAspect="1"/>
              </p:cNvGrpSpPr>
              <p:nvPr/>
            </p:nvGrpSpPr>
            <p:grpSpPr bwMode="auto">
              <a:xfrm>
                <a:off x="5718492" y="1293836"/>
                <a:ext cx="802811" cy="785848"/>
                <a:chOff x="2088" y="827"/>
                <a:chExt cx="2544" cy="2546"/>
              </a:xfrm>
            </p:grpSpPr>
            <p:sp>
              <p:nvSpPr>
                <p:cNvPr id="73" name="Freeform 272">
                  <a:extLst>
                    <a:ext uri="{FF2B5EF4-FFF2-40B4-BE49-F238E27FC236}">
                      <a16:creationId xmlns:a16="http://schemas.microsoft.com/office/drawing/2014/main" id="{408F7257-E8F9-6C45-958F-5A916AEEA888}"/>
                    </a:ext>
                  </a:extLst>
                </p:cNvPr>
                <p:cNvSpPr>
                  <a:spLocks/>
                </p:cNvSpPr>
                <p:nvPr/>
              </p:nvSpPr>
              <p:spPr bwMode="auto">
                <a:xfrm>
                  <a:off x="2088" y="827"/>
                  <a:ext cx="2544" cy="2546"/>
                </a:xfrm>
                <a:custGeom>
                  <a:avLst/>
                  <a:gdLst>
                    <a:gd name="T0" fmla="*/ 1440 w 1440"/>
                    <a:gd name="T1" fmla="*/ 722 h 1440"/>
                    <a:gd name="T2" fmla="*/ 718 w 1440"/>
                    <a:gd name="T3" fmla="*/ 1440 h 1440"/>
                    <a:gd name="T4" fmla="*/ 0 w 1440"/>
                    <a:gd name="T5" fmla="*/ 722 h 1440"/>
                    <a:gd name="T6" fmla="*/ 718 w 1440"/>
                    <a:gd name="T7" fmla="*/ 0 h 1440"/>
                    <a:gd name="T8" fmla="*/ 1440 w 1440"/>
                    <a:gd name="T9" fmla="*/ 722 h 1440"/>
                  </a:gdLst>
                  <a:ahLst/>
                  <a:cxnLst>
                    <a:cxn ang="0">
                      <a:pos x="T0" y="T1"/>
                    </a:cxn>
                    <a:cxn ang="0">
                      <a:pos x="T2" y="T3"/>
                    </a:cxn>
                    <a:cxn ang="0">
                      <a:pos x="T4" y="T5"/>
                    </a:cxn>
                    <a:cxn ang="0">
                      <a:pos x="T6" y="T7"/>
                    </a:cxn>
                    <a:cxn ang="0">
                      <a:pos x="T8" y="T9"/>
                    </a:cxn>
                  </a:cxnLst>
                  <a:rect l="0" t="0" r="r" b="b"/>
                  <a:pathLst>
                    <a:path w="1440" h="1440">
                      <a:moveTo>
                        <a:pt x="1440" y="722"/>
                      </a:moveTo>
                      <a:cubicBezTo>
                        <a:pt x="1440" y="1117"/>
                        <a:pt x="1117" y="1440"/>
                        <a:pt x="718" y="1440"/>
                      </a:cubicBezTo>
                      <a:cubicBezTo>
                        <a:pt x="323" y="1440"/>
                        <a:pt x="0" y="1117"/>
                        <a:pt x="0" y="722"/>
                      </a:cubicBezTo>
                      <a:cubicBezTo>
                        <a:pt x="0" y="323"/>
                        <a:pt x="323" y="0"/>
                        <a:pt x="718" y="0"/>
                      </a:cubicBezTo>
                      <a:cubicBezTo>
                        <a:pt x="1117" y="0"/>
                        <a:pt x="1440" y="323"/>
                        <a:pt x="1440" y="72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74" name="Freeform 273">
                  <a:extLst>
                    <a:ext uri="{FF2B5EF4-FFF2-40B4-BE49-F238E27FC236}">
                      <a16:creationId xmlns:a16="http://schemas.microsoft.com/office/drawing/2014/main" id="{F066FFAD-5B00-6845-8B10-740A96F9EE8B}"/>
                    </a:ext>
                  </a:extLst>
                </p:cNvPr>
                <p:cNvSpPr>
                  <a:spLocks noEditPoints="1"/>
                </p:cNvSpPr>
                <p:nvPr/>
              </p:nvSpPr>
              <p:spPr bwMode="auto">
                <a:xfrm>
                  <a:off x="2526" y="1214"/>
                  <a:ext cx="815" cy="1779"/>
                </a:xfrm>
                <a:custGeom>
                  <a:avLst/>
                  <a:gdLst>
                    <a:gd name="T0" fmla="*/ 338 w 461"/>
                    <a:gd name="T1" fmla="*/ 0 h 1006"/>
                    <a:gd name="T2" fmla="*/ 230 w 461"/>
                    <a:gd name="T3" fmla="*/ 54 h 1006"/>
                    <a:gd name="T4" fmla="*/ 108 w 461"/>
                    <a:gd name="T5" fmla="*/ 187 h 1006"/>
                    <a:gd name="T6" fmla="*/ 49 w 461"/>
                    <a:gd name="T7" fmla="*/ 329 h 1006"/>
                    <a:gd name="T8" fmla="*/ 0 w 461"/>
                    <a:gd name="T9" fmla="*/ 442 h 1006"/>
                    <a:gd name="T10" fmla="*/ 0 w 461"/>
                    <a:gd name="T11" fmla="*/ 447 h 1006"/>
                    <a:gd name="T12" fmla="*/ 10 w 461"/>
                    <a:gd name="T13" fmla="*/ 486 h 1006"/>
                    <a:gd name="T14" fmla="*/ 20 w 461"/>
                    <a:gd name="T15" fmla="*/ 515 h 1006"/>
                    <a:gd name="T16" fmla="*/ 34 w 461"/>
                    <a:gd name="T17" fmla="*/ 673 h 1006"/>
                    <a:gd name="T18" fmla="*/ 103 w 461"/>
                    <a:gd name="T19" fmla="*/ 839 h 1006"/>
                    <a:gd name="T20" fmla="*/ 113 w 461"/>
                    <a:gd name="T21" fmla="*/ 879 h 1006"/>
                    <a:gd name="T22" fmla="*/ 260 w 461"/>
                    <a:gd name="T23" fmla="*/ 952 h 1006"/>
                    <a:gd name="T24" fmla="*/ 431 w 461"/>
                    <a:gd name="T25" fmla="*/ 977 h 1006"/>
                    <a:gd name="T26" fmla="*/ 461 w 461"/>
                    <a:gd name="T27" fmla="*/ 133 h 1006"/>
                    <a:gd name="T28" fmla="*/ 343 w 461"/>
                    <a:gd name="T29" fmla="*/ 236 h 1006"/>
                    <a:gd name="T30" fmla="*/ 421 w 461"/>
                    <a:gd name="T31" fmla="*/ 260 h 1006"/>
                    <a:gd name="T32" fmla="*/ 230 w 461"/>
                    <a:gd name="T33" fmla="*/ 506 h 1006"/>
                    <a:gd name="T34" fmla="*/ 142 w 461"/>
                    <a:gd name="T35" fmla="*/ 412 h 1006"/>
                    <a:gd name="T36" fmla="*/ 225 w 461"/>
                    <a:gd name="T37" fmla="*/ 550 h 1006"/>
                    <a:gd name="T38" fmla="*/ 421 w 461"/>
                    <a:gd name="T39" fmla="*/ 673 h 1006"/>
                    <a:gd name="T40" fmla="*/ 191 w 461"/>
                    <a:gd name="T41" fmla="*/ 785 h 1006"/>
                    <a:gd name="T42" fmla="*/ 235 w 461"/>
                    <a:gd name="T43" fmla="*/ 785 h 1006"/>
                    <a:gd name="T44" fmla="*/ 421 w 461"/>
                    <a:gd name="T45" fmla="*/ 717 h 1006"/>
                    <a:gd name="T46" fmla="*/ 363 w 461"/>
                    <a:gd name="T47" fmla="*/ 967 h 1006"/>
                    <a:gd name="T48" fmla="*/ 353 w 461"/>
                    <a:gd name="T49" fmla="*/ 830 h 1006"/>
                    <a:gd name="T50" fmla="*/ 314 w 461"/>
                    <a:gd name="T51" fmla="*/ 771 h 1006"/>
                    <a:gd name="T52" fmla="*/ 304 w 461"/>
                    <a:gd name="T53" fmla="*/ 795 h 1006"/>
                    <a:gd name="T54" fmla="*/ 265 w 461"/>
                    <a:gd name="T55" fmla="*/ 903 h 1006"/>
                    <a:gd name="T56" fmla="*/ 225 w 461"/>
                    <a:gd name="T57" fmla="*/ 908 h 1006"/>
                    <a:gd name="T58" fmla="*/ 147 w 461"/>
                    <a:gd name="T59" fmla="*/ 825 h 1006"/>
                    <a:gd name="T60" fmla="*/ 64 w 461"/>
                    <a:gd name="T61" fmla="*/ 722 h 1006"/>
                    <a:gd name="T62" fmla="*/ 74 w 461"/>
                    <a:gd name="T63" fmla="*/ 648 h 1006"/>
                    <a:gd name="T64" fmla="*/ 64 w 461"/>
                    <a:gd name="T65" fmla="*/ 530 h 1006"/>
                    <a:gd name="T66" fmla="*/ 39 w 461"/>
                    <a:gd name="T67" fmla="*/ 437 h 1006"/>
                    <a:gd name="T68" fmla="*/ 235 w 461"/>
                    <a:gd name="T69" fmla="*/ 432 h 1006"/>
                    <a:gd name="T70" fmla="*/ 274 w 461"/>
                    <a:gd name="T71" fmla="*/ 447 h 1006"/>
                    <a:gd name="T72" fmla="*/ 137 w 461"/>
                    <a:gd name="T73" fmla="*/ 300 h 1006"/>
                    <a:gd name="T74" fmla="*/ 83 w 461"/>
                    <a:gd name="T75" fmla="*/ 290 h 1006"/>
                    <a:gd name="T76" fmla="*/ 152 w 461"/>
                    <a:gd name="T77" fmla="*/ 196 h 1006"/>
                    <a:gd name="T78" fmla="*/ 152 w 461"/>
                    <a:gd name="T79" fmla="*/ 167 h 1006"/>
                    <a:gd name="T80" fmla="*/ 230 w 461"/>
                    <a:gd name="T81" fmla="*/ 98 h 1006"/>
                    <a:gd name="T82" fmla="*/ 333 w 461"/>
                    <a:gd name="T83" fmla="*/ 152 h 1006"/>
                    <a:gd name="T84" fmla="*/ 279 w 461"/>
                    <a:gd name="T85" fmla="*/ 64 h 1006"/>
                    <a:gd name="T86" fmla="*/ 421 w 461"/>
                    <a:gd name="T87" fmla="*/ 133 h 1006"/>
                    <a:gd name="T88" fmla="*/ 368 w 461"/>
                    <a:gd name="T89" fmla="*/ 216 h 1006"/>
                    <a:gd name="T90" fmla="*/ 309 w 461"/>
                    <a:gd name="T91" fmla="*/ 309 h 1006"/>
                    <a:gd name="T92" fmla="*/ 407 w 461"/>
                    <a:gd name="T93" fmla="*/ 363 h 1006"/>
                    <a:gd name="T94" fmla="*/ 309 w 461"/>
                    <a:gd name="T95" fmla="*/ 417 h 1006"/>
                    <a:gd name="T96" fmla="*/ 363 w 461"/>
                    <a:gd name="T97" fmla="*/ 363 h 1006"/>
                    <a:gd name="T98" fmla="*/ 309 w 461"/>
                    <a:gd name="T99" fmla="*/ 309 h 1006"/>
                    <a:gd name="T100" fmla="*/ 294 w 461"/>
                    <a:gd name="T101" fmla="*/ 251 h 1006"/>
                    <a:gd name="T102" fmla="*/ 235 w 461"/>
                    <a:gd name="T103" fmla="*/ 147 h 1006"/>
                    <a:gd name="T104" fmla="*/ 294 w 461"/>
                    <a:gd name="T105" fmla="*/ 207 h 1006"/>
                    <a:gd name="T106" fmla="*/ 142 w 461"/>
                    <a:gd name="T107" fmla="*/ 691 h 1006"/>
                    <a:gd name="T108" fmla="*/ 201 w 461"/>
                    <a:gd name="T109" fmla="*/ 589 h 1006"/>
                    <a:gd name="T110" fmla="*/ 201 w 461"/>
                    <a:gd name="T111" fmla="*/ 633 h 1006"/>
                    <a:gd name="T112" fmla="*/ 142 w 461"/>
                    <a:gd name="T113" fmla="*/ 691 h 1006"/>
                    <a:gd name="T114" fmla="*/ 248 w 461"/>
                    <a:gd name="T115" fmla="*/ 613 h 1006"/>
                    <a:gd name="T116" fmla="*/ 387 w 461"/>
                    <a:gd name="T117" fmla="*/ 589 h 1006"/>
                    <a:gd name="T118" fmla="*/ 387 w 461"/>
                    <a:gd name="T119" fmla="*/ 637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1" h="1006">
                      <a:moveTo>
                        <a:pt x="426" y="34"/>
                      </a:moveTo>
                      <a:cubicBezTo>
                        <a:pt x="402" y="10"/>
                        <a:pt x="372" y="0"/>
                        <a:pt x="338" y="0"/>
                      </a:cubicBezTo>
                      <a:cubicBezTo>
                        <a:pt x="294" y="0"/>
                        <a:pt x="255" y="20"/>
                        <a:pt x="230" y="54"/>
                      </a:cubicBezTo>
                      <a:cubicBezTo>
                        <a:pt x="230" y="54"/>
                        <a:pt x="230" y="54"/>
                        <a:pt x="230" y="54"/>
                      </a:cubicBezTo>
                      <a:cubicBezTo>
                        <a:pt x="162" y="54"/>
                        <a:pt x="108" y="108"/>
                        <a:pt x="108" y="177"/>
                      </a:cubicBezTo>
                      <a:cubicBezTo>
                        <a:pt x="108" y="182"/>
                        <a:pt x="108" y="182"/>
                        <a:pt x="108" y="187"/>
                      </a:cubicBezTo>
                      <a:cubicBezTo>
                        <a:pt x="69" y="201"/>
                        <a:pt x="39" y="246"/>
                        <a:pt x="39" y="290"/>
                      </a:cubicBezTo>
                      <a:cubicBezTo>
                        <a:pt x="39" y="304"/>
                        <a:pt x="44" y="314"/>
                        <a:pt x="49" y="329"/>
                      </a:cubicBezTo>
                      <a:cubicBezTo>
                        <a:pt x="15" y="358"/>
                        <a:pt x="0" y="398"/>
                        <a:pt x="0" y="437"/>
                      </a:cubicBezTo>
                      <a:cubicBezTo>
                        <a:pt x="0" y="442"/>
                        <a:pt x="0" y="442"/>
                        <a:pt x="0" y="442"/>
                      </a:cubicBezTo>
                      <a:cubicBezTo>
                        <a:pt x="0" y="442"/>
                        <a:pt x="0" y="442"/>
                        <a:pt x="0" y="442"/>
                      </a:cubicBezTo>
                      <a:cubicBezTo>
                        <a:pt x="0" y="447"/>
                        <a:pt x="0" y="447"/>
                        <a:pt x="0" y="447"/>
                      </a:cubicBezTo>
                      <a:cubicBezTo>
                        <a:pt x="0" y="447"/>
                        <a:pt x="0" y="447"/>
                        <a:pt x="0" y="447"/>
                      </a:cubicBezTo>
                      <a:cubicBezTo>
                        <a:pt x="0" y="462"/>
                        <a:pt x="5" y="476"/>
                        <a:pt x="10" y="486"/>
                      </a:cubicBezTo>
                      <a:cubicBezTo>
                        <a:pt x="10" y="491"/>
                        <a:pt x="10" y="491"/>
                        <a:pt x="10" y="491"/>
                      </a:cubicBezTo>
                      <a:cubicBezTo>
                        <a:pt x="15" y="501"/>
                        <a:pt x="15" y="506"/>
                        <a:pt x="20" y="515"/>
                      </a:cubicBezTo>
                      <a:cubicBezTo>
                        <a:pt x="5" y="535"/>
                        <a:pt x="0" y="560"/>
                        <a:pt x="0" y="589"/>
                      </a:cubicBezTo>
                      <a:cubicBezTo>
                        <a:pt x="0" y="619"/>
                        <a:pt x="10" y="648"/>
                        <a:pt x="34" y="673"/>
                      </a:cubicBezTo>
                      <a:cubicBezTo>
                        <a:pt x="25" y="687"/>
                        <a:pt x="25" y="702"/>
                        <a:pt x="25" y="722"/>
                      </a:cubicBezTo>
                      <a:cubicBezTo>
                        <a:pt x="25" y="771"/>
                        <a:pt x="54" y="820"/>
                        <a:pt x="103" y="839"/>
                      </a:cubicBezTo>
                      <a:cubicBezTo>
                        <a:pt x="103" y="854"/>
                        <a:pt x="108" y="864"/>
                        <a:pt x="113" y="874"/>
                      </a:cubicBezTo>
                      <a:cubicBezTo>
                        <a:pt x="113" y="879"/>
                        <a:pt x="113" y="879"/>
                        <a:pt x="113" y="879"/>
                      </a:cubicBezTo>
                      <a:cubicBezTo>
                        <a:pt x="132" y="923"/>
                        <a:pt x="176" y="952"/>
                        <a:pt x="225" y="952"/>
                      </a:cubicBezTo>
                      <a:cubicBezTo>
                        <a:pt x="235" y="952"/>
                        <a:pt x="250" y="952"/>
                        <a:pt x="260" y="952"/>
                      </a:cubicBezTo>
                      <a:cubicBezTo>
                        <a:pt x="284" y="987"/>
                        <a:pt x="319" y="1006"/>
                        <a:pt x="363" y="1006"/>
                      </a:cubicBezTo>
                      <a:cubicBezTo>
                        <a:pt x="392" y="1006"/>
                        <a:pt x="412" y="996"/>
                        <a:pt x="431" y="977"/>
                      </a:cubicBezTo>
                      <a:cubicBezTo>
                        <a:pt x="456" y="957"/>
                        <a:pt x="461" y="928"/>
                        <a:pt x="461" y="898"/>
                      </a:cubicBezTo>
                      <a:cubicBezTo>
                        <a:pt x="461" y="133"/>
                        <a:pt x="461" y="133"/>
                        <a:pt x="461" y="133"/>
                      </a:cubicBezTo>
                      <a:cubicBezTo>
                        <a:pt x="461" y="93"/>
                        <a:pt x="451" y="59"/>
                        <a:pt x="426" y="34"/>
                      </a:cubicBezTo>
                      <a:close/>
                      <a:moveTo>
                        <a:pt x="343" y="236"/>
                      </a:moveTo>
                      <a:cubicBezTo>
                        <a:pt x="343" y="250"/>
                        <a:pt x="353" y="260"/>
                        <a:pt x="368" y="260"/>
                      </a:cubicBezTo>
                      <a:cubicBezTo>
                        <a:pt x="421" y="260"/>
                        <a:pt x="421" y="260"/>
                        <a:pt x="421" y="260"/>
                      </a:cubicBezTo>
                      <a:cubicBezTo>
                        <a:pt x="421" y="506"/>
                        <a:pt x="421" y="506"/>
                        <a:pt x="421" y="506"/>
                      </a:cubicBezTo>
                      <a:cubicBezTo>
                        <a:pt x="421" y="506"/>
                        <a:pt x="270" y="506"/>
                        <a:pt x="230" y="506"/>
                      </a:cubicBezTo>
                      <a:cubicBezTo>
                        <a:pt x="196" y="506"/>
                        <a:pt x="162" y="476"/>
                        <a:pt x="162" y="437"/>
                      </a:cubicBezTo>
                      <a:cubicBezTo>
                        <a:pt x="162" y="422"/>
                        <a:pt x="152" y="412"/>
                        <a:pt x="142" y="412"/>
                      </a:cubicBezTo>
                      <a:cubicBezTo>
                        <a:pt x="127" y="412"/>
                        <a:pt x="123" y="422"/>
                        <a:pt x="123" y="437"/>
                      </a:cubicBezTo>
                      <a:cubicBezTo>
                        <a:pt x="123" y="496"/>
                        <a:pt x="172" y="550"/>
                        <a:pt x="225" y="550"/>
                      </a:cubicBezTo>
                      <a:cubicBezTo>
                        <a:pt x="284" y="550"/>
                        <a:pt x="421" y="555"/>
                        <a:pt x="421" y="555"/>
                      </a:cubicBezTo>
                      <a:cubicBezTo>
                        <a:pt x="421" y="673"/>
                        <a:pt x="421" y="673"/>
                        <a:pt x="421" y="673"/>
                      </a:cubicBezTo>
                      <a:cubicBezTo>
                        <a:pt x="421" y="673"/>
                        <a:pt x="368" y="673"/>
                        <a:pt x="304" y="673"/>
                      </a:cubicBezTo>
                      <a:cubicBezTo>
                        <a:pt x="240" y="673"/>
                        <a:pt x="191" y="722"/>
                        <a:pt x="191" y="785"/>
                      </a:cubicBezTo>
                      <a:cubicBezTo>
                        <a:pt x="191" y="795"/>
                        <a:pt x="201" y="805"/>
                        <a:pt x="216" y="805"/>
                      </a:cubicBezTo>
                      <a:cubicBezTo>
                        <a:pt x="225" y="805"/>
                        <a:pt x="235" y="795"/>
                        <a:pt x="235" y="785"/>
                      </a:cubicBezTo>
                      <a:cubicBezTo>
                        <a:pt x="235" y="746"/>
                        <a:pt x="265" y="717"/>
                        <a:pt x="304" y="717"/>
                      </a:cubicBezTo>
                      <a:cubicBezTo>
                        <a:pt x="343" y="717"/>
                        <a:pt x="421" y="717"/>
                        <a:pt x="421" y="717"/>
                      </a:cubicBezTo>
                      <a:cubicBezTo>
                        <a:pt x="421" y="898"/>
                        <a:pt x="421" y="898"/>
                        <a:pt x="421" y="898"/>
                      </a:cubicBezTo>
                      <a:cubicBezTo>
                        <a:pt x="421" y="938"/>
                        <a:pt x="392" y="967"/>
                        <a:pt x="363" y="967"/>
                      </a:cubicBezTo>
                      <a:cubicBezTo>
                        <a:pt x="333" y="967"/>
                        <a:pt x="314" y="952"/>
                        <a:pt x="294" y="933"/>
                      </a:cubicBezTo>
                      <a:cubicBezTo>
                        <a:pt x="328" y="908"/>
                        <a:pt x="353" y="869"/>
                        <a:pt x="353" y="830"/>
                      </a:cubicBezTo>
                      <a:cubicBezTo>
                        <a:pt x="353" y="810"/>
                        <a:pt x="348" y="795"/>
                        <a:pt x="343" y="781"/>
                      </a:cubicBezTo>
                      <a:cubicBezTo>
                        <a:pt x="338" y="771"/>
                        <a:pt x="323" y="766"/>
                        <a:pt x="314" y="771"/>
                      </a:cubicBezTo>
                      <a:cubicBezTo>
                        <a:pt x="309" y="771"/>
                        <a:pt x="304" y="776"/>
                        <a:pt x="304" y="781"/>
                      </a:cubicBezTo>
                      <a:cubicBezTo>
                        <a:pt x="299" y="785"/>
                        <a:pt x="299" y="790"/>
                        <a:pt x="304" y="795"/>
                      </a:cubicBezTo>
                      <a:cubicBezTo>
                        <a:pt x="309" y="805"/>
                        <a:pt x="309" y="820"/>
                        <a:pt x="309" y="830"/>
                      </a:cubicBezTo>
                      <a:cubicBezTo>
                        <a:pt x="309" y="859"/>
                        <a:pt x="289" y="889"/>
                        <a:pt x="265" y="903"/>
                      </a:cubicBezTo>
                      <a:cubicBezTo>
                        <a:pt x="260" y="903"/>
                        <a:pt x="260" y="903"/>
                        <a:pt x="260" y="903"/>
                      </a:cubicBezTo>
                      <a:cubicBezTo>
                        <a:pt x="250" y="908"/>
                        <a:pt x="240" y="908"/>
                        <a:pt x="225" y="908"/>
                      </a:cubicBezTo>
                      <a:cubicBezTo>
                        <a:pt x="181" y="908"/>
                        <a:pt x="147" y="874"/>
                        <a:pt x="147" y="830"/>
                      </a:cubicBezTo>
                      <a:cubicBezTo>
                        <a:pt x="147" y="825"/>
                        <a:pt x="147" y="825"/>
                        <a:pt x="147" y="825"/>
                      </a:cubicBezTo>
                      <a:cubicBezTo>
                        <a:pt x="147" y="815"/>
                        <a:pt x="137" y="805"/>
                        <a:pt x="127" y="805"/>
                      </a:cubicBezTo>
                      <a:cubicBezTo>
                        <a:pt x="93" y="795"/>
                        <a:pt x="64" y="756"/>
                        <a:pt x="64" y="722"/>
                      </a:cubicBezTo>
                      <a:cubicBezTo>
                        <a:pt x="64" y="707"/>
                        <a:pt x="69" y="692"/>
                        <a:pt x="78" y="677"/>
                      </a:cubicBezTo>
                      <a:cubicBezTo>
                        <a:pt x="83" y="668"/>
                        <a:pt x="78" y="658"/>
                        <a:pt x="74" y="648"/>
                      </a:cubicBezTo>
                      <a:cubicBezTo>
                        <a:pt x="54" y="633"/>
                        <a:pt x="39" y="614"/>
                        <a:pt x="39" y="589"/>
                      </a:cubicBezTo>
                      <a:cubicBezTo>
                        <a:pt x="39" y="565"/>
                        <a:pt x="49" y="545"/>
                        <a:pt x="64" y="530"/>
                      </a:cubicBezTo>
                      <a:cubicBezTo>
                        <a:pt x="74" y="520"/>
                        <a:pt x="74" y="511"/>
                        <a:pt x="64" y="501"/>
                      </a:cubicBezTo>
                      <a:cubicBezTo>
                        <a:pt x="49" y="486"/>
                        <a:pt x="39" y="462"/>
                        <a:pt x="39" y="437"/>
                      </a:cubicBezTo>
                      <a:cubicBezTo>
                        <a:pt x="39" y="383"/>
                        <a:pt x="83" y="339"/>
                        <a:pt x="137" y="339"/>
                      </a:cubicBezTo>
                      <a:cubicBezTo>
                        <a:pt x="191" y="339"/>
                        <a:pt x="235" y="383"/>
                        <a:pt x="235" y="432"/>
                      </a:cubicBezTo>
                      <a:cubicBezTo>
                        <a:pt x="240" y="447"/>
                        <a:pt x="250" y="452"/>
                        <a:pt x="260" y="452"/>
                      </a:cubicBezTo>
                      <a:cubicBezTo>
                        <a:pt x="265" y="452"/>
                        <a:pt x="270" y="452"/>
                        <a:pt x="274" y="447"/>
                      </a:cubicBezTo>
                      <a:cubicBezTo>
                        <a:pt x="279" y="442"/>
                        <a:pt x="279" y="437"/>
                        <a:pt x="279" y="432"/>
                      </a:cubicBezTo>
                      <a:cubicBezTo>
                        <a:pt x="274" y="354"/>
                        <a:pt x="216" y="300"/>
                        <a:pt x="137" y="300"/>
                      </a:cubicBezTo>
                      <a:cubicBezTo>
                        <a:pt x="123" y="300"/>
                        <a:pt x="103" y="300"/>
                        <a:pt x="88" y="309"/>
                      </a:cubicBezTo>
                      <a:cubicBezTo>
                        <a:pt x="83" y="300"/>
                        <a:pt x="83" y="295"/>
                        <a:pt x="83" y="290"/>
                      </a:cubicBezTo>
                      <a:cubicBezTo>
                        <a:pt x="83" y="255"/>
                        <a:pt x="103" y="231"/>
                        <a:pt x="137" y="221"/>
                      </a:cubicBezTo>
                      <a:cubicBezTo>
                        <a:pt x="147" y="216"/>
                        <a:pt x="152" y="206"/>
                        <a:pt x="152" y="196"/>
                      </a:cubicBezTo>
                      <a:cubicBezTo>
                        <a:pt x="152" y="192"/>
                        <a:pt x="147" y="187"/>
                        <a:pt x="147" y="177"/>
                      </a:cubicBezTo>
                      <a:cubicBezTo>
                        <a:pt x="147" y="177"/>
                        <a:pt x="152" y="172"/>
                        <a:pt x="152" y="167"/>
                      </a:cubicBezTo>
                      <a:cubicBezTo>
                        <a:pt x="152" y="167"/>
                        <a:pt x="152" y="167"/>
                        <a:pt x="152" y="167"/>
                      </a:cubicBezTo>
                      <a:cubicBezTo>
                        <a:pt x="157" y="128"/>
                        <a:pt x="191" y="98"/>
                        <a:pt x="230" y="98"/>
                      </a:cubicBezTo>
                      <a:cubicBezTo>
                        <a:pt x="260" y="98"/>
                        <a:pt x="289" y="113"/>
                        <a:pt x="304" y="142"/>
                      </a:cubicBezTo>
                      <a:cubicBezTo>
                        <a:pt x="309" y="152"/>
                        <a:pt x="323" y="157"/>
                        <a:pt x="333" y="152"/>
                      </a:cubicBezTo>
                      <a:cubicBezTo>
                        <a:pt x="343" y="147"/>
                        <a:pt x="348" y="133"/>
                        <a:pt x="343" y="123"/>
                      </a:cubicBezTo>
                      <a:cubicBezTo>
                        <a:pt x="328" y="98"/>
                        <a:pt x="304" y="74"/>
                        <a:pt x="279" y="64"/>
                      </a:cubicBezTo>
                      <a:cubicBezTo>
                        <a:pt x="294" y="49"/>
                        <a:pt x="314" y="39"/>
                        <a:pt x="338" y="39"/>
                      </a:cubicBezTo>
                      <a:cubicBezTo>
                        <a:pt x="387" y="39"/>
                        <a:pt x="421" y="79"/>
                        <a:pt x="421" y="133"/>
                      </a:cubicBezTo>
                      <a:cubicBezTo>
                        <a:pt x="421" y="216"/>
                        <a:pt x="421" y="216"/>
                        <a:pt x="421" y="216"/>
                      </a:cubicBezTo>
                      <a:cubicBezTo>
                        <a:pt x="368" y="216"/>
                        <a:pt x="368" y="216"/>
                        <a:pt x="368" y="216"/>
                      </a:cubicBezTo>
                      <a:cubicBezTo>
                        <a:pt x="353" y="216"/>
                        <a:pt x="343" y="226"/>
                        <a:pt x="343" y="236"/>
                      </a:cubicBezTo>
                      <a:close/>
                      <a:moveTo>
                        <a:pt x="309" y="309"/>
                      </a:moveTo>
                      <a:cubicBezTo>
                        <a:pt x="309" y="294"/>
                        <a:pt x="319" y="284"/>
                        <a:pt x="329" y="284"/>
                      </a:cubicBezTo>
                      <a:cubicBezTo>
                        <a:pt x="373" y="284"/>
                        <a:pt x="407" y="319"/>
                        <a:pt x="407" y="363"/>
                      </a:cubicBezTo>
                      <a:cubicBezTo>
                        <a:pt x="407" y="402"/>
                        <a:pt x="373" y="436"/>
                        <a:pt x="329" y="436"/>
                      </a:cubicBezTo>
                      <a:cubicBezTo>
                        <a:pt x="319" y="436"/>
                        <a:pt x="309" y="426"/>
                        <a:pt x="309" y="417"/>
                      </a:cubicBezTo>
                      <a:cubicBezTo>
                        <a:pt x="309" y="402"/>
                        <a:pt x="319" y="392"/>
                        <a:pt x="329" y="392"/>
                      </a:cubicBezTo>
                      <a:cubicBezTo>
                        <a:pt x="348" y="392"/>
                        <a:pt x="363" y="377"/>
                        <a:pt x="363" y="363"/>
                      </a:cubicBezTo>
                      <a:cubicBezTo>
                        <a:pt x="363" y="343"/>
                        <a:pt x="348" y="329"/>
                        <a:pt x="329" y="329"/>
                      </a:cubicBezTo>
                      <a:cubicBezTo>
                        <a:pt x="319" y="329"/>
                        <a:pt x="309" y="319"/>
                        <a:pt x="309" y="309"/>
                      </a:cubicBezTo>
                      <a:close/>
                      <a:moveTo>
                        <a:pt x="313" y="231"/>
                      </a:moveTo>
                      <a:cubicBezTo>
                        <a:pt x="313" y="241"/>
                        <a:pt x="304" y="251"/>
                        <a:pt x="294" y="251"/>
                      </a:cubicBezTo>
                      <a:cubicBezTo>
                        <a:pt x="250" y="251"/>
                        <a:pt x="216" y="216"/>
                        <a:pt x="216" y="172"/>
                      </a:cubicBezTo>
                      <a:cubicBezTo>
                        <a:pt x="216" y="157"/>
                        <a:pt x="226" y="147"/>
                        <a:pt x="235" y="147"/>
                      </a:cubicBezTo>
                      <a:cubicBezTo>
                        <a:pt x="245" y="147"/>
                        <a:pt x="255" y="157"/>
                        <a:pt x="255" y="172"/>
                      </a:cubicBezTo>
                      <a:cubicBezTo>
                        <a:pt x="255" y="192"/>
                        <a:pt x="274" y="207"/>
                        <a:pt x="294" y="207"/>
                      </a:cubicBezTo>
                      <a:cubicBezTo>
                        <a:pt x="304" y="207"/>
                        <a:pt x="313" y="216"/>
                        <a:pt x="313" y="231"/>
                      </a:cubicBezTo>
                      <a:close/>
                      <a:moveTo>
                        <a:pt x="142" y="691"/>
                      </a:moveTo>
                      <a:cubicBezTo>
                        <a:pt x="127" y="691"/>
                        <a:pt x="122" y="682"/>
                        <a:pt x="122" y="667"/>
                      </a:cubicBezTo>
                      <a:cubicBezTo>
                        <a:pt x="122" y="623"/>
                        <a:pt x="157" y="589"/>
                        <a:pt x="201" y="589"/>
                      </a:cubicBezTo>
                      <a:cubicBezTo>
                        <a:pt x="210" y="589"/>
                        <a:pt x="220" y="599"/>
                        <a:pt x="220" y="609"/>
                      </a:cubicBezTo>
                      <a:cubicBezTo>
                        <a:pt x="220" y="623"/>
                        <a:pt x="210" y="633"/>
                        <a:pt x="201" y="633"/>
                      </a:cubicBezTo>
                      <a:cubicBezTo>
                        <a:pt x="181" y="633"/>
                        <a:pt x="162" y="648"/>
                        <a:pt x="162" y="667"/>
                      </a:cubicBezTo>
                      <a:cubicBezTo>
                        <a:pt x="162" y="682"/>
                        <a:pt x="152" y="691"/>
                        <a:pt x="142" y="691"/>
                      </a:cubicBezTo>
                      <a:close/>
                      <a:moveTo>
                        <a:pt x="268" y="637"/>
                      </a:moveTo>
                      <a:cubicBezTo>
                        <a:pt x="258" y="637"/>
                        <a:pt x="248" y="623"/>
                        <a:pt x="248" y="613"/>
                      </a:cubicBezTo>
                      <a:cubicBezTo>
                        <a:pt x="248" y="599"/>
                        <a:pt x="258" y="589"/>
                        <a:pt x="268" y="589"/>
                      </a:cubicBezTo>
                      <a:cubicBezTo>
                        <a:pt x="268" y="589"/>
                        <a:pt x="268" y="589"/>
                        <a:pt x="387" y="589"/>
                      </a:cubicBezTo>
                      <a:cubicBezTo>
                        <a:pt x="397" y="589"/>
                        <a:pt x="407" y="599"/>
                        <a:pt x="407" y="613"/>
                      </a:cubicBezTo>
                      <a:cubicBezTo>
                        <a:pt x="407" y="623"/>
                        <a:pt x="397" y="637"/>
                        <a:pt x="387" y="637"/>
                      </a:cubicBezTo>
                      <a:cubicBezTo>
                        <a:pt x="387" y="637"/>
                        <a:pt x="387" y="637"/>
                        <a:pt x="268" y="6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75" name="Freeform 274">
                  <a:extLst>
                    <a:ext uri="{FF2B5EF4-FFF2-40B4-BE49-F238E27FC236}">
                      <a16:creationId xmlns:a16="http://schemas.microsoft.com/office/drawing/2014/main" id="{6A227631-C7CD-A442-8C28-27ABC0377F70}"/>
                    </a:ext>
                  </a:extLst>
                </p:cNvPr>
                <p:cNvSpPr>
                  <a:spLocks/>
                </p:cNvSpPr>
                <p:nvPr/>
              </p:nvSpPr>
              <p:spPr bwMode="auto">
                <a:xfrm>
                  <a:off x="3432" y="1251"/>
                  <a:ext cx="868" cy="1698"/>
                </a:xfrm>
                <a:custGeom>
                  <a:avLst/>
                  <a:gdLst>
                    <a:gd name="T0" fmla="*/ 417 w 491"/>
                    <a:gd name="T1" fmla="*/ 540 h 960"/>
                    <a:gd name="T2" fmla="*/ 310 w 491"/>
                    <a:gd name="T3" fmla="*/ 499 h 960"/>
                    <a:gd name="T4" fmla="*/ 309 w 491"/>
                    <a:gd name="T5" fmla="*/ 451 h 960"/>
                    <a:gd name="T6" fmla="*/ 410 w 491"/>
                    <a:gd name="T7" fmla="*/ 405 h 960"/>
                    <a:gd name="T8" fmla="*/ 458 w 491"/>
                    <a:gd name="T9" fmla="*/ 281 h 960"/>
                    <a:gd name="T10" fmla="*/ 338 w 491"/>
                    <a:gd name="T11" fmla="*/ 235 h 960"/>
                    <a:gd name="T12" fmla="*/ 234 w 491"/>
                    <a:gd name="T13" fmla="*/ 281 h 960"/>
                    <a:gd name="T14" fmla="*/ 197 w 491"/>
                    <a:gd name="T15" fmla="*/ 245 h 960"/>
                    <a:gd name="T16" fmla="*/ 238 w 491"/>
                    <a:gd name="T17" fmla="*/ 138 h 960"/>
                    <a:gd name="T18" fmla="*/ 185 w 491"/>
                    <a:gd name="T19" fmla="*/ 20 h 960"/>
                    <a:gd name="T20" fmla="*/ 63 w 491"/>
                    <a:gd name="T21" fmla="*/ 71 h 960"/>
                    <a:gd name="T22" fmla="*/ 21 w 491"/>
                    <a:gd name="T23" fmla="*/ 179 h 960"/>
                    <a:gd name="T24" fmla="*/ 0 w 491"/>
                    <a:gd name="T25" fmla="*/ 178 h 960"/>
                    <a:gd name="T26" fmla="*/ 0 w 491"/>
                    <a:gd name="T27" fmla="*/ 328 h 960"/>
                    <a:gd name="T28" fmla="*/ 63 w 491"/>
                    <a:gd name="T29" fmla="*/ 338 h 960"/>
                    <a:gd name="T30" fmla="*/ 154 w 491"/>
                    <a:gd name="T31" fmla="*/ 542 h 960"/>
                    <a:gd name="T32" fmla="*/ 0 w 491"/>
                    <a:gd name="T33" fmla="*/ 643 h 960"/>
                    <a:gd name="T34" fmla="*/ 0 w 491"/>
                    <a:gd name="T35" fmla="*/ 788 h 960"/>
                    <a:gd name="T36" fmla="*/ 40 w 491"/>
                    <a:gd name="T37" fmla="*/ 786 h 960"/>
                    <a:gd name="T38" fmla="*/ 87 w 491"/>
                    <a:gd name="T39" fmla="*/ 891 h 960"/>
                    <a:gd name="T40" fmla="*/ 207 w 491"/>
                    <a:gd name="T41" fmla="*/ 937 h 960"/>
                    <a:gd name="T42" fmla="*/ 253 w 491"/>
                    <a:gd name="T43" fmla="*/ 816 h 960"/>
                    <a:gd name="T44" fmla="*/ 207 w 491"/>
                    <a:gd name="T45" fmla="*/ 712 h 960"/>
                    <a:gd name="T46" fmla="*/ 243 w 491"/>
                    <a:gd name="T47" fmla="*/ 674 h 960"/>
                    <a:gd name="T48" fmla="*/ 350 w 491"/>
                    <a:gd name="T49" fmla="*/ 715 h 960"/>
                    <a:gd name="T50" fmla="*/ 472 w 491"/>
                    <a:gd name="T51" fmla="*/ 664 h 960"/>
                    <a:gd name="T52" fmla="*/ 417 w 491"/>
                    <a:gd name="T53" fmla="*/ 54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1" h="960">
                      <a:moveTo>
                        <a:pt x="417" y="540"/>
                      </a:moveTo>
                      <a:cubicBezTo>
                        <a:pt x="417" y="540"/>
                        <a:pt x="417" y="540"/>
                        <a:pt x="310" y="499"/>
                      </a:cubicBezTo>
                      <a:cubicBezTo>
                        <a:pt x="311" y="482"/>
                        <a:pt x="310" y="466"/>
                        <a:pt x="309" y="451"/>
                      </a:cubicBezTo>
                      <a:cubicBezTo>
                        <a:pt x="341" y="436"/>
                        <a:pt x="375" y="421"/>
                        <a:pt x="410" y="405"/>
                      </a:cubicBezTo>
                      <a:cubicBezTo>
                        <a:pt x="459" y="384"/>
                        <a:pt x="479" y="329"/>
                        <a:pt x="458" y="281"/>
                      </a:cubicBezTo>
                      <a:cubicBezTo>
                        <a:pt x="440" y="234"/>
                        <a:pt x="382" y="212"/>
                        <a:pt x="338" y="235"/>
                      </a:cubicBezTo>
                      <a:cubicBezTo>
                        <a:pt x="338" y="235"/>
                        <a:pt x="338" y="235"/>
                        <a:pt x="234" y="281"/>
                      </a:cubicBezTo>
                      <a:cubicBezTo>
                        <a:pt x="223" y="268"/>
                        <a:pt x="211" y="256"/>
                        <a:pt x="197" y="245"/>
                      </a:cubicBezTo>
                      <a:cubicBezTo>
                        <a:pt x="210" y="211"/>
                        <a:pt x="224" y="176"/>
                        <a:pt x="238" y="138"/>
                      </a:cubicBezTo>
                      <a:cubicBezTo>
                        <a:pt x="256" y="91"/>
                        <a:pt x="232" y="38"/>
                        <a:pt x="185" y="20"/>
                      </a:cubicBezTo>
                      <a:cubicBezTo>
                        <a:pt x="134" y="0"/>
                        <a:pt x="80" y="24"/>
                        <a:pt x="63" y="71"/>
                      </a:cubicBezTo>
                      <a:cubicBezTo>
                        <a:pt x="63" y="71"/>
                        <a:pt x="63" y="71"/>
                        <a:pt x="21" y="179"/>
                      </a:cubicBezTo>
                      <a:cubicBezTo>
                        <a:pt x="14" y="178"/>
                        <a:pt x="7" y="178"/>
                        <a:pt x="0" y="178"/>
                      </a:cubicBezTo>
                      <a:cubicBezTo>
                        <a:pt x="0" y="328"/>
                        <a:pt x="0" y="328"/>
                        <a:pt x="0" y="328"/>
                      </a:cubicBezTo>
                      <a:cubicBezTo>
                        <a:pt x="21" y="327"/>
                        <a:pt x="43" y="330"/>
                        <a:pt x="63" y="338"/>
                      </a:cubicBezTo>
                      <a:cubicBezTo>
                        <a:pt x="145" y="369"/>
                        <a:pt x="185" y="460"/>
                        <a:pt x="154" y="542"/>
                      </a:cubicBezTo>
                      <a:cubicBezTo>
                        <a:pt x="129" y="607"/>
                        <a:pt x="66" y="646"/>
                        <a:pt x="0" y="643"/>
                      </a:cubicBezTo>
                      <a:cubicBezTo>
                        <a:pt x="0" y="788"/>
                        <a:pt x="0" y="788"/>
                        <a:pt x="0" y="788"/>
                      </a:cubicBezTo>
                      <a:cubicBezTo>
                        <a:pt x="13" y="788"/>
                        <a:pt x="27" y="788"/>
                        <a:pt x="40" y="786"/>
                      </a:cubicBezTo>
                      <a:cubicBezTo>
                        <a:pt x="54" y="819"/>
                        <a:pt x="70" y="854"/>
                        <a:pt x="87" y="891"/>
                      </a:cubicBezTo>
                      <a:cubicBezTo>
                        <a:pt x="104" y="937"/>
                        <a:pt x="163" y="960"/>
                        <a:pt x="207" y="937"/>
                      </a:cubicBezTo>
                      <a:cubicBezTo>
                        <a:pt x="254" y="919"/>
                        <a:pt x="276" y="861"/>
                        <a:pt x="253" y="816"/>
                      </a:cubicBezTo>
                      <a:cubicBezTo>
                        <a:pt x="253" y="816"/>
                        <a:pt x="253" y="816"/>
                        <a:pt x="207" y="712"/>
                      </a:cubicBezTo>
                      <a:cubicBezTo>
                        <a:pt x="220" y="701"/>
                        <a:pt x="232" y="688"/>
                        <a:pt x="243" y="674"/>
                      </a:cubicBezTo>
                      <a:cubicBezTo>
                        <a:pt x="277" y="687"/>
                        <a:pt x="313" y="701"/>
                        <a:pt x="350" y="715"/>
                      </a:cubicBezTo>
                      <a:cubicBezTo>
                        <a:pt x="396" y="733"/>
                        <a:pt x="454" y="710"/>
                        <a:pt x="472" y="664"/>
                      </a:cubicBezTo>
                      <a:cubicBezTo>
                        <a:pt x="491" y="613"/>
                        <a:pt x="464" y="557"/>
                        <a:pt x="417" y="54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76" name="Freeform 275">
                  <a:extLst>
                    <a:ext uri="{FF2B5EF4-FFF2-40B4-BE49-F238E27FC236}">
                      <a16:creationId xmlns:a16="http://schemas.microsoft.com/office/drawing/2014/main" id="{62F0A249-7424-F146-A4B5-D6258D7A8B17}"/>
                    </a:ext>
                  </a:extLst>
                </p:cNvPr>
                <p:cNvSpPr>
                  <a:spLocks/>
                </p:cNvSpPr>
                <p:nvPr/>
              </p:nvSpPr>
              <p:spPr bwMode="auto">
                <a:xfrm>
                  <a:off x="4026" y="3150"/>
                  <a:ext cx="51" cy="34"/>
                </a:xfrm>
                <a:custGeom>
                  <a:avLst/>
                  <a:gdLst>
                    <a:gd name="T0" fmla="*/ 29 w 29"/>
                    <a:gd name="T1" fmla="*/ 0 h 19"/>
                    <a:gd name="T2" fmla="*/ 0 w 29"/>
                    <a:gd name="T3" fmla="*/ 19 h 19"/>
                    <a:gd name="T4" fmla="*/ 29 w 29"/>
                    <a:gd name="T5" fmla="*/ 0 h 19"/>
                  </a:gdLst>
                  <a:ahLst/>
                  <a:cxnLst>
                    <a:cxn ang="0">
                      <a:pos x="T0" y="T1"/>
                    </a:cxn>
                    <a:cxn ang="0">
                      <a:pos x="T2" y="T3"/>
                    </a:cxn>
                    <a:cxn ang="0">
                      <a:pos x="T4" y="T5"/>
                    </a:cxn>
                  </a:cxnLst>
                  <a:rect l="0" t="0" r="r" b="b"/>
                  <a:pathLst>
                    <a:path w="29" h="19">
                      <a:moveTo>
                        <a:pt x="29" y="0"/>
                      </a:moveTo>
                      <a:cubicBezTo>
                        <a:pt x="20" y="6"/>
                        <a:pt x="10" y="13"/>
                        <a:pt x="0" y="19"/>
                      </a:cubicBezTo>
                      <a:cubicBezTo>
                        <a:pt x="10" y="13"/>
                        <a:pt x="20" y="6"/>
                        <a:pt x="29"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77" name="Freeform 276">
                  <a:extLst>
                    <a:ext uri="{FF2B5EF4-FFF2-40B4-BE49-F238E27FC236}">
                      <a16:creationId xmlns:a16="http://schemas.microsoft.com/office/drawing/2014/main" id="{41B86EF7-D923-674F-A76F-1667A8CB7EEA}"/>
                    </a:ext>
                  </a:extLst>
                </p:cNvPr>
                <p:cNvSpPr>
                  <a:spLocks/>
                </p:cNvSpPr>
                <p:nvPr/>
              </p:nvSpPr>
              <p:spPr bwMode="auto">
                <a:xfrm>
                  <a:off x="4091" y="3110"/>
                  <a:ext cx="43" cy="30"/>
                </a:xfrm>
                <a:custGeom>
                  <a:avLst/>
                  <a:gdLst>
                    <a:gd name="T0" fmla="*/ 24 w 24"/>
                    <a:gd name="T1" fmla="*/ 0 h 17"/>
                    <a:gd name="T2" fmla="*/ 0 w 24"/>
                    <a:gd name="T3" fmla="*/ 17 h 17"/>
                    <a:gd name="T4" fmla="*/ 24 w 24"/>
                    <a:gd name="T5" fmla="*/ 0 h 17"/>
                  </a:gdLst>
                  <a:ahLst/>
                  <a:cxnLst>
                    <a:cxn ang="0">
                      <a:pos x="T0" y="T1"/>
                    </a:cxn>
                    <a:cxn ang="0">
                      <a:pos x="T2" y="T3"/>
                    </a:cxn>
                    <a:cxn ang="0">
                      <a:pos x="T4" y="T5"/>
                    </a:cxn>
                  </a:cxnLst>
                  <a:rect l="0" t="0" r="r" b="b"/>
                  <a:pathLst>
                    <a:path w="24" h="17">
                      <a:moveTo>
                        <a:pt x="24" y="0"/>
                      </a:moveTo>
                      <a:cubicBezTo>
                        <a:pt x="16" y="6"/>
                        <a:pt x="8" y="12"/>
                        <a:pt x="0" y="17"/>
                      </a:cubicBezTo>
                      <a:cubicBezTo>
                        <a:pt x="8" y="12"/>
                        <a:pt x="16" y="6"/>
                        <a:pt x="24"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78" name="Freeform 277">
                  <a:extLst>
                    <a:ext uri="{FF2B5EF4-FFF2-40B4-BE49-F238E27FC236}">
                      <a16:creationId xmlns:a16="http://schemas.microsoft.com/office/drawing/2014/main" id="{723C7F77-071B-F34A-A964-AF6292E6EAFB}"/>
                    </a:ext>
                  </a:extLst>
                </p:cNvPr>
                <p:cNvSpPr>
                  <a:spLocks/>
                </p:cNvSpPr>
                <p:nvPr/>
              </p:nvSpPr>
              <p:spPr bwMode="auto">
                <a:xfrm>
                  <a:off x="3432" y="1831"/>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79" name="Freeform 278">
                  <a:extLst>
                    <a:ext uri="{FF2B5EF4-FFF2-40B4-BE49-F238E27FC236}">
                      <a16:creationId xmlns:a16="http://schemas.microsoft.com/office/drawing/2014/main" id="{5BE9B930-32B5-7B49-9A9E-4B63D6FFD439}"/>
                    </a:ext>
                  </a:extLst>
                </p:cNvPr>
                <p:cNvSpPr>
                  <a:spLocks/>
                </p:cNvSpPr>
                <p:nvPr/>
              </p:nvSpPr>
              <p:spPr bwMode="auto">
                <a:xfrm>
                  <a:off x="4199" y="3018"/>
                  <a:ext cx="43" cy="37"/>
                </a:xfrm>
                <a:custGeom>
                  <a:avLst/>
                  <a:gdLst>
                    <a:gd name="T0" fmla="*/ 24 w 24"/>
                    <a:gd name="T1" fmla="*/ 0 h 21"/>
                    <a:gd name="T2" fmla="*/ 0 w 24"/>
                    <a:gd name="T3" fmla="*/ 21 h 21"/>
                    <a:gd name="T4" fmla="*/ 24 w 24"/>
                    <a:gd name="T5" fmla="*/ 0 h 21"/>
                  </a:gdLst>
                  <a:ahLst/>
                  <a:cxnLst>
                    <a:cxn ang="0">
                      <a:pos x="T0" y="T1"/>
                    </a:cxn>
                    <a:cxn ang="0">
                      <a:pos x="T2" y="T3"/>
                    </a:cxn>
                    <a:cxn ang="0">
                      <a:pos x="T4" y="T5"/>
                    </a:cxn>
                  </a:cxnLst>
                  <a:rect l="0" t="0" r="r" b="b"/>
                  <a:pathLst>
                    <a:path w="24" h="21">
                      <a:moveTo>
                        <a:pt x="24" y="0"/>
                      </a:moveTo>
                      <a:cubicBezTo>
                        <a:pt x="16" y="7"/>
                        <a:pt x="8" y="14"/>
                        <a:pt x="0" y="21"/>
                      </a:cubicBezTo>
                      <a:cubicBezTo>
                        <a:pt x="8" y="14"/>
                        <a:pt x="16" y="7"/>
                        <a:pt x="24"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80" name="Freeform 279">
                  <a:extLst>
                    <a:ext uri="{FF2B5EF4-FFF2-40B4-BE49-F238E27FC236}">
                      <a16:creationId xmlns:a16="http://schemas.microsoft.com/office/drawing/2014/main" id="{3DC22922-0534-BD44-BA5A-F15550D321C5}"/>
                    </a:ext>
                  </a:extLst>
                </p:cNvPr>
                <p:cNvSpPr>
                  <a:spLocks/>
                </p:cNvSpPr>
                <p:nvPr/>
              </p:nvSpPr>
              <p:spPr bwMode="auto">
                <a:xfrm>
                  <a:off x="4148" y="3065"/>
                  <a:ext cx="39" cy="34"/>
                </a:xfrm>
                <a:custGeom>
                  <a:avLst/>
                  <a:gdLst>
                    <a:gd name="T0" fmla="*/ 22 w 22"/>
                    <a:gd name="T1" fmla="*/ 0 h 19"/>
                    <a:gd name="T2" fmla="*/ 0 w 22"/>
                    <a:gd name="T3" fmla="*/ 19 h 19"/>
                    <a:gd name="T4" fmla="*/ 22 w 22"/>
                    <a:gd name="T5" fmla="*/ 0 h 19"/>
                  </a:gdLst>
                  <a:ahLst/>
                  <a:cxnLst>
                    <a:cxn ang="0">
                      <a:pos x="T0" y="T1"/>
                    </a:cxn>
                    <a:cxn ang="0">
                      <a:pos x="T2" y="T3"/>
                    </a:cxn>
                    <a:cxn ang="0">
                      <a:pos x="T4" y="T5"/>
                    </a:cxn>
                  </a:cxnLst>
                  <a:rect l="0" t="0" r="r" b="b"/>
                  <a:pathLst>
                    <a:path w="22" h="19">
                      <a:moveTo>
                        <a:pt x="22" y="0"/>
                      </a:moveTo>
                      <a:cubicBezTo>
                        <a:pt x="15" y="7"/>
                        <a:pt x="7" y="13"/>
                        <a:pt x="0" y="19"/>
                      </a:cubicBezTo>
                      <a:cubicBezTo>
                        <a:pt x="7" y="13"/>
                        <a:pt x="15" y="7"/>
                        <a:pt x="2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81" name="Freeform 280">
                  <a:extLst>
                    <a:ext uri="{FF2B5EF4-FFF2-40B4-BE49-F238E27FC236}">
                      <a16:creationId xmlns:a16="http://schemas.microsoft.com/office/drawing/2014/main" id="{503070D5-FF57-D74F-865D-1C08B6F5A804}"/>
                    </a:ext>
                  </a:extLst>
                </p:cNvPr>
                <p:cNvSpPr>
                  <a:spLocks/>
                </p:cNvSpPr>
                <p:nvPr/>
              </p:nvSpPr>
              <p:spPr bwMode="auto">
                <a:xfrm>
                  <a:off x="3961" y="3187"/>
                  <a:ext cx="60" cy="34"/>
                </a:xfrm>
                <a:custGeom>
                  <a:avLst/>
                  <a:gdLst>
                    <a:gd name="T0" fmla="*/ 34 w 34"/>
                    <a:gd name="T1" fmla="*/ 0 h 19"/>
                    <a:gd name="T2" fmla="*/ 0 w 34"/>
                    <a:gd name="T3" fmla="*/ 19 h 19"/>
                    <a:gd name="T4" fmla="*/ 34 w 34"/>
                    <a:gd name="T5" fmla="*/ 0 h 19"/>
                  </a:gdLst>
                  <a:ahLst/>
                  <a:cxnLst>
                    <a:cxn ang="0">
                      <a:pos x="T0" y="T1"/>
                    </a:cxn>
                    <a:cxn ang="0">
                      <a:pos x="T2" y="T3"/>
                    </a:cxn>
                    <a:cxn ang="0">
                      <a:pos x="T4" y="T5"/>
                    </a:cxn>
                  </a:cxnLst>
                  <a:rect l="0" t="0" r="r" b="b"/>
                  <a:pathLst>
                    <a:path w="34" h="19">
                      <a:moveTo>
                        <a:pt x="34" y="0"/>
                      </a:moveTo>
                      <a:cubicBezTo>
                        <a:pt x="23" y="6"/>
                        <a:pt x="12" y="13"/>
                        <a:pt x="0" y="19"/>
                      </a:cubicBezTo>
                      <a:cubicBezTo>
                        <a:pt x="12" y="13"/>
                        <a:pt x="23" y="6"/>
                        <a:pt x="34"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82" name="Freeform 281">
                  <a:extLst>
                    <a:ext uri="{FF2B5EF4-FFF2-40B4-BE49-F238E27FC236}">
                      <a16:creationId xmlns:a16="http://schemas.microsoft.com/office/drawing/2014/main" id="{8DF7265A-71B4-1B4E-9760-DCB9995EBFC0}"/>
                    </a:ext>
                  </a:extLst>
                </p:cNvPr>
                <p:cNvSpPr>
                  <a:spLocks/>
                </p:cNvSpPr>
                <p:nvPr/>
              </p:nvSpPr>
              <p:spPr bwMode="auto">
                <a:xfrm>
                  <a:off x="4249" y="2325"/>
                  <a:ext cx="364" cy="684"/>
                </a:xfrm>
                <a:custGeom>
                  <a:avLst/>
                  <a:gdLst>
                    <a:gd name="T0" fmla="*/ 206 w 206"/>
                    <a:gd name="T1" fmla="*/ 0 h 387"/>
                    <a:gd name="T2" fmla="*/ 206 w 206"/>
                    <a:gd name="T3" fmla="*/ 0 h 387"/>
                    <a:gd name="T4" fmla="*/ 0 w 206"/>
                    <a:gd name="T5" fmla="*/ 387 h 387"/>
                    <a:gd name="T6" fmla="*/ 206 w 206"/>
                    <a:gd name="T7" fmla="*/ 0 h 387"/>
                  </a:gdLst>
                  <a:ahLst/>
                  <a:cxnLst>
                    <a:cxn ang="0">
                      <a:pos x="T0" y="T1"/>
                    </a:cxn>
                    <a:cxn ang="0">
                      <a:pos x="T2" y="T3"/>
                    </a:cxn>
                    <a:cxn ang="0">
                      <a:pos x="T4" y="T5"/>
                    </a:cxn>
                    <a:cxn ang="0">
                      <a:pos x="T6" y="T7"/>
                    </a:cxn>
                  </a:cxnLst>
                  <a:rect l="0" t="0" r="r" b="b"/>
                  <a:pathLst>
                    <a:path w="206" h="387">
                      <a:moveTo>
                        <a:pt x="206" y="0"/>
                      </a:moveTo>
                      <a:cubicBezTo>
                        <a:pt x="206" y="0"/>
                        <a:pt x="206" y="0"/>
                        <a:pt x="206" y="0"/>
                      </a:cubicBezTo>
                      <a:cubicBezTo>
                        <a:pt x="179" y="151"/>
                        <a:pt x="105" y="285"/>
                        <a:pt x="0" y="387"/>
                      </a:cubicBezTo>
                      <a:cubicBezTo>
                        <a:pt x="105" y="285"/>
                        <a:pt x="179" y="151"/>
                        <a:pt x="206"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83" name="Rectangle 282">
                  <a:extLst>
                    <a:ext uri="{FF2B5EF4-FFF2-40B4-BE49-F238E27FC236}">
                      <a16:creationId xmlns:a16="http://schemas.microsoft.com/office/drawing/2014/main" id="{C2C10E11-2AD4-624A-B353-52583868A00C}"/>
                    </a:ext>
                  </a:extLst>
                </p:cNvPr>
                <p:cNvSpPr>
                  <a:spLocks noChangeArrowheads="1"/>
                </p:cNvSpPr>
                <p:nvPr/>
              </p:nvSpPr>
              <p:spPr bwMode="auto">
                <a:xfrm>
                  <a:off x="3441" y="1830"/>
                  <a:ext cx="2" cy="1"/>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84" name="Freeform 283">
                  <a:extLst>
                    <a:ext uri="{FF2B5EF4-FFF2-40B4-BE49-F238E27FC236}">
                      <a16:creationId xmlns:a16="http://schemas.microsoft.com/office/drawing/2014/main" id="{D32F8661-ED25-0B4C-86A5-CFB6EF0A8EC3}"/>
                    </a:ext>
                  </a:extLst>
                </p:cNvPr>
                <p:cNvSpPr>
                  <a:spLocks/>
                </p:cNvSpPr>
                <p:nvPr/>
              </p:nvSpPr>
              <p:spPr bwMode="auto">
                <a:xfrm>
                  <a:off x="4134" y="3099"/>
                  <a:ext cx="14" cy="11"/>
                </a:xfrm>
                <a:custGeom>
                  <a:avLst/>
                  <a:gdLst>
                    <a:gd name="T0" fmla="*/ 8 w 8"/>
                    <a:gd name="T1" fmla="*/ 0 h 6"/>
                    <a:gd name="T2" fmla="*/ 0 w 8"/>
                    <a:gd name="T3" fmla="*/ 6 h 6"/>
                    <a:gd name="T4" fmla="*/ 8 w 8"/>
                    <a:gd name="T5" fmla="*/ 0 h 6"/>
                  </a:gdLst>
                  <a:ahLst/>
                  <a:cxnLst>
                    <a:cxn ang="0">
                      <a:pos x="T0" y="T1"/>
                    </a:cxn>
                    <a:cxn ang="0">
                      <a:pos x="T2" y="T3"/>
                    </a:cxn>
                    <a:cxn ang="0">
                      <a:pos x="T4" y="T5"/>
                    </a:cxn>
                  </a:cxnLst>
                  <a:rect l="0" t="0" r="r" b="b"/>
                  <a:pathLst>
                    <a:path w="8" h="6">
                      <a:moveTo>
                        <a:pt x="8" y="0"/>
                      </a:moveTo>
                      <a:cubicBezTo>
                        <a:pt x="5" y="2"/>
                        <a:pt x="2" y="4"/>
                        <a:pt x="0" y="6"/>
                      </a:cubicBezTo>
                      <a:cubicBezTo>
                        <a:pt x="2" y="4"/>
                        <a:pt x="5" y="2"/>
                        <a:pt x="8"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85" name="Freeform 284">
                  <a:extLst>
                    <a:ext uri="{FF2B5EF4-FFF2-40B4-BE49-F238E27FC236}">
                      <a16:creationId xmlns:a16="http://schemas.microsoft.com/office/drawing/2014/main" id="{575B481F-6CA5-B74D-B4EE-18E57715E9DD}"/>
                    </a:ext>
                  </a:extLst>
                </p:cNvPr>
                <p:cNvSpPr>
                  <a:spLocks/>
                </p:cNvSpPr>
                <p:nvPr/>
              </p:nvSpPr>
              <p:spPr bwMode="auto">
                <a:xfrm>
                  <a:off x="4187" y="3055"/>
                  <a:ext cx="12" cy="10"/>
                </a:xfrm>
                <a:custGeom>
                  <a:avLst/>
                  <a:gdLst>
                    <a:gd name="T0" fmla="*/ 7 w 7"/>
                    <a:gd name="T1" fmla="*/ 0 h 6"/>
                    <a:gd name="T2" fmla="*/ 0 w 7"/>
                    <a:gd name="T3" fmla="*/ 6 h 6"/>
                    <a:gd name="T4" fmla="*/ 7 w 7"/>
                    <a:gd name="T5" fmla="*/ 0 h 6"/>
                  </a:gdLst>
                  <a:ahLst/>
                  <a:cxnLst>
                    <a:cxn ang="0">
                      <a:pos x="T0" y="T1"/>
                    </a:cxn>
                    <a:cxn ang="0">
                      <a:pos x="T2" y="T3"/>
                    </a:cxn>
                    <a:cxn ang="0">
                      <a:pos x="T4" y="T5"/>
                    </a:cxn>
                  </a:cxnLst>
                  <a:rect l="0" t="0" r="r" b="b"/>
                  <a:pathLst>
                    <a:path w="7" h="6">
                      <a:moveTo>
                        <a:pt x="7" y="0"/>
                      </a:moveTo>
                      <a:cubicBezTo>
                        <a:pt x="5" y="2"/>
                        <a:pt x="3" y="4"/>
                        <a:pt x="0" y="6"/>
                      </a:cubicBezTo>
                      <a:cubicBezTo>
                        <a:pt x="3" y="4"/>
                        <a:pt x="5" y="2"/>
                        <a:pt x="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86" name="Freeform 285">
                  <a:extLst>
                    <a:ext uri="{FF2B5EF4-FFF2-40B4-BE49-F238E27FC236}">
                      <a16:creationId xmlns:a16="http://schemas.microsoft.com/office/drawing/2014/main" id="{BA7424F4-E1A9-F84E-9CD4-8C42CBFC3CAC}"/>
                    </a:ext>
                  </a:extLst>
                </p:cNvPr>
                <p:cNvSpPr>
                  <a:spLocks/>
                </p:cNvSpPr>
                <p:nvPr/>
              </p:nvSpPr>
              <p:spPr bwMode="auto">
                <a:xfrm>
                  <a:off x="4242" y="3009"/>
                  <a:ext cx="7" cy="9"/>
                </a:xfrm>
                <a:custGeom>
                  <a:avLst/>
                  <a:gdLst>
                    <a:gd name="T0" fmla="*/ 4 w 4"/>
                    <a:gd name="T1" fmla="*/ 0 h 5"/>
                    <a:gd name="T2" fmla="*/ 0 w 4"/>
                    <a:gd name="T3" fmla="*/ 5 h 5"/>
                    <a:gd name="T4" fmla="*/ 4 w 4"/>
                    <a:gd name="T5" fmla="*/ 0 h 5"/>
                  </a:gdLst>
                  <a:ahLst/>
                  <a:cxnLst>
                    <a:cxn ang="0">
                      <a:pos x="T0" y="T1"/>
                    </a:cxn>
                    <a:cxn ang="0">
                      <a:pos x="T2" y="T3"/>
                    </a:cxn>
                    <a:cxn ang="0">
                      <a:pos x="T4" y="T5"/>
                    </a:cxn>
                  </a:cxnLst>
                  <a:rect l="0" t="0" r="r" b="b"/>
                  <a:pathLst>
                    <a:path w="4" h="5">
                      <a:moveTo>
                        <a:pt x="4" y="0"/>
                      </a:moveTo>
                      <a:cubicBezTo>
                        <a:pt x="3" y="2"/>
                        <a:pt x="1" y="3"/>
                        <a:pt x="0" y="5"/>
                      </a:cubicBezTo>
                      <a:cubicBezTo>
                        <a:pt x="1" y="3"/>
                        <a:pt x="3" y="2"/>
                        <a:pt x="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87" name="Freeform 286">
                  <a:extLst>
                    <a:ext uri="{FF2B5EF4-FFF2-40B4-BE49-F238E27FC236}">
                      <a16:creationId xmlns:a16="http://schemas.microsoft.com/office/drawing/2014/main" id="{AB6D4676-F339-354A-B04D-B63B472D31D8}"/>
                    </a:ext>
                  </a:extLst>
                </p:cNvPr>
                <p:cNvSpPr>
                  <a:spLocks/>
                </p:cNvSpPr>
                <p:nvPr/>
              </p:nvSpPr>
              <p:spPr bwMode="auto">
                <a:xfrm>
                  <a:off x="3959" y="3221"/>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1" y="0"/>
                        <a:pt x="0" y="1"/>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88" name="Freeform 287">
                  <a:extLst>
                    <a:ext uri="{FF2B5EF4-FFF2-40B4-BE49-F238E27FC236}">
                      <a16:creationId xmlns:a16="http://schemas.microsoft.com/office/drawing/2014/main" id="{F137A8BB-28A3-1D40-9D08-604C5D60B4DC}"/>
                    </a:ext>
                  </a:extLst>
                </p:cNvPr>
                <p:cNvSpPr>
                  <a:spLocks/>
                </p:cNvSpPr>
                <p:nvPr/>
              </p:nvSpPr>
              <p:spPr bwMode="auto">
                <a:xfrm>
                  <a:off x="4021" y="3184"/>
                  <a:ext cx="5" cy="3"/>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0"/>
                        <a:pt x="1" y="1"/>
                        <a:pt x="0" y="2"/>
                      </a:cubicBezTo>
                      <a:cubicBezTo>
                        <a:pt x="1" y="1"/>
                        <a:pt x="2" y="0"/>
                        <a:pt x="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89" name="Freeform 288">
                  <a:extLst>
                    <a:ext uri="{FF2B5EF4-FFF2-40B4-BE49-F238E27FC236}">
                      <a16:creationId xmlns:a16="http://schemas.microsoft.com/office/drawing/2014/main" id="{A99809B2-A61F-3445-A715-E3AD0A8BCBA8}"/>
                    </a:ext>
                  </a:extLst>
                </p:cNvPr>
                <p:cNvSpPr>
                  <a:spLocks/>
                </p:cNvSpPr>
                <p:nvPr/>
              </p:nvSpPr>
              <p:spPr bwMode="auto">
                <a:xfrm>
                  <a:off x="4077" y="3140"/>
                  <a:ext cx="14" cy="10"/>
                </a:xfrm>
                <a:custGeom>
                  <a:avLst/>
                  <a:gdLst>
                    <a:gd name="T0" fmla="*/ 8 w 8"/>
                    <a:gd name="T1" fmla="*/ 0 h 6"/>
                    <a:gd name="T2" fmla="*/ 0 w 8"/>
                    <a:gd name="T3" fmla="*/ 6 h 6"/>
                    <a:gd name="T4" fmla="*/ 8 w 8"/>
                    <a:gd name="T5" fmla="*/ 0 h 6"/>
                  </a:gdLst>
                  <a:ahLst/>
                  <a:cxnLst>
                    <a:cxn ang="0">
                      <a:pos x="T0" y="T1"/>
                    </a:cxn>
                    <a:cxn ang="0">
                      <a:pos x="T2" y="T3"/>
                    </a:cxn>
                    <a:cxn ang="0">
                      <a:pos x="T4" y="T5"/>
                    </a:cxn>
                  </a:cxnLst>
                  <a:rect l="0" t="0" r="r" b="b"/>
                  <a:pathLst>
                    <a:path w="8" h="6">
                      <a:moveTo>
                        <a:pt x="8" y="0"/>
                      </a:moveTo>
                      <a:cubicBezTo>
                        <a:pt x="6" y="2"/>
                        <a:pt x="3" y="4"/>
                        <a:pt x="0" y="6"/>
                      </a:cubicBezTo>
                      <a:cubicBezTo>
                        <a:pt x="3" y="4"/>
                        <a:pt x="6" y="2"/>
                        <a:pt x="8"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90" name="Freeform 289">
                  <a:extLst>
                    <a:ext uri="{FF2B5EF4-FFF2-40B4-BE49-F238E27FC236}">
                      <a16:creationId xmlns:a16="http://schemas.microsoft.com/office/drawing/2014/main" id="{E51B3571-2CCC-834F-8C10-6395B38BD771}"/>
                    </a:ext>
                  </a:extLst>
                </p:cNvPr>
                <p:cNvSpPr>
                  <a:spLocks/>
                </p:cNvSpPr>
                <p:nvPr/>
              </p:nvSpPr>
              <p:spPr bwMode="auto">
                <a:xfrm>
                  <a:off x="3438" y="1830"/>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91" name="Freeform 290">
                  <a:extLst>
                    <a:ext uri="{FF2B5EF4-FFF2-40B4-BE49-F238E27FC236}">
                      <a16:creationId xmlns:a16="http://schemas.microsoft.com/office/drawing/2014/main" id="{032E6729-4C2D-D040-A0D7-84BA5154988A}"/>
                    </a:ext>
                  </a:extLst>
                </p:cNvPr>
                <p:cNvSpPr>
                  <a:spLocks/>
                </p:cNvSpPr>
                <p:nvPr/>
              </p:nvSpPr>
              <p:spPr bwMode="auto">
                <a:xfrm>
                  <a:off x="3432" y="1251"/>
                  <a:ext cx="1200" cy="1972"/>
                </a:xfrm>
                <a:custGeom>
                  <a:avLst/>
                  <a:gdLst>
                    <a:gd name="T0" fmla="*/ 668 w 679"/>
                    <a:gd name="T1" fmla="*/ 607 h 1115"/>
                    <a:gd name="T2" fmla="*/ 679 w 679"/>
                    <a:gd name="T3" fmla="*/ 497 h 1115"/>
                    <a:gd name="T4" fmla="*/ 449 w 679"/>
                    <a:gd name="T5" fmla="*/ 264 h 1115"/>
                    <a:gd name="T6" fmla="*/ 400 w 679"/>
                    <a:gd name="T7" fmla="*/ 229 h 1115"/>
                    <a:gd name="T8" fmla="*/ 228 w 679"/>
                    <a:gd name="T9" fmla="*/ 54 h 1115"/>
                    <a:gd name="T10" fmla="*/ 228 w 679"/>
                    <a:gd name="T11" fmla="*/ 54 h 1115"/>
                    <a:gd name="T12" fmla="*/ 185 w 679"/>
                    <a:gd name="T13" fmla="*/ 20 h 1115"/>
                    <a:gd name="T14" fmla="*/ 63 w 679"/>
                    <a:gd name="T15" fmla="*/ 71 h 1115"/>
                    <a:gd name="T16" fmla="*/ 21 w 679"/>
                    <a:gd name="T17" fmla="*/ 179 h 1115"/>
                    <a:gd name="T18" fmla="*/ 0 w 679"/>
                    <a:gd name="T19" fmla="*/ 178 h 1115"/>
                    <a:gd name="T20" fmla="*/ 0 w 679"/>
                    <a:gd name="T21" fmla="*/ 328 h 1115"/>
                    <a:gd name="T22" fmla="*/ 1 w 679"/>
                    <a:gd name="T23" fmla="*/ 328 h 1115"/>
                    <a:gd name="T24" fmla="*/ 3 w 679"/>
                    <a:gd name="T25" fmla="*/ 327 h 1115"/>
                    <a:gd name="T26" fmla="*/ 5 w 679"/>
                    <a:gd name="T27" fmla="*/ 327 h 1115"/>
                    <a:gd name="T28" fmla="*/ 5 w 679"/>
                    <a:gd name="T29" fmla="*/ 327 h 1115"/>
                    <a:gd name="T30" fmla="*/ 3 w 679"/>
                    <a:gd name="T31" fmla="*/ 327 h 1115"/>
                    <a:gd name="T32" fmla="*/ 1 w 679"/>
                    <a:gd name="T33" fmla="*/ 328 h 1115"/>
                    <a:gd name="T34" fmla="*/ 0 w 679"/>
                    <a:gd name="T35" fmla="*/ 328 h 1115"/>
                    <a:gd name="T36" fmla="*/ 164 w 679"/>
                    <a:gd name="T37" fmla="*/ 495 h 1115"/>
                    <a:gd name="T38" fmla="*/ 154 w 679"/>
                    <a:gd name="T39" fmla="*/ 542 h 1115"/>
                    <a:gd name="T40" fmla="*/ 0 w 679"/>
                    <a:gd name="T41" fmla="*/ 643 h 1115"/>
                    <a:gd name="T42" fmla="*/ 0 w 679"/>
                    <a:gd name="T43" fmla="*/ 788 h 1115"/>
                    <a:gd name="T44" fmla="*/ 75 w 679"/>
                    <a:gd name="T45" fmla="*/ 864 h 1115"/>
                    <a:gd name="T46" fmla="*/ 87 w 679"/>
                    <a:gd name="T47" fmla="*/ 891 h 1115"/>
                    <a:gd name="T48" fmla="*/ 115 w 679"/>
                    <a:gd name="T49" fmla="*/ 928 h 1115"/>
                    <a:gd name="T50" fmla="*/ 298 w 679"/>
                    <a:gd name="T51" fmla="*/ 1115 h 1115"/>
                    <a:gd name="T52" fmla="*/ 299 w 679"/>
                    <a:gd name="T53" fmla="*/ 1114 h 1115"/>
                    <a:gd name="T54" fmla="*/ 333 w 679"/>
                    <a:gd name="T55" fmla="*/ 1095 h 1115"/>
                    <a:gd name="T56" fmla="*/ 336 w 679"/>
                    <a:gd name="T57" fmla="*/ 1093 h 1115"/>
                    <a:gd name="T58" fmla="*/ 365 w 679"/>
                    <a:gd name="T59" fmla="*/ 1074 h 1115"/>
                    <a:gd name="T60" fmla="*/ 373 w 679"/>
                    <a:gd name="T61" fmla="*/ 1068 h 1115"/>
                    <a:gd name="T62" fmla="*/ 397 w 679"/>
                    <a:gd name="T63" fmla="*/ 1051 h 1115"/>
                    <a:gd name="T64" fmla="*/ 405 w 679"/>
                    <a:gd name="T65" fmla="*/ 1045 h 1115"/>
                    <a:gd name="T66" fmla="*/ 427 w 679"/>
                    <a:gd name="T67" fmla="*/ 1026 h 1115"/>
                    <a:gd name="T68" fmla="*/ 434 w 679"/>
                    <a:gd name="T69" fmla="*/ 1020 h 1115"/>
                    <a:gd name="T70" fmla="*/ 458 w 679"/>
                    <a:gd name="T71" fmla="*/ 999 h 1115"/>
                    <a:gd name="T72" fmla="*/ 462 w 679"/>
                    <a:gd name="T73" fmla="*/ 994 h 1115"/>
                    <a:gd name="T74" fmla="*/ 668 w 679"/>
                    <a:gd name="T75" fmla="*/ 607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9" h="1115">
                      <a:moveTo>
                        <a:pt x="668" y="607"/>
                      </a:moveTo>
                      <a:cubicBezTo>
                        <a:pt x="674" y="571"/>
                        <a:pt x="678" y="534"/>
                        <a:pt x="679" y="497"/>
                      </a:cubicBezTo>
                      <a:cubicBezTo>
                        <a:pt x="449" y="264"/>
                        <a:pt x="449" y="264"/>
                        <a:pt x="449" y="264"/>
                      </a:cubicBezTo>
                      <a:cubicBezTo>
                        <a:pt x="437" y="247"/>
                        <a:pt x="419" y="235"/>
                        <a:pt x="400" y="229"/>
                      </a:cubicBezTo>
                      <a:cubicBezTo>
                        <a:pt x="228" y="54"/>
                        <a:pt x="228" y="54"/>
                        <a:pt x="228" y="54"/>
                      </a:cubicBezTo>
                      <a:cubicBezTo>
                        <a:pt x="228" y="54"/>
                        <a:pt x="228" y="54"/>
                        <a:pt x="228" y="54"/>
                      </a:cubicBezTo>
                      <a:cubicBezTo>
                        <a:pt x="218" y="39"/>
                        <a:pt x="203" y="27"/>
                        <a:pt x="185" y="20"/>
                      </a:cubicBezTo>
                      <a:cubicBezTo>
                        <a:pt x="134" y="0"/>
                        <a:pt x="80" y="24"/>
                        <a:pt x="63" y="71"/>
                      </a:cubicBezTo>
                      <a:cubicBezTo>
                        <a:pt x="63" y="71"/>
                        <a:pt x="63" y="71"/>
                        <a:pt x="21" y="179"/>
                      </a:cubicBezTo>
                      <a:cubicBezTo>
                        <a:pt x="14" y="178"/>
                        <a:pt x="7" y="178"/>
                        <a:pt x="0" y="178"/>
                      </a:cubicBezTo>
                      <a:cubicBezTo>
                        <a:pt x="0" y="328"/>
                        <a:pt x="0" y="328"/>
                        <a:pt x="0" y="328"/>
                      </a:cubicBezTo>
                      <a:cubicBezTo>
                        <a:pt x="1" y="328"/>
                        <a:pt x="1" y="328"/>
                        <a:pt x="1" y="328"/>
                      </a:cubicBezTo>
                      <a:cubicBezTo>
                        <a:pt x="2" y="328"/>
                        <a:pt x="3" y="328"/>
                        <a:pt x="3" y="327"/>
                      </a:cubicBezTo>
                      <a:cubicBezTo>
                        <a:pt x="4" y="327"/>
                        <a:pt x="4" y="327"/>
                        <a:pt x="5" y="327"/>
                      </a:cubicBezTo>
                      <a:cubicBezTo>
                        <a:pt x="6" y="327"/>
                        <a:pt x="6" y="327"/>
                        <a:pt x="5" y="327"/>
                      </a:cubicBezTo>
                      <a:cubicBezTo>
                        <a:pt x="4" y="327"/>
                        <a:pt x="4" y="327"/>
                        <a:pt x="3" y="327"/>
                      </a:cubicBezTo>
                      <a:cubicBezTo>
                        <a:pt x="3" y="328"/>
                        <a:pt x="2" y="328"/>
                        <a:pt x="1" y="328"/>
                      </a:cubicBezTo>
                      <a:cubicBezTo>
                        <a:pt x="1" y="328"/>
                        <a:pt x="0" y="328"/>
                        <a:pt x="0" y="328"/>
                      </a:cubicBezTo>
                      <a:cubicBezTo>
                        <a:pt x="164" y="495"/>
                        <a:pt x="164" y="495"/>
                        <a:pt x="164" y="495"/>
                      </a:cubicBezTo>
                      <a:cubicBezTo>
                        <a:pt x="163" y="511"/>
                        <a:pt x="160" y="526"/>
                        <a:pt x="154" y="542"/>
                      </a:cubicBezTo>
                      <a:cubicBezTo>
                        <a:pt x="129" y="607"/>
                        <a:pt x="66" y="646"/>
                        <a:pt x="0" y="643"/>
                      </a:cubicBezTo>
                      <a:cubicBezTo>
                        <a:pt x="0" y="788"/>
                        <a:pt x="0" y="788"/>
                        <a:pt x="0" y="788"/>
                      </a:cubicBezTo>
                      <a:cubicBezTo>
                        <a:pt x="75" y="864"/>
                        <a:pt x="75" y="864"/>
                        <a:pt x="75" y="864"/>
                      </a:cubicBezTo>
                      <a:cubicBezTo>
                        <a:pt x="79" y="873"/>
                        <a:pt x="83" y="881"/>
                        <a:pt x="87" y="891"/>
                      </a:cubicBezTo>
                      <a:cubicBezTo>
                        <a:pt x="92" y="906"/>
                        <a:pt x="103" y="919"/>
                        <a:pt x="115" y="928"/>
                      </a:cubicBezTo>
                      <a:cubicBezTo>
                        <a:pt x="298" y="1115"/>
                        <a:pt x="298" y="1115"/>
                        <a:pt x="298" y="1115"/>
                      </a:cubicBezTo>
                      <a:cubicBezTo>
                        <a:pt x="299" y="1114"/>
                        <a:pt x="299" y="1114"/>
                        <a:pt x="299" y="1114"/>
                      </a:cubicBezTo>
                      <a:cubicBezTo>
                        <a:pt x="311" y="1108"/>
                        <a:pt x="322" y="1101"/>
                        <a:pt x="333" y="1095"/>
                      </a:cubicBezTo>
                      <a:cubicBezTo>
                        <a:pt x="334" y="1094"/>
                        <a:pt x="335" y="1093"/>
                        <a:pt x="336" y="1093"/>
                      </a:cubicBezTo>
                      <a:cubicBezTo>
                        <a:pt x="346" y="1087"/>
                        <a:pt x="356" y="1080"/>
                        <a:pt x="365" y="1074"/>
                      </a:cubicBezTo>
                      <a:cubicBezTo>
                        <a:pt x="368" y="1072"/>
                        <a:pt x="371" y="1070"/>
                        <a:pt x="373" y="1068"/>
                      </a:cubicBezTo>
                      <a:cubicBezTo>
                        <a:pt x="381" y="1063"/>
                        <a:pt x="389" y="1057"/>
                        <a:pt x="397" y="1051"/>
                      </a:cubicBezTo>
                      <a:cubicBezTo>
                        <a:pt x="399" y="1049"/>
                        <a:pt x="402" y="1047"/>
                        <a:pt x="405" y="1045"/>
                      </a:cubicBezTo>
                      <a:cubicBezTo>
                        <a:pt x="412" y="1039"/>
                        <a:pt x="420" y="1033"/>
                        <a:pt x="427" y="1026"/>
                      </a:cubicBezTo>
                      <a:cubicBezTo>
                        <a:pt x="430" y="1024"/>
                        <a:pt x="432" y="1022"/>
                        <a:pt x="434" y="1020"/>
                      </a:cubicBezTo>
                      <a:cubicBezTo>
                        <a:pt x="442" y="1013"/>
                        <a:pt x="450" y="1006"/>
                        <a:pt x="458" y="999"/>
                      </a:cubicBezTo>
                      <a:cubicBezTo>
                        <a:pt x="459" y="997"/>
                        <a:pt x="461" y="996"/>
                        <a:pt x="462" y="994"/>
                      </a:cubicBezTo>
                      <a:cubicBezTo>
                        <a:pt x="567" y="892"/>
                        <a:pt x="641" y="758"/>
                        <a:pt x="668" y="607"/>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92" name="Freeform 291">
                  <a:extLst>
                    <a:ext uri="{FF2B5EF4-FFF2-40B4-BE49-F238E27FC236}">
                      <a16:creationId xmlns:a16="http://schemas.microsoft.com/office/drawing/2014/main" id="{9CD9BCB2-5729-9B4F-8E6D-B8AC592CB466}"/>
                    </a:ext>
                  </a:extLst>
                </p:cNvPr>
                <p:cNvSpPr>
                  <a:spLocks/>
                </p:cNvSpPr>
                <p:nvPr/>
              </p:nvSpPr>
              <p:spPr bwMode="auto">
                <a:xfrm>
                  <a:off x="3432" y="1251"/>
                  <a:ext cx="868" cy="1698"/>
                </a:xfrm>
                <a:custGeom>
                  <a:avLst/>
                  <a:gdLst>
                    <a:gd name="T0" fmla="*/ 417 w 491"/>
                    <a:gd name="T1" fmla="*/ 540 h 960"/>
                    <a:gd name="T2" fmla="*/ 310 w 491"/>
                    <a:gd name="T3" fmla="*/ 499 h 960"/>
                    <a:gd name="T4" fmla="*/ 309 w 491"/>
                    <a:gd name="T5" fmla="*/ 451 h 960"/>
                    <a:gd name="T6" fmla="*/ 410 w 491"/>
                    <a:gd name="T7" fmla="*/ 405 h 960"/>
                    <a:gd name="T8" fmla="*/ 458 w 491"/>
                    <a:gd name="T9" fmla="*/ 281 h 960"/>
                    <a:gd name="T10" fmla="*/ 338 w 491"/>
                    <a:gd name="T11" fmla="*/ 235 h 960"/>
                    <a:gd name="T12" fmla="*/ 234 w 491"/>
                    <a:gd name="T13" fmla="*/ 281 h 960"/>
                    <a:gd name="T14" fmla="*/ 197 w 491"/>
                    <a:gd name="T15" fmla="*/ 245 h 960"/>
                    <a:gd name="T16" fmla="*/ 238 w 491"/>
                    <a:gd name="T17" fmla="*/ 138 h 960"/>
                    <a:gd name="T18" fmla="*/ 185 w 491"/>
                    <a:gd name="T19" fmla="*/ 20 h 960"/>
                    <a:gd name="T20" fmla="*/ 63 w 491"/>
                    <a:gd name="T21" fmla="*/ 71 h 960"/>
                    <a:gd name="T22" fmla="*/ 21 w 491"/>
                    <a:gd name="T23" fmla="*/ 179 h 960"/>
                    <a:gd name="T24" fmla="*/ 0 w 491"/>
                    <a:gd name="T25" fmla="*/ 178 h 960"/>
                    <a:gd name="T26" fmla="*/ 0 w 491"/>
                    <a:gd name="T27" fmla="*/ 328 h 960"/>
                    <a:gd name="T28" fmla="*/ 63 w 491"/>
                    <a:gd name="T29" fmla="*/ 338 h 960"/>
                    <a:gd name="T30" fmla="*/ 154 w 491"/>
                    <a:gd name="T31" fmla="*/ 542 h 960"/>
                    <a:gd name="T32" fmla="*/ 0 w 491"/>
                    <a:gd name="T33" fmla="*/ 643 h 960"/>
                    <a:gd name="T34" fmla="*/ 0 w 491"/>
                    <a:gd name="T35" fmla="*/ 788 h 960"/>
                    <a:gd name="T36" fmla="*/ 40 w 491"/>
                    <a:gd name="T37" fmla="*/ 786 h 960"/>
                    <a:gd name="T38" fmla="*/ 87 w 491"/>
                    <a:gd name="T39" fmla="*/ 891 h 960"/>
                    <a:gd name="T40" fmla="*/ 207 w 491"/>
                    <a:gd name="T41" fmla="*/ 937 h 960"/>
                    <a:gd name="T42" fmla="*/ 253 w 491"/>
                    <a:gd name="T43" fmla="*/ 816 h 960"/>
                    <a:gd name="T44" fmla="*/ 207 w 491"/>
                    <a:gd name="T45" fmla="*/ 712 h 960"/>
                    <a:gd name="T46" fmla="*/ 243 w 491"/>
                    <a:gd name="T47" fmla="*/ 674 h 960"/>
                    <a:gd name="T48" fmla="*/ 350 w 491"/>
                    <a:gd name="T49" fmla="*/ 715 h 960"/>
                    <a:gd name="T50" fmla="*/ 472 w 491"/>
                    <a:gd name="T51" fmla="*/ 664 h 960"/>
                    <a:gd name="T52" fmla="*/ 417 w 491"/>
                    <a:gd name="T53" fmla="*/ 54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1" h="960">
                      <a:moveTo>
                        <a:pt x="417" y="540"/>
                      </a:moveTo>
                      <a:cubicBezTo>
                        <a:pt x="417" y="540"/>
                        <a:pt x="417" y="540"/>
                        <a:pt x="310" y="499"/>
                      </a:cubicBezTo>
                      <a:cubicBezTo>
                        <a:pt x="311" y="482"/>
                        <a:pt x="310" y="466"/>
                        <a:pt x="309" y="451"/>
                      </a:cubicBezTo>
                      <a:cubicBezTo>
                        <a:pt x="341" y="436"/>
                        <a:pt x="375" y="421"/>
                        <a:pt x="410" y="405"/>
                      </a:cubicBezTo>
                      <a:cubicBezTo>
                        <a:pt x="459" y="384"/>
                        <a:pt x="479" y="329"/>
                        <a:pt x="458" y="281"/>
                      </a:cubicBezTo>
                      <a:cubicBezTo>
                        <a:pt x="440" y="234"/>
                        <a:pt x="382" y="212"/>
                        <a:pt x="338" y="235"/>
                      </a:cubicBezTo>
                      <a:cubicBezTo>
                        <a:pt x="338" y="235"/>
                        <a:pt x="338" y="235"/>
                        <a:pt x="234" y="281"/>
                      </a:cubicBezTo>
                      <a:cubicBezTo>
                        <a:pt x="223" y="268"/>
                        <a:pt x="211" y="256"/>
                        <a:pt x="197" y="245"/>
                      </a:cubicBezTo>
                      <a:cubicBezTo>
                        <a:pt x="210" y="211"/>
                        <a:pt x="224" y="176"/>
                        <a:pt x="238" y="138"/>
                      </a:cubicBezTo>
                      <a:cubicBezTo>
                        <a:pt x="256" y="91"/>
                        <a:pt x="232" y="38"/>
                        <a:pt x="185" y="20"/>
                      </a:cubicBezTo>
                      <a:cubicBezTo>
                        <a:pt x="134" y="0"/>
                        <a:pt x="80" y="24"/>
                        <a:pt x="63" y="71"/>
                      </a:cubicBezTo>
                      <a:cubicBezTo>
                        <a:pt x="63" y="71"/>
                        <a:pt x="63" y="71"/>
                        <a:pt x="21" y="179"/>
                      </a:cubicBezTo>
                      <a:cubicBezTo>
                        <a:pt x="14" y="178"/>
                        <a:pt x="7" y="178"/>
                        <a:pt x="0" y="178"/>
                      </a:cubicBezTo>
                      <a:cubicBezTo>
                        <a:pt x="0" y="328"/>
                        <a:pt x="0" y="328"/>
                        <a:pt x="0" y="328"/>
                      </a:cubicBezTo>
                      <a:cubicBezTo>
                        <a:pt x="21" y="327"/>
                        <a:pt x="43" y="330"/>
                        <a:pt x="63" y="338"/>
                      </a:cubicBezTo>
                      <a:cubicBezTo>
                        <a:pt x="145" y="369"/>
                        <a:pt x="185" y="460"/>
                        <a:pt x="154" y="542"/>
                      </a:cubicBezTo>
                      <a:cubicBezTo>
                        <a:pt x="129" y="607"/>
                        <a:pt x="66" y="646"/>
                        <a:pt x="0" y="643"/>
                      </a:cubicBezTo>
                      <a:cubicBezTo>
                        <a:pt x="0" y="788"/>
                        <a:pt x="0" y="788"/>
                        <a:pt x="0" y="788"/>
                      </a:cubicBezTo>
                      <a:cubicBezTo>
                        <a:pt x="13" y="788"/>
                        <a:pt x="27" y="788"/>
                        <a:pt x="40" y="786"/>
                      </a:cubicBezTo>
                      <a:cubicBezTo>
                        <a:pt x="54" y="819"/>
                        <a:pt x="70" y="854"/>
                        <a:pt x="87" y="891"/>
                      </a:cubicBezTo>
                      <a:cubicBezTo>
                        <a:pt x="104" y="937"/>
                        <a:pt x="163" y="960"/>
                        <a:pt x="207" y="937"/>
                      </a:cubicBezTo>
                      <a:cubicBezTo>
                        <a:pt x="254" y="919"/>
                        <a:pt x="276" y="861"/>
                        <a:pt x="253" y="816"/>
                      </a:cubicBezTo>
                      <a:cubicBezTo>
                        <a:pt x="253" y="816"/>
                        <a:pt x="253" y="816"/>
                        <a:pt x="207" y="712"/>
                      </a:cubicBezTo>
                      <a:cubicBezTo>
                        <a:pt x="220" y="701"/>
                        <a:pt x="232" y="688"/>
                        <a:pt x="243" y="674"/>
                      </a:cubicBezTo>
                      <a:cubicBezTo>
                        <a:pt x="277" y="687"/>
                        <a:pt x="313" y="701"/>
                        <a:pt x="350" y="715"/>
                      </a:cubicBezTo>
                      <a:cubicBezTo>
                        <a:pt x="396" y="733"/>
                        <a:pt x="454" y="710"/>
                        <a:pt x="472" y="664"/>
                      </a:cubicBezTo>
                      <a:cubicBezTo>
                        <a:pt x="491" y="613"/>
                        <a:pt x="464" y="557"/>
                        <a:pt x="417" y="54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grpSp>
        </p:grpSp>
        <p:grpSp>
          <p:nvGrpSpPr>
            <p:cNvPr id="171" name="Group 170">
              <a:extLst>
                <a:ext uri="{FF2B5EF4-FFF2-40B4-BE49-F238E27FC236}">
                  <a16:creationId xmlns:a16="http://schemas.microsoft.com/office/drawing/2014/main" id="{9DFD4AF2-D283-354C-800A-6DE81D848E31}"/>
                </a:ext>
              </a:extLst>
            </p:cNvPr>
            <p:cNvGrpSpPr/>
            <p:nvPr/>
          </p:nvGrpSpPr>
          <p:grpSpPr>
            <a:xfrm>
              <a:off x="4908228" y="1043966"/>
              <a:ext cx="819166" cy="1176630"/>
              <a:chOff x="4848287" y="901726"/>
              <a:chExt cx="819166" cy="1176630"/>
            </a:xfrm>
          </p:grpSpPr>
          <p:sp>
            <p:nvSpPr>
              <p:cNvPr id="64" name="Rectangle 63">
                <a:extLst>
                  <a:ext uri="{FF2B5EF4-FFF2-40B4-BE49-F238E27FC236}">
                    <a16:creationId xmlns:a16="http://schemas.microsoft.com/office/drawing/2014/main" id="{4D725A7C-63EC-764D-A7E6-D32D05088766}"/>
                  </a:ext>
                </a:extLst>
              </p:cNvPr>
              <p:cNvSpPr/>
              <p:nvPr/>
            </p:nvSpPr>
            <p:spPr>
              <a:xfrm>
                <a:off x="4848287" y="901726"/>
                <a:ext cx="819166" cy="307777"/>
              </a:xfrm>
              <a:prstGeom prst="rect">
                <a:avLst/>
              </a:prstGeom>
              <a:noFill/>
              <a:ln w="25400" cap="flat" cmpd="sng" algn="ctr">
                <a:noFill/>
                <a:prstDash val="solid"/>
              </a:ln>
              <a:effectLst/>
            </p:spPr>
            <p:txBody>
              <a:bodyPr wrap="square" lIns="0" tIns="0" rIns="0" bIns="0" rtlCol="0" anchor="t">
                <a:spAutoFit/>
              </a:bodyPr>
              <a:lstStyle/>
              <a:p>
                <a:pPr marL="0" lvl="1" indent="-223719" algn="ctr" defTabSz="457075">
                  <a:defRPr/>
                </a:pPr>
                <a:r>
                  <a:rPr lang="en-US" sz="1000" kern="0" dirty="0">
                    <a:solidFill>
                      <a:srgbClr val="282828"/>
                    </a:solidFill>
                    <a:latin typeface="Arial" panose="020B0604020202020204" pitchFamily="34" charset="0"/>
                    <a:cs typeface="Arial" panose="020B0604020202020204" pitchFamily="34" charset="0"/>
                  </a:rPr>
                  <a:t>Enhanced support</a:t>
                </a:r>
              </a:p>
            </p:txBody>
          </p:sp>
          <p:grpSp>
            <p:nvGrpSpPr>
              <p:cNvPr id="65" name="Group 13">
                <a:extLst>
                  <a:ext uri="{FF2B5EF4-FFF2-40B4-BE49-F238E27FC236}">
                    <a16:creationId xmlns:a16="http://schemas.microsoft.com/office/drawing/2014/main" id="{88A25F21-50C6-334D-B1D0-BE004CE83947}"/>
                  </a:ext>
                </a:extLst>
              </p:cNvPr>
              <p:cNvGrpSpPr>
                <a:grpSpLocks noChangeAspect="1"/>
              </p:cNvGrpSpPr>
              <p:nvPr/>
            </p:nvGrpSpPr>
            <p:grpSpPr bwMode="auto">
              <a:xfrm>
                <a:off x="4856465" y="1292511"/>
                <a:ext cx="802811" cy="785845"/>
                <a:chOff x="1704" y="443"/>
                <a:chExt cx="2544" cy="2546"/>
              </a:xfrm>
            </p:grpSpPr>
            <p:sp>
              <p:nvSpPr>
                <p:cNvPr id="66" name="Oval 14">
                  <a:extLst>
                    <a:ext uri="{FF2B5EF4-FFF2-40B4-BE49-F238E27FC236}">
                      <a16:creationId xmlns:a16="http://schemas.microsoft.com/office/drawing/2014/main" id="{A19B6086-4889-A148-8F31-B0ABDD26699D}"/>
                    </a:ext>
                  </a:extLst>
                </p:cNvPr>
                <p:cNvSpPr>
                  <a:spLocks noChangeArrowheads="1"/>
                </p:cNvSpPr>
                <p:nvPr/>
              </p:nvSpPr>
              <p:spPr bwMode="auto">
                <a:xfrm>
                  <a:off x="1704" y="443"/>
                  <a:ext cx="2544" cy="254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67" name="Freeform 15">
                  <a:extLst>
                    <a:ext uri="{FF2B5EF4-FFF2-40B4-BE49-F238E27FC236}">
                      <a16:creationId xmlns:a16="http://schemas.microsoft.com/office/drawing/2014/main" id="{5CA94B07-2A84-C54C-8818-89AB9FF20718}"/>
                    </a:ext>
                  </a:extLst>
                </p:cNvPr>
                <p:cNvSpPr>
                  <a:spLocks/>
                </p:cNvSpPr>
                <p:nvPr/>
              </p:nvSpPr>
              <p:spPr bwMode="auto">
                <a:xfrm>
                  <a:off x="2010" y="749"/>
                  <a:ext cx="2224" cy="2226"/>
                </a:xfrm>
                <a:custGeom>
                  <a:avLst/>
                  <a:gdLst>
                    <a:gd name="T0" fmla="*/ 1060 w 1259"/>
                    <a:gd name="T1" fmla="*/ 458 h 1259"/>
                    <a:gd name="T2" fmla="*/ 958 w 1259"/>
                    <a:gd name="T3" fmla="*/ 411 h 1259"/>
                    <a:gd name="T4" fmla="*/ 683 w 1259"/>
                    <a:gd name="T5" fmla="*/ 411 h 1259"/>
                    <a:gd name="T6" fmla="*/ 683 w 1259"/>
                    <a:gd name="T7" fmla="*/ 136 h 1259"/>
                    <a:gd name="T8" fmla="*/ 547 w 1259"/>
                    <a:gd name="T9" fmla="*/ 0 h 1259"/>
                    <a:gd name="T10" fmla="*/ 411 w 1259"/>
                    <a:gd name="T11" fmla="*/ 136 h 1259"/>
                    <a:gd name="T12" fmla="*/ 411 w 1259"/>
                    <a:gd name="T13" fmla="*/ 411 h 1259"/>
                    <a:gd name="T14" fmla="*/ 136 w 1259"/>
                    <a:gd name="T15" fmla="*/ 411 h 1259"/>
                    <a:gd name="T16" fmla="*/ 0 w 1259"/>
                    <a:gd name="T17" fmla="*/ 547 h 1259"/>
                    <a:gd name="T18" fmla="*/ 46 w 1259"/>
                    <a:gd name="T19" fmla="*/ 649 h 1259"/>
                    <a:gd name="T20" fmla="*/ 445 w 1259"/>
                    <a:gd name="T21" fmla="*/ 1048 h 1259"/>
                    <a:gd name="T22" fmla="*/ 457 w 1259"/>
                    <a:gd name="T23" fmla="*/ 1059 h 1259"/>
                    <a:gd name="T24" fmla="*/ 656 w 1259"/>
                    <a:gd name="T25" fmla="*/ 1259 h 1259"/>
                    <a:gd name="T26" fmla="*/ 1259 w 1259"/>
                    <a:gd name="T27" fmla="*/ 656 h 1259"/>
                    <a:gd name="T28" fmla="*/ 1060 w 1259"/>
                    <a:gd name="T29" fmla="*/ 458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9" h="1259">
                      <a:moveTo>
                        <a:pt x="1060" y="458"/>
                      </a:moveTo>
                      <a:cubicBezTo>
                        <a:pt x="1035" y="429"/>
                        <a:pt x="999" y="411"/>
                        <a:pt x="958" y="411"/>
                      </a:cubicBezTo>
                      <a:cubicBezTo>
                        <a:pt x="683" y="411"/>
                        <a:pt x="683" y="411"/>
                        <a:pt x="683" y="411"/>
                      </a:cubicBezTo>
                      <a:cubicBezTo>
                        <a:pt x="683" y="136"/>
                        <a:pt x="683" y="136"/>
                        <a:pt x="683" y="136"/>
                      </a:cubicBezTo>
                      <a:cubicBezTo>
                        <a:pt x="683" y="61"/>
                        <a:pt x="622" y="0"/>
                        <a:pt x="547" y="0"/>
                      </a:cubicBezTo>
                      <a:cubicBezTo>
                        <a:pt x="472" y="0"/>
                        <a:pt x="411" y="61"/>
                        <a:pt x="411" y="136"/>
                      </a:cubicBezTo>
                      <a:cubicBezTo>
                        <a:pt x="411" y="411"/>
                        <a:pt x="411" y="411"/>
                        <a:pt x="411" y="411"/>
                      </a:cubicBezTo>
                      <a:cubicBezTo>
                        <a:pt x="136" y="411"/>
                        <a:pt x="136" y="411"/>
                        <a:pt x="136" y="411"/>
                      </a:cubicBezTo>
                      <a:cubicBezTo>
                        <a:pt x="61" y="411"/>
                        <a:pt x="0" y="472"/>
                        <a:pt x="0" y="547"/>
                      </a:cubicBezTo>
                      <a:cubicBezTo>
                        <a:pt x="0" y="588"/>
                        <a:pt x="18" y="624"/>
                        <a:pt x="46" y="649"/>
                      </a:cubicBezTo>
                      <a:cubicBezTo>
                        <a:pt x="445" y="1048"/>
                        <a:pt x="445" y="1048"/>
                        <a:pt x="445" y="1048"/>
                      </a:cubicBezTo>
                      <a:cubicBezTo>
                        <a:pt x="449" y="1052"/>
                        <a:pt x="453" y="1056"/>
                        <a:pt x="457" y="1059"/>
                      </a:cubicBezTo>
                      <a:cubicBezTo>
                        <a:pt x="656" y="1259"/>
                        <a:pt x="656" y="1259"/>
                        <a:pt x="656" y="1259"/>
                      </a:cubicBezTo>
                      <a:cubicBezTo>
                        <a:pt x="966" y="1212"/>
                        <a:pt x="1212" y="966"/>
                        <a:pt x="1259" y="656"/>
                      </a:cubicBezTo>
                      <a:lnTo>
                        <a:pt x="1060" y="458"/>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68" name="Freeform 16">
                  <a:extLst>
                    <a:ext uri="{FF2B5EF4-FFF2-40B4-BE49-F238E27FC236}">
                      <a16:creationId xmlns:a16="http://schemas.microsoft.com/office/drawing/2014/main" id="{D373918E-8CCB-0145-BB41-299E755DE95A}"/>
                    </a:ext>
                  </a:extLst>
                </p:cNvPr>
                <p:cNvSpPr>
                  <a:spLocks/>
                </p:cNvSpPr>
                <p:nvPr/>
              </p:nvSpPr>
              <p:spPr bwMode="auto">
                <a:xfrm>
                  <a:off x="2736" y="749"/>
                  <a:ext cx="480" cy="1934"/>
                </a:xfrm>
                <a:custGeom>
                  <a:avLst/>
                  <a:gdLst>
                    <a:gd name="T0" fmla="*/ 136 w 272"/>
                    <a:gd name="T1" fmla="*/ 1094 h 1094"/>
                    <a:gd name="T2" fmla="*/ 0 w 272"/>
                    <a:gd name="T3" fmla="*/ 958 h 1094"/>
                    <a:gd name="T4" fmla="*/ 0 w 272"/>
                    <a:gd name="T5" fmla="*/ 136 h 1094"/>
                    <a:gd name="T6" fmla="*/ 136 w 272"/>
                    <a:gd name="T7" fmla="*/ 0 h 1094"/>
                    <a:gd name="T8" fmla="*/ 272 w 272"/>
                    <a:gd name="T9" fmla="*/ 136 h 1094"/>
                    <a:gd name="T10" fmla="*/ 272 w 272"/>
                    <a:gd name="T11" fmla="*/ 958 h 1094"/>
                    <a:gd name="T12" fmla="*/ 136 w 272"/>
                    <a:gd name="T13" fmla="*/ 1094 h 1094"/>
                  </a:gdLst>
                  <a:ahLst/>
                  <a:cxnLst>
                    <a:cxn ang="0">
                      <a:pos x="T0" y="T1"/>
                    </a:cxn>
                    <a:cxn ang="0">
                      <a:pos x="T2" y="T3"/>
                    </a:cxn>
                    <a:cxn ang="0">
                      <a:pos x="T4" y="T5"/>
                    </a:cxn>
                    <a:cxn ang="0">
                      <a:pos x="T6" y="T7"/>
                    </a:cxn>
                    <a:cxn ang="0">
                      <a:pos x="T8" y="T9"/>
                    </a:cxn>
                    <a:cxn ang="0">
                      <a:pos x="T10" y="T11"/>
                    </a:cxn>
                    <a:cxn ang="0">
                      <a:pos x="T12" y="T13"/>
                    </a:cxn>
                  </a:cxnLst>
                  <a:rect l="0" t="0" r="r" b="b"/>
                  <a:pathLst>
                    <a:path w="272" h="1094">
                      <a:moveTo>
                        <a:pt x="136" y="1094"/>
                      </a:moveTo>
                      <a:cubicBezTo>
                        <a:pt x="61" y="1094"/>
                        <a:pt x="0" y="1033"/>
                        <a:pt x="0" y="958"/>
                      </a:cubicBezTo>
                      <a:cubicBezTo>
                        <a:pt x="0" y="136"/>
                        <a:pt x="0" y="136"/>
                        <a:pt x="0" y="136"/>
                      </a:cubicBezTo>
                      <a:cubicBezTo>
                        <a:pt x="0" y="61"/>
                        <a:pt x="61" y="0"/>
                        <a:pt x="136" y="0"/>
                      </a:cubicBezTo>
                      <a:cubicBezTo>
                        <a:pt x="211" y="0"/>
                        <a:pt x="272" y="61"/>
                        <a:pt x="272" y="136"/>
                      </a:cubicBezTo>
                      <a:cubicBezTo>
                        <a:pt x="272" y="958"/>
                        <a:pt x="272" y="958"/>
                        <a:pt x="272" y="958"/>
                      </a:cubicBezTo>
                      <a:cubicBezTo>
                        <a:pt x="272" y="1033"/>
                        <a:pt x="211" y="1094"/>
                        <a:pt x="136" y="1094"/>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69" name="Freeform 17">
                  <a:extLst>
                    <a:ext uri="{FF2B5EF4-FFF2-40B4-BE49-F238E27FC236}">
                      <a16:creationId xmlns:a16="http://schemas.microsoft.com/office/drawing/2014/main" id="{6AC4F457-C586-414B-8979-89B2ED026990}"/>
                    </a:ext>
                  </a:extLst>
                </p:cNvPr>
                <p:cNvSpPr>
                  <a:spLocks/>
                </p:cNvSpPr>
                <p:nvPr/>
              </p:nvSpPr>
              <p:spPr bwMode="auto">
                <a:xfrm>
                  <a:off x="2010" y="1476"/>
                  <a:ext cx="1932" cy="480"/>
                </a:xfrm>
                <a:custGeom>
                  <a:avLst/>
                  <a:gdLst>
                    <a:gd name="T0" fmla="*/ 1094 w 1094"/>
                    <a:gd name="T1" fmla="*/ 136 h 272"/>
                    <a:gd name="T2" fmla="*/ 958 w 1094"/>
                    <a:gd name="T3" fmla="*/ 272 h 272"/>
                    <a:gd name="T4" fmla="*/ 136 w 1094"/>
                    <a:gd name="T5" fmla="*/ 272 h 272"/>
                    <a:gd name="T6" fmla="*/ 0 w 1094"/>
                    <a:gd name="T7" fmla="*/ 136 h 272"/>
                    <a:gd name="T8" fmla="*/ 136 w 1094"/>
                    <a:gd name="T9" fmla="*/ 0 h 272"/>
                    <a:gd name="T10" fmla="*/ 958 w 1094"/>
                    <a:gd name="T11" fmla="*/ 0 h 272"/>
                    <a:gd name="T12" fmla="*/ 1094 w 1094"/>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1094" h="272">
                      <a:moveTo>
                        <a:pt x="1094" y="136"/>
                      </a:moveTo>
                      <a:cubicBezTo>
                        <a:pt x="1094" y="211"/>
                        <a:pt x="1033" y="272"/>
                        <a:pt x="958" y="272"/>
                      </a:cubicBezTo>
                      <a:cubicBezTo>
                        <a:pt x="136" y="272"/>
                        <a:pt x="136" y="272"/>
                        <a:pt x="136" y="272"/>
                      </a:cubicBezTo>
                      <a:cubicBezTo>
                        <a:pt x="61" y="272"/>
                        <a:pt x="0" y="211"/>
                        <a:pt x="0" y="136"/>
                      </a:cubicBezTo>
                      <a:cubicBezTo>
                        <a:pt x="0" y="61"/>
                        <a:pt x="61" y="0"/>
                        <a:pt x="136" y="0"/>
                      </a:cubicBezTo>
                      <a:cubicBezTo>
                        <a:pt x="958" y="0"/>
                        <a:pt x="958" y="0"/>
                        <a:pt x="958" y="0"/>
                      </a:cubicBezTo>
                      <a:cubicBezTo>
                        <a:pt x="1033" y="0"/>
                        <a:pt x="1094" y="61"/>
                        <a:pt x="1094" y="136"/>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70" name="Rectangle 18">
                  <a:extLst>
                    <a:ext uri="{FF2B5EF4-FFF2-40B4-BE49-F238E27FC236}">
                      <a16:creationId xmlns:a16="http://schemas.microsoft.com/office/drawing/2014/main" id="{88A09FA8-A0D3-554B-8B3E-49119D376A8E}"/>
                    </a:ext>
                  </a:extLst>
                </p:cNvPr>
                <p:cNvSpPr>
                  <a:spLocks noChangeArrowheads="1"/>
                </p:cNvSpPr>
                <p:nvPr/>
              </p:nvSpPr>
              <p:spPr bwMode="auto">
                <a:xfrm>
                  <a:off x="2736" y="1476"/>
                  <a:ext cx="480" cy="480"/>
                </a:xfrm>
                <a:prstGeom prst="rect">
                  <a:avLst/>
                </a:prstGeom>
                <a:solidFill>
                  <a:srgbClr val="0235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grpSp>
        </p:grpSp>
        <p:grpSp>
          <p:nvGrpSpPr>
            <p:cNvPr id="170" name="Group 169">
              <a:extLst>
                <a:ext uri="{FF2B5EF4-FFF2-40B4-BE49-F238E27FC236}">
                  <a16:creationId xmlns:a16="http://schemas.microsoft.com/office/drawing/2014/main" id="{F47FC443-2FD9-3B46-A917-F07298674290}"/>
                </a:ext>
              </a:extLst>
            </p:cNvPr>
            <p:cNvGrpSpPr/>
            <p:nvPr/>
          </p:nvGrpSpPr>
          <p:grpSpPr>
            <a:xfrm>
              <a:off x="3929596" y="1043966"/>
              <a:ext cx="895923" cy="1175713"/>
              <a:chOff x="3929596" y="901726"/>
              <a:chExt cx="895923" cy="1175713"/>
            </a:xfrm>
          </p:grpSpPr>
          <p:sp>
            <p:nvSpPr>
              <p:cNvPr id="40" name="Rectangle 39">
                <a:extLst>
                  <a:ext uri="{FF2B5EF4-FFF2-40B4-BE49-F238E27FC236}">
                    <a16:creationId xmlns:a16="http://schemas.microsoft.com/office/drawing/2014/main" id="{20E524D0-6E45-ED48-85B1-1ECECC6F0C70}"/>
                  </a:ext>
                </a:extLst>
              </p:cNvPr>
              <p:cNvSpPr/>
              <p:nvPr/>
            </p:nvSpPr>
            <p:spPr>
              <a:xfrm>
                <a:off x="3929596" y="901726"/>
                <a:ext cx="895923" cy="307777"/>
              </a:xfrm>
              <a:prstGeom prst="rect">
                <a:avLst/>
              </a:prstGeom>
              <a:noFill/>
              <a:ln w="25400" cap="flat" cmpd="sng" algn="ctr">
                <a:noFill/>
                <a:prstDash val="solid"/>
              </a:ln>
              <a:effectLst/>
            </p:spPr>
            <p:txBody>
              <a:bodyPr wrap="square" lIns="0" tIns="0" rIns="0" bIns="0" rtlCol="0" anchor="t">
                <a:spAutoFit/>
              </a:bodyPr>
              <a:lstStyle/>
              <a:p>
                <a:pPr marL="0" lvl="1" indent="-223719" algn="ctr" defTabSz="457075">
                  <a:defRPr/>
                </a:pPr>
                <a:r>
                  <a:rPr lang="en-US" sz="1000" kern="0" dirty="0">
                    <a:solidFill>
                      <a:srgbClr val="282828"/>
                    </a:solidFill>
                    <a:latin typeface="Arial" panose="020B0604020202020204" pitchFamily="34" charset="0"/>
                    <a:cs typeface="Arial" panose="020B0604020202020204" pitchFamily="34" charset="0"/>
                  </a:rPr>
                  <a:t>Intuitive experience</a:t>
                </a:r>
              </a:p>
            </p:txBody>
          </p:sp>
          <p:grpSp>
            <p:nvGrpSpPr>
              <p:cNvPr id="41" name="Group 40">
                <a:extLst>
                  <a:ext uri="{FF2B5EF4-FFF2-40B4-BE49-F238E27FC236}">
                    <a16:creationId xmlns:a16="http://schemas.microsoft.com/office/drawing/2014/main" id="{1B4DA41B-B117-194B-B1B8-F8DB841C851F}"/>
                  </a:ext>
                </a:extLst>
              </p:cNvPr>
              <p:cNvGrpSpPr>
                <a:grpSpLocks noChangeAspect="1"/>
              </p:cNvGrpSpPr>
              <p:nvPr/>
            </p:nvGrpSpPr>
            <p:grpSpPr bwMode="auto">
              <a:xfrm>
                <a:off x="3983505" y="1295007"/>
                <a:ext cx="799323" cy="782432"/>
                <a:chOff x="2376" y="1115"/>
                <a:chExt cx="2544" cy="2546"/>
              </a:xfrm>
            </p:grpSpPr>
            <p:sp>
              <p:nvSpPr>
                <p:cNvPr id="42" name="Oval 41">
                  <a:extLst>
                    <a:ext uri="{FF2B5EF4-FFF2-40B4-BE49-F238E27FC236}">
                      <a16:creationId xmlns:a16="http://schemas.microsoft.com/office/drawing/2014/main" id="{873100C0-8539-164E-BF30-4401868F12FD}"/>
                    </a:ext>
                  </a:extLst>
                </p:cNvPr>
                <p:cNvSpPr>
                  <a:spLocks noChangeArrowheads="1"/>
                </p:cNvSpPr>
                <p:nvPr/>
              </p:nvSpPr>
              <p:spPr bwMode="auto">
                <a:xfrm>
                  <a:off x="2376" y="1115"/>
                  <a:ext cx="2544" cy="254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43" name="Freeform 274">
                  <a:extLst>
                    <a:ext uri="{FF2B5EF4-FFF2-40B4-BE49-F238E27FC236}">
                      <a16:creationId xmlns:a16="http://schemas.microsoft.com/office/drawing/2014/main" id="{56F4F9F6-3FAA-D645-BBB3-E6B96021A7CF}"/>
                    </a:ext>
                  </a:extLst>
                </p:cNvPr>
                <p:cNvSpPr>
                  <a:spLocks/>
                </p:cNvSpPr>
                <p:nvPr/>
              </p:nvSpPr>
              <p:spPr bwMode="auto">
                <a:xfrm>
                  <a:off x="2698" y="1371"/>
                  <a:ext cx="2222" cy="2290"/>
                </a:xfrm>
                <a:custGeom>
                  <a:avLst/>
                  <a:gdLst>
                    <a:gd name="T0" fmla="*/ 1256 w 1258"/>
                    <a:gd name="T1" fmla="*/ 526 h 1295"/>
                    <a:gd name="T2" fmla="*/ 1007 w 1258"/>
                    <a:gd name="T3" fmla="*/ 277 h 1295"/>
                    <a:gd name="T4" fmla="*/ 952 w 1258"/>
                    <a:gd name="T5" fmla="*/ 251 h 1295"/>
                    <a:gd name="T6" fmla="*/ 878 w 1258"/>
                    <a:gd name="T7" fmla="*/ 310 h 1295"/>
                    <a:gd name="T8" fmla="*/ 591 w 1258"/>
                    <a:gd name="T9" fmla="*/ 22 h 1295"/>
                    <a:gd name="T10" fmla="*/ 538 w 1258"/>
                    <a:gd name="T11" fmla="*/ 0 h 1295"/>
                    <a:gd name="T12" fmla="*/ 463 w 1258"/>
                    <a:gd name="T13" fmla="*/ 75 h 1295"/>
                    <a:gd name="T14" fmla="*/ 485 w 1258"/>
                    <a:gd name="T15" fmla="*/ 128 h 1295"/>
                    <a:gd name="T16" fmla="*/ 568 w 1258"/>
                    <a:gd name="T17" fmla="*/ 212 h 1295"/>
                    <a:gd name="T18" fmla="*/ 479 w 1258"/>
                    <a:gd name="T19" fmla="*/ 212 h 1295"/>
                    <a:gd name="T20" fmla="*/ 414 w 1258"/>
                    <a:gd name="T21" fmla="*/ 277 h 1295"/>
                    <a:gd name="T22" fmla="*/ 414 w 1258"/>
                    <a:gd name="T23" fmla="*/ 481 h 1295"/>
                    <a:gd name="T24" fmla="*/ 432 w 1258"/>
                    <a:gd name="T25" fmla="*/ 525 h 1295"/>
                    <a:gd name="T26" fmla="*/ 174 w 1258"/>
                    <a:gd name="T27" fmla="*/ 270 h 1295"/>
                    <a:gd name="T28" fmla="*/ 125 w 1258"/>
                    <a:gd name="T29" fmla="*/ 252 h 1295"/>
                    <a:gd name="T30" fmla="*/ 50 w 1258"/>
                    <a:gd name="T31" fmla="*/ 327 h 1295"/>
                    <a:gd name="T32" fmla="*/ 69 w 1258"/>
                    <a:gd name="T33" fmla="*/ 375 h 1295"/>
                    <a:gd name="T34" fmla="*/ 69 w 1258"/>
                    <a:gd name="T35" fmla="*/ 376 h 1295"/>
                    <a:gd name="T36" fmla="*/ 156 w 1258"/>
                    <a:gd name="T37" fmla="*/ 463 h 1295"/>
                    <a:gd name="T38" fmla="*/ 68 w 1258"/>
                    <a:gd name="T39" fmla="*/ 462 h 1295"/>
                    <a:gd name="T40" fmla="*/ 0 w 1258"/>
                    <a:gd name="T41" fmla="*/ 530 h 1295"/>
                    <a:gd name="T42" fmla="*/ 1 w 1258"/>
                    <a:gd name="T43" fmla="*/ 733 h 1295"/>
                    <a:gd name="T44" fmla="*/ 12 w 1258"/>
                    <a:gd name="T45" fmla="*/ 768 h 1295"/>
                    <a:gd name="T46" fmla="*/ 12 w 1258"/>
                    <a:gd name="T47" fmla="*/ 768 h 1295"/>
                    <a:gd name="T48" fmla="*/ 12 w 1258"/>
                    <a:gd name="T49" fmla="*/ 768 h 1295"/>
                    <a:gd name="T50" fmla="*/ 539 w 1258"/>
                    <a:gd name="T51" fmla="*/ 1295 h 1295"/>
                    <a:gd name="T52" fmla="*/ 1258 w 1258"/>
                    <a:gd name="T53" fmla="*/ 575 h 1295"/>
                    <a:gd name="T54" fmla="*/ 1256 w 1258"/>
                    <a:gd name="T55" fmla="*/ 526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8" h="1295">
                      <a:moveTo>
                        <a:pt x="1256" y="526"/>
                      </a:moveTo>
                      <a:cubicBezTo>
                        <a:pt x="1007" y="277"/>
                        <a:pt x="1007" y="277"/>
                        <a:pt x="1007" y="277"/>
                      </a:cubicBezTo>
                      <a:cubicBezTo>
                        <a:pt x="993" y="261"/>
                        <a:pt x="974" y="252"/>
                        <a:pt x="952" y="251"/>
                      </a:cubicBezTo>
                      <a:cubicBezTo>
                        <a:pt x="915" y="251"/>
                        <a:pt x="885" y="276"/>
                        <a:pt x="878" y="310"/>
                      </a:cubicBezTo>
                      <a:cubicBezTo>
                        <a:pt x="591" y="22"/>
                        <a:pt x="591" y="22"/>
                        <a:pt x="591" y="22"/>
                      </a:cubicBezTo>
                      <a:cubicBezTo>
                        <a:pt x="577" y="9"/>
                        <a:pt x="558" y="0"/>
                        <a:pt x="538" y="0"/>
                      </a:cubicBezTo>
                      <a:cubicBezTo>
                        <a:pt x="497" y="1"/>
                        <a:pt x="463" y="35"/>
                        <a:pt x="463" y="75"/>
                      </a:cubicBezTo>
                      <a:cubicBezTo>
                        <a:pt x="463" y="96"/>
                        <a:pt x="471" y="115"/>
                        <a:pt x="485" y="128"/>
                      </a:cubicBezTo>
                      <a:cubicBezTo>
                        <a:pt x="568" y="212"/>
                        <a:pt x="568" y="212"/>
                        <a:pt x="568" y="212"/>
                      </a:cubicBezTo>
                      <a:cubicBezTo>
                        <a:pt x="538" y="212"/>
                        <a:pt x="509" y="212"/>
                        <a:pt x="479" y="212"/>
                      </a:cubicBezTo>
                      <a:cubicBezTo>
                        <a:pt x="442" y="211"/>
                        <a:pt x="413" y="242"/>
                        <a:pt x="414" y="277"/>
                      </a:cubicBezTo>
                      <a:cubicBezTo>
                        <a:pt x="415" y="310"/>
                        <a:pt x="414" y="480"/>
                        <a:pt x="414" y="481"/>
                      </a:cubicBezTo>
                      <a:cubicBezTo>
                        <a:pt x="414" y="498"/>
                        <a:pt x="421" y="514"/>
                        <a:pt x="432" y="525"/>
                      </a:cubicBezTo>
                      <a:cubicBezTo>
                        <a:pt x="174" y="270"/>
                        <a:pt x="174" y="270"/>
                        <a:pt x="174" y="270"/>
                      </a:cubicBezTo>
                      <a:cubicBezTo>
                        <a:pt x="161" y="259"/>
                        <a:pt x="144" y="251"/>
                        <a:pt x="125" y="252"/>
                      </a:cubicBezTo>
                      <a:cubicBezTo>
                        <a:pt x="83" y="252"/>
                        <a:pt x="50" y="285"/>
                        <a:pt x="50" y="327"/>
                      </a:cubicBezTo>
                      <a:cubicBezTo>
                        <a:pt x="50" y="345"/>
                        <a:pt x="58" y="362"/>
                        <a:pt x="69" y="375"/>
                      </a:cubicBezTo>
                      <a:cubicBezTo>
                        <a:pt x="69" y="376"/>
                        <a:pt x="69" y="376"/>
                        <a:pt x="69" y="376"/>
                      </a:cubicBezTo>
                      <a:cubicBezTo>
                        <a:pt x="156" y="463"/>
                        <a:pt x="156" y="463"/>
                        <a:pt x="156" y="463"/>
                      </a:cubicBezTo>
                      <a:cubicBezTo>
                        <a:pt x="127" y="463"/>
                        <a:pt x="97" y="463"/>
                        <a:pt x="68" y="462"/>
                      </a:cubicBezTo>
                      <a:cubicBezTo>
                        <a:pt x="31" y="461"/>
                        <a:pt x="0" y="491"/>
                        <a:pt x="0" y="530"/>
                      </a:cubicBezTo>
                      <a:cubicBezTo>
                        <a:pt x="1" y="563"/>
                        <a:pt x="1" y="732"/>
                        <a:pt x="1" y="733"/>
                      </a:cubicBezTo>
                      <a:cubicBezTo>
                        <a:pt x="1" y="746"/>
                        <a:pt x="5" y="758"/>
                        <a:pt x="12" y="768"/>
                      </a:cubicBezTo>
                      <a:cubicBezTo>
                        <a:pt x="12" y="768"/>
                        <a:pt x="12" y="768"/>
                        <a:pt x="12" y="768"/>
                      </a:cubicBezTo>
                      <a:cubicBezTo>
                        <a:pt x="12" y="768"/>
                        <a:pt x="12" y="768"/>
                        <a:pt x="12" y="768"/>
                      </a:cubicBezTo>
                      <a:cubicBezTo>
                        <a:pt x="17" y="775"/>
                        <a:pt x="539" y="1295"/>
                        <a:pt x="539" y="1295"/>
                      </a:cubicBezTo>
                      <a:cubicBezTo>
                        <a:pt x="936" y="1294"/>
                        <a:pt x="1258" y="972"/>
                        <a:pt x="1258" y="575"/>
                      </a:cubicBezTo>
                      <a:cubicBezTo>
                        <a:pt x="1258" y="559"/>
                        <a:pt x="1257" y="542"/>
                        <a:pt x="1256" y="526"/>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44" name="Freeform 275">
                  <a:extLst>
                    <a:ext uri="{FF2B5EF4-FFF2-40B4-BE49-F238E27FC236}">
                      <a16:creationId xmlns:a16="http://schemas.microsoft.com/office/drawing/2014/main" id="{8EFA2FAD-C008-DD41-B39F-60DC606D03AA}"/>
                    </a:ext>
                  </a:extLst>
                </p:cNvPr>
                <p:cNvSpPr>
                  <a:spLocks/>
                </p:cNvSpPr>
                <p:nvPr/>
              </p:nvSpPr>
              <p:spPr bwMode="auto">
                <a:xfrm>
                  <a:off x="3427" y="2899"/>
                  <a:ext cx="442" cy="591"/>
                </a:xfrm>
                <a:custGeom>
                  <a:avLst/>
                  <a:gdLst>
                    <a:gd name="T0" fmla="*/ 1 w 250"/>
                    <a:gd name="T1" fmla="*/ 167 h 334"/>
                    <a:gd name="T2" fmla="*/ 1 w 250"/>
                    <a:gd name="T3" fmla="*/ 66 h 334"/>
                    <a:gd name="T4" fmla="*/ 66 w 250"/>
                    <a:gd name="T5" fmla="*/ 1 h 334"/>
                    <a:gd name="T6" fmla="*/ 185 w 250"/>
                    <a:gd name="T7" fmla="*/ 1 h 334"/>
                    <a:gd name="T8" fmla="*/ 249 w 250"/>
                    <a:gd name="T9" fmla="*/ 65 h 334"/>
                    <a:gd name="T10" fmla="*/ 249 w 250"/>
                    <a:gd name="T11" fmla="*/ 269 h 334"/>
                    <a:gd name="T12" fmla="*/ 184 w 250"/>
                    <a:gd name="T13" fmla="*/ 333 h 334"/>
                    <a:gd name="T14" fmla="*/ 66 w 250"/>
                    <a:gd name="T15" fmla="*/ 333 h 334"/>
                    <a:gd name="T16" fmla="*/ 1 w 250"/>
                    <a:gd name="T17" fmla="*/ 268 h 334"/>
                    <a:gd name="T18" fmla="*/ 1 w 250"/>
                    <a:gd name="T19" fmla="*/ 16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334">
                      <a:moveTo>
                        <a:pt x="1" y="167"/>
                      </a:moveTo>
                      <a:cubicBezTo>
                        <a:pt x="1" y="133"/>
                        <a:pt x="2" y="99"/>
                        <a:pt x="1" y="66"/>
                      </a:cubicBezTo>
                      <a:cubicBezTo>
                        <a:pt x="0" y="30"/>
                        <a:pt x="30" y="0"/>
                        <a:pt x="66" y="1"/>
                      </a:cubicBezTo>
                      <a:cubicBezTo>
                        <a:pt x="105" y="1"/>
                        <a:pt x="145" y="1"/>
                        <a:pt x="185" y="1"/>
                      </a:cubicBezTo>
                      <a:cubicBezTo>
                        <a:pt x="222" y="1"/>
                        <a:pt x="249" y="28"/>
                        <a:pt x="249" y="65"/>
                      </a:cubicBezTo>
                      <a:cubicBezTo>
                        <a:pt x="249" y="133"/>
                        <a:pt x="249" y="201"/>
                        <a:pt x="249" y="269"/>
                      </a:cubicBezTo>
                      <a:cubicBezTo>
                        <a:pt x="250" y="300"/>
                        <a:pt x="225" y="333"/>
                        <a:pt x="184" y="333"/>
                      </a:cubicBezTo>
                      <a:cubicBezTo>
                        <a:pt x="145" y="334"/>
                        <a:pt x="106" y="333"/>
                        <a:pt x="66" y="333"/>
                      </a:cubicBezTo>
                      <a:cubicBezTo>
                        <a:pt x="25" y="334"/>
                        <a:pt x="0" y="301"/>
                        <a:pt x="1" y="268"/>
                      </a:cubicBezTo>
                      <a:cubicBezTo>
                        <a:pt x="2" y="234"/>
                        <a:pt x="1" y="200"/>
                        <a:pt x="1" y="167"/>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45" name="Oval 44">
                  <a:extLst>
                    <a:ext uri="{FF2B5EF4-FFF2-40B4-BE49-F238E27FC236}">
                      <a16:creationId xmlns:a16="http://schemas.microsoft.com/office/drawing/2014/main" id="{CA40C92B-8AA5-B444-8529-69C7005D4A72}"/>
                    </a:ext>
                  </a:extLst>
                </p:cNvPr>
                <p:cNvSpPr>
                  <a:spLocks noChangeArrowheads="1"/>
                </p:cNvSpPr>
                <p:nvPr/>
              </p:nvSpPr>
              <p:spPr bwMode="auto">
                <a:xfrm>
                  <a:off x="3516" y="2526"/>
                  <a:ext cx="265" cy="265"/>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46" name="Freeform 277">
                  <a:extLst>
                    <a:ext uri="{FF2B5EF4-FFF2-40B4-BE49-F238E27FC236}">
                      <a16:creationId xmlns:a16="http://schemas.microsoft.com/office/drawing/2014/main" id="{B7E48338-D8E8-6A42-B791-AE1E39DC7B14}"/>
                    </a:ext>
                  </a:extLst>
                </p:cNvPr>
                <p:cNvSpPr>
                  <a:spLocks/>
                </p:cNvSpPr>
                <p:nvPr/>
              </p:nvSpPr>
              <p:spPr bwMode="auto">
                <a:xfrm>
                  <a:off x="3146" y="2121"/>
                  <a:ext cx="64" cy="64"/>
                </a:xfrm>
                <a:custGeom>
                  <a:avLst/>
                  <a:gdLst>
                    <a:gd name="T0" fmla="*/ 18 w 36"/>
                    <a:gd name="T1" fmla="*/ 36 h 36"/>
                    <a:gd name="T2" fmla="*/ 0 w 36"/>
                    <a:gd name="T3" fmla="*/ 19 h 36"/>
                    <a:gd name="T4" fmla="*/ 18 w 36"/>
                    <a:gd name="T5" fmla="*/ 0 h 36"/>
                    <a:gd name="T6" fmla="*/ 36 w 36"/>
                    <a:gd name="T7" fmla="*/ 18 h 36"/>
                    <a:gd name="T8" fmla="*/ 18 w 36"/>
                    <a:gd name="T9" fmla="*/ 36 h 36"/>
                  </a:gdLst>
                  <a:ahLst/>
                  <a:cxnLst>
                    <a:cxn ang="0">
                      <a:pos x="T0" y="T1"/>
                    </a:cxn>
                    <a:cxn ang="0">
                      <a:pos x="T2" y="T3"/>
                    </a:cxn>
                    <a:cxn ang="0">
                      <a:pos x="T4" y="T5"/>
                    </a:cxn>
                    <a:cxn ang="0">
                      <a:pos x="T6" y="T7"/>
                    </a:cxn>
                    <a:cxn ang="0">
                      <a:pos x="T8" y="T9"/>
                    </a:cxn>
                  </a:cxnLst>
                  <a:rect l="0" t="0" r="r" b="b"/>
                  <a:pathLst>
                    <a:path w="36" h="36">
                      <a:moveTo>
                        <a:pt x="18" y="36"/>
                      </a:moveTo>
                      <a:cubicBezTo>
                        <a:pt x="9" y="36"/>
                        <a:pt x="0" y="28"/>
                        <a:pt x="0" y="19"/>
                      </a:cubicBezTo>
                      <a:cubicBezTo>
                        <a:pt x="0" y="9"/>
                        <a:pt x="8" y="0"/>
                        <a:pt x="18" y="0"/>
                      </a:cubicBezTo>
                      <a:cubicBezTo>
                        <a:pt x="28" y="1"/>
                        <a:pt x="36" y="9"/>
                        <a:pt x="36" y="18"/>
                      </a:cubicBezTo>
                      <a:cubicBezTo>
                        <a:pt x="36" y="28"/>
                        <a:pt x="28" y="36"/>
                        <a:pt x="18"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47" name="Freeform 278">
                  <a:extLst>
                    <a:ext uri="{FF2B5EF4-FFF2-40B4-BE49-F238E27FC236}">
                      <a16:creationId xmlns:a16="http://schemas.microsoft.com/office/drawing/2014/main" id="{DCE6B0B2-9F70-1142-890D-F7A56731CB47}"/>
                    </a:ext>
                  </a:extLst>
                </p:cNvPr>
                <p:cNvSpPr>
                  <a:spLocks/>
                </p:cNvSpPr>
                <p:nvPr/>
              </p:nvSpPr>
              <p:spPr bwMode="auto">
                <a:xfrm>
                  <a:off x="4086" y="2121"/>
                  <a:ext cx="64" cy="64"/>
                </a:xfrm>
                <a:custGeom>
                  <a:avLst/>
                  <a:gdLst>
                    <a:gd name="T0" fmla="*/ 18 w 36"/>
                    <a:gd name="T1" fmla="*/ 36 h 36"/>
                    <a:gd name="T2" fmla="*/ 0 w 36"/>
                    <a:gd name="T3" fmla="*/ 19 h 36"/>
                    <a:gd name="T4" fmla="*/ 18 w 36"/>
                    <a:gd name="T5" fmla="*/ 0 h 36"/>
                    <a:gd name="T6" fmla="*/ 36 w 36"/>
                    <a:gd name="T7" fmla="*/ 18 h 36"/>
                    <a:gd name="T8" fmla="*/ 18 w 36"/>
                    <a:gd name="T9" fmla="*/ 36 h 36"/>
                  </a:gdLst>
                  <a:ahLst/>
                  <a:cxnLst>
                    <a:cxn ang="0">
                      <a:pos x="T0" y="T1"/>
                    </a:cxn>
                    <a:cxn ang="0">
                      <a:pos x="T2" y="T3"/>
                    </a:cxn>
                    <a:cxn ang="0">
                      <a:pos x="T4" y="T5"/>
                    </a:cxn>
                    <a:cxn ang="0">
                      <a:pos x="T6" y="T7"/>
                    </a:cxn>
                    <a:cxn ang="0">
                      <a:pos x="T8" y="T9"/>
                    </a:cxn>
                  </a:cxnLst>
                  <a:rect l="0" t="0" r="r" b="b"/>
                  <a:pathLst>
                    <a:path w="36" h="36">
                      <a:moveTo>
                        <a:pt x="18" y="36"/>
                      </a:moveTo>
                      <a:cubicBezTo>
                        <a:pt x="9" y="36"/>
                        <a:pt x="0" y="28"/>
                        <a:pt x="0" y="19"/>
                      </a:cubicBezTo>
                      <a:cubicBezTo>
                        <a:pt x="0" y="9"/>
                        <a:pt x="8" y="1"/>
                        <a:pt x="18" y="0"/>
                      </a:cubicBezTo>
                      <a:cubicBezTo>
                        <a:pt x="27" y="0"/>
                        <a:pt x="36" y="9"/>
                        <a:pt x="36" y="18"/>
                      </a:cubicBezTo>
                      <a:cubicBezTo>
                        <a:pt x="36" y="28"/>
                        <a:pt x="28" y="36"/>
                        <a:pt x="18"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48" name="Freeform 279">
                  <a:extLst>
                    <a:ext uri="{FF2B5EF4-FFF2-40B4-BE49-F238E27FC236}">
                      <a16:creationId xmlns:a16="http://schemas.microsoft.com/office/drawing/2014/main" id="{B23EA481-46FD-C14F-89E7-151E3960D65D}"/>
                    </a:ext>
                  </a:extLst>
                </p:cNvPr>
                <p:cNvSpPr>
                  <a:spLocks/>
                </p:cNvSpPr>
                <p:nvPr/>
              </p:nvSpPr>
              <p:spPr bwMode="auto">
                <a:xfrm>
                  <a:off x="3208" y="2015"/>
                  <a:ext cx="64" cy="64"/>
                </a:xfrm>
                <a:custGeom>
                  <a:avLst/>
                  <a:gdLst>
                    <a:gd name="T0" fmla="*/ 18 w 36"/>
                    <a:gd name="T1" fmla="*/ 0 h 36"/>
                    <a:gd name="T2" fmla="*/ 36 w 36"/>
                    <a:gd name="T3" fmla="*/ 18 h 36"/>
                    <a:gd name="T4" fmla="*/ 18 w 36"/>
                    <a:gd name="T5" fmla="*/ 36 h 36"/>
                    <a:gd name="T6" fmla="*/ 0 w 36"/>
                    <a:gd name="T7" fmla="*/ 18 h 36"/>
                    <a:gd name="T8" fmla="*/ 18 w 36"/>
                    <a:gd name="T9" fmla="*/ 0 h 36"/>
                  </a:gdLst>
                  <a:ahLst/>
                  <a:cxnLst>
                    <a:cxn ang="0">
                      <a:pos x="T0" y="T1"/>
                    </a:cxn>
                    <a:cxn ang="0">
                      <a:pos x="T2" y="T3"/>
                    </a:cxn>
                    <a:cxn ang="0">
                      <a:pos x="T4" y="T5"/>
                    </a:cxn>
                    <a:cxn ang="0">
                      <a:pos x="T6" y="T7"/>
                    </a:cxn>
                    <a:cxn ang="0">
                      <a:pos x="T8" y="T9"/>
                    </a:cxn>
                  </a:cxnLst>
                  <a:rect l="0" t="0" r="r" b="b"/>
                  <a:pathLst>
                    <a:path w="36" h="36">
                      <a:moveTo>
                        <a:pt x="18" y="0"/>
                      </a:moveTo>
                      <a:cubicBezTo>
                        <a:pt x="28" y="1"/>
                        <a:pt x="36" y="8"/>
                        <a:pt x="36" y="18"/>
                      </a:cubicBezTo>
                      <a:cubicBezTo>
                        <a:pt x="36" y="28"/>
                        <a:pt x="28" y="36"/>
                        <a:pt x="18" y="36"/>
                      </a:cubicBezTo>
                      <a:cubicBezTo>
                        <a:pt x="8" y="36"/>
                        <a:pt x="0" y="28"/>
                        <a:pt x="0" y="18"/>
                      </a:cubicBezTo>
                      <a:cubicBezTo>
                        <a:pt x="1" y="8"/>
                        <a:pt x="9" y="0"/>
                        <a:pt x="1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49" name="Freeform 280">
                  <a:extLst>
                    <a:ext uri="{FF2B5EF4-FFF2-40B4-BE49-F238E27FC236}">
                      <a16:creationId xmlns:a16="http://schemas.microsoft.com/office/drawing/2014/main" id="{82C3EEFD-CD1F-0D4B-8C86-061304F8ACB3}"/>
                    </a:ext>
                  </a:extLst>
                </p:cNvPr>
                <p:cNvSpPr>
                  <a:spLocks/>
                </p:cNvSpPr>
                <p:nvPr/>
              </p:nvSpPr>
              <p:spPr bwMode="auto">
                <a:xfrm>
                  <a:off x="4024" y="2015"/>
                  <a:ext cx="64" cy="64"/>
                </a:xfrm>
                <a:custGeom>
                  <a:avLst/>
                  <a:gdLst>
                    <a:gd name="T0" fmla="*/ 18 w 36"/>
                    <a:gd name="T1" fmla="*/ 0 h 36"/>
                    <a:gd name="T2" fmla="*/ 36 w 36"/>
                    <a:gd name="T3" fmla="*/ 18 h 36"/>
                    <a:gd name="T4" fmla="*/ 18 w 36"/>
                    <a:gd name="T5" fmla="*/ 36 h 36"/>
                    <a:gd name="T6" fmla="*/ 0 w 36"/>
                    <a:gd name="T7" fmla="*/ 18 h 36"/>
                    <a:gd name="T8" fmla="*/ 18 w 36"/>
                    <a:gd name="T9" fmla="*/ 0 h 36"/>
                  </a:gdLst>
                  <a:ahLst/>
                  <a:cxnLst>
                    <a:cxn ang="0">
                      <a:pos x="T0" y="T1"/>
                    </a:cxn>
                    <a:cxn ang="0">
                      <a:pos x="T2" y="T3"/>
                    </a:cxn>
                    <a:cxn ang="0">
                      <a:pos x="T4" y="T5"/>
                    </a:cxn>
                    <a:cxn ang="0">
                      <a:pos x="T6" y="T7"/>
                    </a:cxn>
                    <a:cxn ang="0">
                      <a:pos x="T8" y="T9"/>
                    </a:cxn>
                  </a:cxnLst>
                  <a:rect l="0" t="0" r="r" b="b"/>
                  <a:pathLst>
                    <a:path w="36" h="36">
                      <a:moveTo>
                        <a:pt x="18" y="0"/>
                      </a:moveTo>
                      <a:cubicBezTo>
                        <a:pt x="28" y="0"/>
                        <a:pt x="36" y="9"/>
                        <a:pt x="36" y="18"/>
                      </a:cubicBezTo>
                      <a:cubicBezTo>
                        <a:pt x="36" y="28"/>
                        <a:pt x="28" y="36"/>
                        <a:pt x="18" y="36"/>
                      </a:cubicBezTo>
                      <a:cubicBezTo>
                        <a:pt x="8" y="36"/>
                        <a:pt x="0" y="28"/>
                        <a:pt x="0" y="18"/>
                      </a:cubicBezTo>
                      <a:cubicBezTo>
                        <a:pt x="0" y="8"/>
                        <a:pt x="8" y="0"/>
                        <a:pt x="1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50" name="Freeform 281">
                  <a:extLst>
                    <a:ext uri="{FF2B5EF4-FFF2-40B4-BE49-F238E27FC236}">
                      <a16:creationId xmlns:a16="http://schemas.microsoft.com/office/drawing/2014/main" id="{F9E6E85D-5EFA-B040-B8CC-3D5DF05A31F6}"/>
                    </a:ext>
                  </a:extLst>
                </p:cNvPr>
                <p:cNvSpPr>
                  <a:spLocks/>
                </p:cNvSpPr>
                <p:nvPr/>
              </p:nvSpPr>
              <p:spPr bwMode="auto">
                <a:xfrm>
                  <a:off x="3208" y="2881"/>
                  <a:ext cx="64" cy="64"/>
                </a:xfrm>
                <a:custGeom>
                  <a:avLst/>
                  <a:gdLst>
                    <a:gd name="T0" fmla="*/ 36 w 36"/>
                    <a:gd name="T1" fmla="*/ 19 h 36"/>
                    <a:gd name="T2" fmla="*/ 18 w 36"/>
                    <a:gd name="T3" fmla="*/ 36 h 36"/>
                    <a:gd name="T4" fmla="*/ 0 w 36"/>
                    <a:gd name="T5" fmla="*/ 19 h 36"/>
                    <a:gd name="T6" fmla="*/ 18 w 36"/>
                    <a:gd name="T7" fmla="*/ 1 h 36"/>
                    <a:gd name="T8" fmla="*/ 36 w 36"/>
                    <a:gd name="T9" fmla="*/ 19 h 36"/>
                  </a:gdLst>
                  <a:ahLst/>
                  <a:cxnLst>
                    <a:cxn ang="0">
                      <a:pos x="T0" y="T1"/>
                    </a:cxn>
                    <a:cxn ang="0">
                      <a:pos x="T2" y="T3"/>
                    </a:cxn>
                    <a:cxn ang="0">
                      <a:pos x="T4" y="T5"/>
                    </a:cxn>
                    <a:cxn ang="0">
                      <a:pos x="T6" y="T7"/>
                    </a:cxn>
                    <a:cxn ang="0">
                      <a:pos x="T8" y="T9"/>
                    </a:cxn>
                  </a:cxnLst>
                  <a:rect l="0" t="0" r="r" b="b"/>
                  <a:pathLst>
                    <a:path w="36" h="36">
                      <a:moveTo>
                        <a:pt x="36" y="19"/>
                      </a:moveTo>
                      <a:cubicBezTo>
                        <a:pt x="36" y="28"/>
                        <a:pt x="28" y="36"/>
                        <a:pt x="18" y="36"/>
                      </a:cubicBezTo>
                      <a:cubicBezTo>
                        <a:pt x="9" y="36"/>
                        <a:pt x="1" y="28"/>
                        <a:pt x="0" y="19"/>
                      </a:cubicBezTo>
                      <a:cubicBezTo>
                        <a:pt x="0" y="9"/>
                        <a:pt x="9" y="0"/>
                        <a:pt x="18" y="1"/>
                      </a:cubicBezTo>
                      <a:cubicBezTo>
                        <a:pt x="28" y="1"/>
                        <a:pt x="36" y="9"/>
                        <a:pt x="36"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51" name="Freeform 282">
                  <a:extLst>
                    <a:ext uri="{FF2B5EF4-FFF2-40B4-BE49-F238E27FC236}">
                      <a16:creationId xmlns:a16="http://schemas.microsoft.com/office/drawing/2014/main" id="{DBCDC7AE-04A0-F54C-A32A-36875BEF8DB8}"/>
                    </a:ext>
                  </a:extLst>
                </p:cNvPr>
                <p:cNvSpPr>
                  <a:spLocks/>
                </p:cNvSpPr>
                <p:nvPr/>
              </p:nvSpPr>
              <p:spPr bwMode="auto">
                <a:xfrm>
                  <a:off x="4024" y="2881"/>
                  <a:ext cx="64" cy="64"/>
                </a:xfrm>
                <a:custGeom>
                  <a:avLst/>
                  <a:gdLst>
                    <a:gd name="T0" fmla="*/ 36 w 36"/>
                    <a:gd name="T1" fmla="*/ 19 h 36"/>
                    <a:gd name="T2" fmla="*/ 18 w 36"/>
                    <a:gd name="T3" fmla="*/ 36 h 36"/>
                    <a:gd name="T4" fmla="*/ 0 w 36"/>
                    <a:gd name="T5" fmla="*/ 19 h 36"/>
                    <a:gd name="T6" fmla="*/ 18 w 36"/>
                    <a:gd name="T7" fmla="*/ 1 h 36"/>
                    <a:gd name="T8" fmla="*/ 36 w 36"/>
                    <a:gd name="T9" fmla="*/ 19 h 36"/>
                  </a:gdLst>
                  <a:ahLst/>
                  <a:cxnLst>
                    <a:cxn ang="0">
                      <a:pos x="T0" y="T1"/>
                    </a:cxn>
                    <a:cxn ang="0">
                      <a:pos x="T2" y="T3"/>
                    </a:cxn>
                    <a:cxn ang="0">
                      <a:pos x="T4" y="T5"/>
                    </a:cxn>
                    <a:cxn ang="0">
                      <a:pos x="T6" y="T7"/>
                    </a:cxn>
                    <a:cxn ang="0">
                      <a:pos x="T8" y="T9"/>
                    </a:cxn>
                  </a:cxnLst>
                  <a:rect l="0" t="0" r="r" b="b"/>
                  <a:pathLst>
                    <a:path w="36" h="36">
                      <a:moveTo>
                        <a:pt x="36" y="19"/>
                      </a:moveTo>
                      <a:cubicBezTo>
                        <a:pt x="36" y="28"/>
                        <a:pt x="28" y="36"/>
                        <a:pt x="18" y="36"/>
                      </a:cubicBezTo>
                      <a:cubicBezTo>
                        <a:pt x="8" y="36"/>
                        <a:pt x="0" y="28"/>
                        <a:pt x="0" y="19"/>
                      </a:cubicBezTo>
                      <a:cubicBezTo>
                        <a:pt x="0" y="9"/>
                        <a:pt x="8" y="0"/>
                        <a:pt x="18" y="1"/>
                      </a:cubicBezTo>
                      <a:cubicBezTo>
                        <a:pt x="28" y="1"/>
                        <a:pt x="36" y="9"/>
                        <a:pt x="36"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52" name="Freeform 283">
                  <a:extLst>
                    <a:ext uri="{FF2B5EF4-FFF2-40B4-BE49-F238E27FC236}">
                      <a16:creationId xmlns:a16="http://schemas.microsoft.com/office/drawing/2014/main" id="{D58C7099-84FF-2B42-99E3-703A643BA7D3}"/>
                    </a:ext>
                  </a:extLst>
                </p:cNvPr>
                <p:cNvSpPr>
                  <a:spLocks/>
                </p:cNvSpPr>
                <p:nvPr/>
              </p:nvSpPr>
              <p:spPr bwMode="auto">
                <a:xfrm>
                  <a:off x="3146" y="2775"/>
                  <a:ext cx="64" cy="64"/>
                </a:xfrm>
                <a:custGeom>
                  <a:avLst/>
                  <a:gdLst>
                    <a:gd name="T0" fmla="*/ 18 w 36"/>
                    <a:gd name="T1" fmla="*/ 36 h 36"/>
                    <a:gd name="T2" fmla="*/ 0 w 36"/>
                    <a:gd name="T3" fmla="*/ 18 h 36"/>
                    <a:gd name="T4" fmla="*/ 18 w 36"/>
                    <a:gd name="T5" fmla="*/ 1 h 36"/>
                    <a:gd name="T6" fmla="*/ 36 w 36"/>
                    <a:gd name="T7" fmla="*/ 19 h 36"/>
                    <a:gd name="T8" fmla="*/ 18 w 36"/>
                    <a:gd name="T9" fmla="*/ 36 h 36"/>
                  </a:gdLst>
                  <a:ahLst/>
                  <a:cxnLst>
                    <a:cxn ang="0">
                      <a:pos x="T0" y="T1"/>
                    </a:cxn>
                    <a:cxn ang="0">
                      <a:pos x="T2" y="T3"/>
                    </a:cxn>
                    <a:cxn ang="0">
                      <a:pos x="T4" y="T5"/>
                    </a:cxn>
                    <a:cxn ang="0">
                      <a:pos x="T6" y="T7"/>
                    </a:cxn>
                    <a:cxn ang="0">
                      <a:pos x="T8" y="T9"/>
                    </a:cxn>
                  </a:cxnLst>
                  <a:rect l="0" t="0" r="r" b="b"/>
                  <a:pathLst>
                    <a:path w="36" h="36">
                      <a:moveTo>
                        <a:pt x="18" y="36"/>
                      </a:moveTo>
                      <a:cubicBezTo>
                        <a:pt x="8" y="36"/>
                        <a:pt x="0" y="28"/>
                        <a:pt x="0" y="18"/>
                      </a:cubicBezTo>
                      <a:cubicBezTo>
                        <a:pt x="0" y="8"/>
                        <a:pt x="8" y="0"/>
                        <a:pt x="18" y="1"/>
                      </a:cubicBezTo>
                      <a:cubicBezTo>
                        <a:pt x="28" y="1"/>
                        <a:pt x="36" y="9"/>
                        <a:pt x="36" y="19"/>
                      </a:cubicBezTo>
                      <a:cubicBezTo>
                        <a:pt x="36" y="28"/>
                        <a:pt x="28" y="36"/>
                        <a:pt x="18"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53" name="Freeform 284">
                  <a:extLst>
                    <a:ext uri="{FF2B5EF4-FFF2-40B4-BE49-F238E27FC236}">
                      <a16:creationId xmlns:a16="http://schemas.microsoft.com/office/drawing/2014/main" id="{2A8A4ED3-A93F-2740-8CFE-58688B0BC348}"/>
                    </a:ext>
                  </a:extLst>
                </p:cNvPr>
                <p:cNvSpPr>
                  <a:spLocks/>
                </p:cNvSpPr>
                <p:nvPr/>
              </p:nvSpPr>
              <p:spPr bwMode="auto">
                <a:xfrm>
                  <a:off x="4086" y="2775"/>
                  <a:ext cx="64" cy="64"/>
                </a:xfrm>
                <a:custGeom>
                  <a:avLst/>
                  <a:gdLst>
                    <a:gd name="T0" fmla="*/ 18 w 36"/>
                    <a:gd name="T1" fmla="*/ 36 h 36"/>
                    <a:gd name="T2" fmla="*/ 0 w 36"/>
                    <a:gd name="T3" fmla="*/ 18 h 36"/>
                    <a:gd name="T4" fmla="*/ 18 w 36"/>
                    <a:gd name="T5" fmla="*/ 1 h 36"/>
                    <a:gd name="T6" fmla="*/ 36 w 36"/>
                    <a:gd name="T7" fmla="*/ 18 h 36"/>
                    <a:gd name="T8" fmla="*/ 18 w 36"/>
                    <a:gd name="T9" fmla="*/ 36 h 36"/>
                  </a:gdLst>
                  <a:ahLst/>
                  <a:cxnLst>
                    <a:cxn ang="0">
                      <a:pos x="T0" y="T1"/>
                    </a:cxn>
                    <a:cxn ang="0">
                      <a:pos x="T2" y="T3"/>
                    </a:cxn>
                    <a:cxn ang="0">
                      <a:pos x="T4" y="T5"/>
                    </a:cxn>
                    <a:cxn ang="0">
                      <a:pos x="T6" y="T7"/>
                    </a:cxn>
                    <a:cxn ang="0">
                      <a:pos x="T8" y="T9"/>
                    </a:cxn>
                  </a:cxnLst>
                  <a:rect l="0" t="0" r="r" b="b"/>
                  <a:pathLst>
                    <a:path w="36" h="36">
                      <a:moveTo>
                        <a:pt x="18" y="36"/>
                      </a:moveTo>
                      <a:cubicBezTo>
                        <a:pt x="8" y="36"/>
                        <a:pt x="0" y="28"/>
                        <a:pt x="0" y="18"/>
                      </a:cubicBezTo>
                      <a:cubicBezTo>
                        <a:pt x="0" y="9"/>
                        <a:pt x="8" y="1"/>
                        <a:pt x="18" y="1"/>
                      </a:cubicBezTo>
                      <a:cubicBezTo>
                        <a:pt x="28" y="0"/>
                        <a:pt x="36" y="8"/>
                        <a:pt x="36" y="18"/>
                      </a:cubicBezTo>
                      <a:cubicBezTo>
                        <a:pt x="36" y="28"/>
                        <a:pt x="28" y="36"/>
                        <a:pt x="18"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54" name="Freeform 285">
                  <a:extLst>
                    <a:ext uri="{FF2B5EF4-FFF2-40B4-BE49-F238E27FC236}">
                      <a16:creationId xmlns:a16="http://schemas.microsoft.com/office/drawing/2014/main" id="{EDF38D82-BF8A-0646-8F68-6E92DA47B42B}"/>
                    </a:ext>
                  </a:extLst>
                </p:cNvPr>
                <p:cNvSpPr>
                  <a:spLocks/>
                </p:cNvSpPr>
                <p:nvPr/>
              </p:nvSpPr>
              <p:spPr bwMode="auto">
                <a:xfrm>
                  <a:off x="3316" y="2945"/>
                  <a:ext cx="62" cy="62"/>
                </a:xfrm>
                <a:custGeom>
                  <a:avLst/>
                  <a:gdLst>
                    <a:gd name="T0" fmla="*/ 35 w 35"/>
                    <a:gd name="T1" fmla="*/ 18 h 35"/>
                    <a:gd name="T2" fmla="*/ 17 w 35"/>
                    <a:gd name="T3" fmla="*/ 35 h 35"/>
                    <a:gd name="T4" fmla="*/ 0 w 35"/>
                    <a:gd name="T5" fmla="*/ 17 h 35"/>
                    <a:gd name="T6" fmla="*/ 18 w 35"/>
                    <a:gd name="T7" fmla="*/ 0 h 35"/>
                    <a:gd name="T8" fmla="*/ 35 w 35"/>
                    <a:gd name="T9" fmla="*/ 18 h 35"/>
                  </a:gdLst>
                  <a:ahLst/>
                  <a:cxnLst>
                    <a:cxn ang="0">
                      <a:pos x="T0" y="T1"/>
                    </a:cxn>
                    <a:cxn ang="0">
                      <a:pos x="T2" y="T3"/>
                    </a:cxn>
                    <a:cxn ang="0">
                      <a:pos x="T4" y="T5"/>
                    </a:cxn>
                    <a:cxn ang="0">
                      <a:pos x="T6" y="T7"/>
                    </a:cxn>
                    <a:cxn ang="0">
                      <a:pos x="T8" y="T9"/>
                    </a:cxn>
                  </a:cxnLst>
                  <a:rect l="0" t="0" r="r" b="b"/>
                  <a:pathLst>
                    <a:path w="35" h="35">
                      <a:moveTo>
                        <a:pt x="35" y="18"/>
                      </a:moveTo>
                      <a:cubicBezTo>
                        <a:pt x="35" y="27"/>
                        <a:pt x="27" y="35"/>
                        <a:pt x="17" y="35"/>
                      </a:cubicBezTo>
                      <a:cubicBezTo>
                        <a:pt x="7" y="35"/>
                        <a:pt x="0" y="27"/>
                        <a:pt x="0" y="17"/>
                      </a:cubicBezTo>
                      <a:cubicBezTo>
                        <a:pt x="0" y="7"/>
                        <a:pt x="8" y="0"/>
                        <a:pt x="18" y="0"/>
                      </a:cubicBezTo>
                      <a:cubicBezTo>
                        <a:pt x="27" y="0"/>
                        <a:pt x="35" y="8"/>
                        <a:pt x="35"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55" name="Freeform 286">
                  <a:extLst>
                    <a:ext uri="{FF2B5EF4-FFF2-40B4-BE49-F238E27FC236}">
                      <a16:creationId xmlns:a16="http://schemas.microsoft.com/office/drawing/2014/main" id="{3DFD7712-4F95-E844-AA2F-90E57BC3583F}"/>
                    </a:ext>
                  </a:extLst>
                </p:cNvPr>
                <p:cNvSpPr>
                  <a:spLocks/>
                </p:cNvSpPr>
                <p:nvPr/>
              </p:nvSpPr>
              <p:spPr bwMode="auto">
                <a:xfrm>
                  <a:off x="3918" y="2943"/>
                  <a:ext cx="62" cy="64"/>
                </a:xfrm>
                <a:custGeom>
                  <a:avLst/>
                  <a:gdLst>
                    <a:gd name="T0" fmla="*/ 35 w 35"/>
                    <a:gd name="T1" fmla="*/ 19 h 36"/>
                    <a:gd name="T2" fmla="*/ 17 w 35"/>
                    <a:gd name="T3" fmla="*/ 36 h 36"/>
                    <a:gd name="T4" fmla="*/ 0 w 35"/>
                    <a:gd name="T5" fmla="*/ 18 h 36"/>
                    <a:gd name="T6" fmla="*/ 18 w 35"/>
                    <a:gd name="T7" fmla="*/ 1 h 36"/>
                    <a:gd name="T8" fmla="*/ 35 w 35"/>
                    <a:gd name="T9" fmla="*/ 19 h 36"/>
                  </a:gdLst>
                  <a:ahLst/>
                  <a:cxnLst>
                    <a:cxn ang="0">
                      <a:pos x="T0" y="T1"/>
                    </a:cxn>
                    <a:cxn ang="0">
                      <a:pos x="T2" y="T3"/>
                    </a:cxn>
                    <a:cxn ang="0">
                      <a:pos x="T4" y="T5"/>
                    </a:cxn>
                    <a:cxn ang="0">
                      <a:pos x="T6" y="T7"/>
                    </a:cxn>
                    <a:cxn ang="0">
                      <a:pos x="T8" y="T9"/>
                    </a:cxn>
                  </a:cxnLst>
                  <a:rect l="0" t="0" r="r" b="b"/>
                  <a:pathLst>
                    <a:path w="35" h="36">
                      <a:moveTo>
                        <a:pt x="35" y="19"/>
                      </a:moveTo>
                      <a:cubicBezTo>
                        <a:pt x="35" y="29"/>
                        <a:pt x="27" y="36"/>
                        <a:pt x="17" y="36"/>
                      </a:cubicBezTo>
                      <a:cubicBezTo>
                        <a:pt x="8" y="36"/>
                        <a:pt x="0" y="28"/>
                        <a:pt x="0" y="18"/>
                      </a:cubicBezTo>
                      <a:cubicBezTo>
                        <a:pt x="0" y="8"/>
                        <a:pt x="9" y="0"/>
                        <a:pt x="18" y="1"/>
                      </a:cubicBezTo>
                      <a:cubicBezTo>
                        <a:pt x="28" y="1"/>
                        <a:pt x="35" y="9"/>
                        <a:pt x="35"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56" name="Freeform 287">
                  <a:extLst>
                    <a:ext uri="{FF2B5EF4-FFF2-40B4-BE49-F238E27FC236}">
                      <a16:creationId xmlns:a16="http://schemas.microsoft.com/office/drawing/2014/main" id="{806B5CED-2202-D54F-9B93-9D436779EDD7}"/>
                    </a:ext>
                  </a:extLst>
                </p:cNvPr>
                <p:cNvSpPr>
                  <a:spLocks/>
                </p:cNvSpPr>
                <p:nvPr/>
              </p:nvSpPr>
              <p:spPr bwMode="auto">
                <a:xfrm>
                  <a:off x="3316" y="1953"/>
                  <a:ext cx="62" cy="64"/>
                </a:xfrm>
                <a:custGeom>
                  <a:avLst/>
                  <a:gdLst>
                    <a:gd name="T0" fmla="*/ 17 w 35"/>
                    <a:gd name="T1" fmla="*/ 36 h 36"/>
                    <a:gd name="T2" fmla="*/ 0 w 35"/>
                    <a:gd name="T3" fmla="*/ 18 h 36"/>
                    <a:gd name="T4" fmla="*/ 18 w 35"/>
                    <a:gd name="T5" fmla="*/ 0 h 36"/>
                    <a:gd name="T6" fmla="*/ 35 w 35"/>
                    <a:gd name="T7" fmla="*/ 18 h 36"/>
                    <a:gd name="T8" fmla="*/ 17 w 35"/>
                    <a:gd name="T9" fmla="*/ 36 h 36"/>
                  </a:gdLst>
                  <a:ahLst/>
                  <a:cxnLst>
                    <a:cxn ang="0">
                      <a:pos x="T0" y="T1"/>
                    </a:cxn>
                    <a:cxn ang="0">
                      <a:pos x="T2" y="T3"/>
                    </a:cxn>
                    <a:cxn ang="0">
                      <a:pos x="T4" y="T5"/>
                    </a:cxn>
                    <a:cxn ang="0">
                      <a:pos x="T6" y="T7"/>
                    </a:cxn>
                    <a:cxn ang="0">
                      <a:pos x="T8" y="T9"/>
                    </a:cxn>
                  </a:cxnLst>
                  <a:rect l="0" t="0" r="r" b="b"/>
                  <a:pathLst>
                    <a:path w="35" h="36">
                      <a:moveTo>
                        <a:pt x="17" y="36"/>
                      </a:moveTo>
                      <a:cubicBezTo>
                        <a:pt x="7" y="36"/>
                        <a:pt x="0" y="28"/>
                        <a:pt x="0" y="18"/>
                      </a:cubicBezTo>
                      <a:cubicBezTo>
                        <a:pt x="0" y="8"/>
                        <a:pt x="8" y="0"/>
                        <a:pt x="18" y="0"/>
                      </a:cubicBezTo>
                      <a:cubicBezTo>
                        <a:pt x="28" y="1"/>
                        <a:pt x="35" y="8"/>
                        <a:pt x="35" y="18"/>
                      </a:cubicBezTo>
                      <a:cubicBezTo>
                        <a:pt x="35" y="28"/>
                        <a:pt x="27" y="36"/>
                        <a:pt x="17"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57" name="Oval 56">
                  <a:extLst>
                    <a:ext uri="{FF2B5EF4-FFF2-40B4-BE49-F238E27FC236}">
                      <a16:creationId xmlns:a16="http://schemas.microsoft.com/office/drawing/2014/main" id="{0BCB4FD9-7966-5344-A7DD-2EC7B54ACEDA}"/>
                    </a:ext>
                  </a:extLst>
                </p:cNvPr>
                <p:cNvSpPr>
                  <a:spLocks noChangeArrowheads="1"/>
                </p:cNvSpPr>
                <p:nvPr/>
              </p:nvSpPr>
              <p:spPr bwMode="auto">
                <a:xfrm>
                  <a:off x="3918" y="1953"/>
                  <a:ext cx="62" cy="6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58" name="Freeform 289">
                  <a:extLst>
                    <a:ext uri="{FF2B5EF4-FFF2-40B4-BE49-F238E27FC236}">
                      <a16:creationId xmlns:a16="http://schemas.microsoft.com/office/drawing/2014/main" id="{9D499666-B02D-EB45-9EAD-089D33B43F32}"/>
                    </a:ext>
                  </a:extLst>
                </p:cNvPr>
                <p:cNvSpPr>
                  <a:spLocks/>
                </p:cNvSpPr>
                <p:nvPr/>
              </p:nvSpPr>
              <p:spPr bwMode="auto">
                <a:xfrm>
                  <a:off x="3427" y="1744"/>
                  <a:ext cx="440" cy="591"/>
                </a:xfrm>
                <a:custGeom>
                  <a:avLst/>
                  <a:gdLst>
                    <a:gd name="T0" fmla="*/ 1 w 249"/>
                    <a:gd name="T1" fmla="*/ 167 h 334"/>
                    <a:gd name="T2" fmla="*/ 1 w 249"/>
                    <a:gd name="T3" fmla="*/ 66 h 334"/>
                    <a:gd name="T4" fmla="*/ 66 w 249"/>
                    <a:gd name="T5" fmla="*/ 1 h 334"/>
                    <a:gd name="T6" fmla="*/ 185 w 249"/>
                    <a:gd name="T7" fmla="*/ 1 h 334"/>
                    <a:gd name="T8" fmla="*/ 249 w 249"/>
                    <a:gd name="T9" fmla="*/ 65 h 334"/>
                    <a:gd name="T10" fmla="*/ 249 w 249"/>
                    <a:gd name="T11" fmla="*/ 270 h 334"/>
                    <a:gd name="T12" fmla="*/ 185 w 249"/>
                    <a:gd name="T13" fmla="*/ 334 h 334"/>
                    <a:gd name="T14" fmla="*/ 65 w 249"/>
                    <a:gd name="T15" fmla="*/ 334 h 334"/>
                    <a:gd name="T16" fmla="*/ 1 w 249"/>
                    <a:gd name="T17" fmla="*/ 270 h 334"/>
                    <a:gd name="T18" fmla="*/ 1 w 249"/>
                    <a:gd name="T19" fmla="*/ 268 h 334"/>
                    <a:gd name="T20" fmla="*/ 1 w 249"/>
                    <a:gd name="T21" fmla="*/ 16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334">
                      <a:moveTo>
                        <a:pt x="1" y="167"/>
                      </a:moveTo>
                      <a:cubicBezTo>
                        <a:pt x="1" y="133"/>
                        <a:pt x="2" y="99"/>
                        <a:pt x="1" y="66"/>
                      </a:cubicBezTo>
                      <a:cubicBezTo>
                        <a:pt x="0" y="31"/>
                        <a:pt x="29" y="0"/>
                        <a:pt x="66" y="1"/>
                      </a:cubicBezTo>
                      <a:cubicBezTo>
                        <a:pt x="106" y="1"/>
                        <a:pt x="145" y="1"/>
                        <a:pt x="185" y="1"/>
                      </a:cubicBezTo>
                      <a:cubicBezTo>
                        <a:pt x="222" y="1"/>
                        <a:pt x="249" y="28"/>
                        <a:pt x="249" y="65"/>
                      </a:cubicBezTo>
                      <a:cubicBezTo>
                        <a:pt x="249" y="133"/>
                        <a:pt x="249" y="202"/>
                        <a:pt x="249" y="270"/>
                      </a:cubicBezTo>
                      <a:cubicBezTo>
                        <a:pt x="249" y="306"/>
                        <a:pt x="221" y="334"/>
                        <a:pt x="185" y="334"/>
                      </a:cubicBezTo>
                      <a:cubicBezTo>
                        <a:pt x="145" y="334"/>
                        <a:pt x="105" y="334"/>
                        <a:pt x="65" y="334"/>
                      </a:cubicBezTo>
                      <a:cubicBezTo>
                        <a:pt x="29" y="334"/>
                        <a:pt x="1" y="306"/>
                        <a:pt x="1" y="270"/>
                      </a:cubicBezTo>
                      <a:cubicBezTo>
                        <a:pt x="1" y="269"/>
                        <a:pt x="1" y="269"/>
                        <a:pt x="1" y="268"/>
                      </a:cubicBezTo>
                      <a:cubicBezTo>
                        <a:pt x="1" y="234"/>
                        <a:pt x="1" y="200"/>
                        <a:pt x="1" y="167"/>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59" name="Freeform 290">
                  <a:extLst>
                    <a:ext uri="{FF2B5EF4-FFF2-40B4-BE49-F238E27FC236}">
                      <a16:creationId xmlns:a16="http://schemas.microsoft.com/office/drawing/2014/main" id="{1BA31151-F5FA-DD45-B398-A06AEE4A37C7}"/>
                    </a:ext>
                  </a:extLst>
                </p:cNvPr>
                <p:cNvSpPr>
                  <a:spLocks/>
                </p:cNvSpPr>
                <p:nvPr/>
              </p:nvSpPr>
              <p:spPr bwMode="auto">
                <a:xfrm>
                  <a:off x="3516" y="1371"/>
                  <a:ext cx="265" cy="267"/>
                </a:xfrm>
                <a:custGeom>
                  <a:avLst/>
                  <a:gdLst>
                    <a:gd name="T0" fmla="*/ 75 w 150"/>
                    <a:gd name="T1" fmla="*/ 151 h 151"/>
                    <a:gd name="T2" fmla="*/ 0 w 150"/>
                    <a:gd name="T3" fmla="*/ 75 h 151"/>
                    <a:gd name="T4" fmla="*/ 75 w 150"/>
                    <a:gd name="T5" fmla="*/ 0 h 151"/>
                    <a:gd name="T6" fmla="*/ 150 w 150"/>
                    <a:gd name="T7" fmla="*/ 76 h 151"/>
                    <a:gd name="T8" fmla="*/ 75 w 150"/>
                    <a:gd name="T9" fmla="*/ 151 h 151"/>
                  </a:gdLst>
                  <a:ahLst/>
                  <a:cxnLst>
                    <a:cxn ang="0">
                      <a:pos x="T0" y="T1"/>
                    </a:cxn>
                    <a:cxn ang="0">
                      <a:pos x="T2" y="T3"/>
                    </a:cxn>
                    <a:cxn ang="0">
                      <a:pos x="T4" y="T5"/>
                    </a:cxn>
                    <a:cxn ang="0">
                      <a:pos x="T6" y="T7"/>
                    </a:cxn>
                    <a:cxn ang="0">
                      <a:pos x="T8" y="T9"/>
                    </a:cxn>
                  </a:cxnLst>
                  <a:rect l="0" t="0" r="r" b="b"/>
                  <a:pathLst>
                    <a:path w="150" h="151">
                      <a:moveTo>
                        <a:pt x="75" y="151"/>
                      </a:moveTo>
                      <a:cubicBezTo>
                        <a:pt x="34" y="150"/>
                        <a:pt x="0" y="116"/>
                        <a:pt x="0" y="75"/>
                      </a:cubicBezTo>
                      <a:cubicBezTo>
                        <a:pt x="0" y="35"/>
                        <a:pt x="34" y="1"/>
                        <a:pt x="75" y="0"/>
                      </a:cubicBezTo>
                      <a:cubicBezTo>
                        <a:pt x="116" y="0"/>
                        <a:pt x="150" y="35"/>
                        <a:pt x="150" y="76"/>
                      </a:cubicBezTo>
                      <a:cubicBezTo>
                        <a:pt x="150" y="117"/>
                        <a:pt x="116" y="151"/>
                        <a:pt x="75" y="15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60" name="Freeform 291">
                  <a:extLst>
                    <a:ext uri="{FF2B5EF4-FFF2-40B4-BE49-F238E27FC236}">
                      <a16:creationId xmlns:a16="http://schemas.microsoft.com/office/drawing/2014/main" id="{3BC51B78-C01A-C441-A0AA-7DE5B202B04E}"/>
                    </a:ext>
                  </a:extLst>
                </p:cNvPr>
                <p:cNvSpPr>
                  <a:spLocks/>
                </p:cNvSpPr>
                <p:nvPr/>
              </p:nvSpPr>
              <p:spPr bwMode="auto">
                <a:xfrm>
                  <a:off x="4157" y="2190"/>
                  <a:ext cx="440" cy="589"/>
                </a:xfrm>
                <a:custGeom>
                  <a:avLst/>
                  <a:gdLst>
                    <a:gd name="T0" fmla="*/ 249 w 249"/>
                    <a:gd name="T1" fmla="*/ 166 h 333"/>
                    <a:gd name="T2" fmla="*/ 249 w 249"/>
                    <a:gd name="T3" fmla="*/ 266 h 333"/>
                    <a:gd name="T4" fmla="*/ 184 w 249"/>
                    <a:gd name="T5" fmla="*/ 333 h 333"/>
                    <a:gd name="T6" fmla="*/ 66 w 249"/>
                    <a:gd name="T7" fmla="*/ 333 h 333"/>
                    <a:gd name="T8" fmla="*/ 0 w 249"/>
                    <a:gd name="T9" fmla="*/ 266 h 333"/>
                    <a:gd name="T10" fmla="*/ 0 w 249"/>
                    <a:gd name="T11" fmla="*/ 67 h 333"/>
                    <a:gd name="T12" fmla="*/ 67 w 249"/>
                    <a:gd name="T13" fmla="*/ 0 h 333"/>
                    <a:gd name="T14" fmla="*/ 183 w 249"/>
                    <a:gd name="T15" fmla="*/ 0 h 333"/>
                    <a:gd name="T16" fmla="*/ 249 w 249"/>
                    <a:gd name="T17" fmla="*/ 66 h 333"/>
                    <a:gd name="T18" fmla="*/ 249 w 249"/>
                    <a:gd name="T19" fmla="*/ 16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333">
                      <a:moveTo>
                        <a:pt x="249" y="166"/>
                      </a:moveTo>
                      <a:cubicBezTo>
                        <a:pt x="249" y="199"/>
                        <a:pt x="249" y="233"/>
                        <a:pt x="249" y="266"/>
                      </a:cubicBezTo>
                      <a:cubicBezTo>
                        <a:pt x="249" y="305"/>
                        <a:pt x="223" y="332"/>
                        <a:pt x="184" y="333"/>
                      </a:cubicBezTo>
                      <a:cubicBezTo>
                        <a:pt x="145" y="333"/>
                        <a:pt x="105" y="333"/>
                        <a:pt x="66" y="333"/>
                      </a:cubicBezTo>
                      <a:cubicBezTo>
                        <a:pt x="27" y="332"/>
                        <a:pt x="0" y="305"/>
                        <a:pt x="0" y="266"/>
                      </a:cubicBezTo>
                      <a:cubicBezTo>
                        <a:pt x="0" y="199"/>
                        <a:pt x="0" y="133"/>
                        <a:pt x="0" y="67"/>
                      </a:cubicBezTo>
                      <a:cubicBezTo>
                        <a:pt x="0" y="27"/>
                        <a:pt x="28" y="0"/>
                        <a:pt x="67" y="0"/>
                      </a:cubicBezTo>
                      <a:cubicBezTo>
                        <a:pt x="106" y="0"/>
                        <a:pt x="144" y="0"/>
                        <a:pt x="183" y="0"/>
                      </a:cubicBezTo>
                      <a:cubicBezTo>
                        <a:pt x="222" y="0"/>
                        <a:pt x="249" y="27"/>
                        <a:pt x="249" y="66"/>
                      </a:cubicBezTo>
                      <a:cubicBezTo>
                        <a:pt x="249" y="99"/>
                        <a:pt x="249" y="133"/>
                        <a:pt x="249" y="16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61" name="Freeform 292">
                  <a:extLst>
                    <a:ext uri="{FF2B5EF4-FFF2-40B4-BE49-F238E27FC236}">
                      <a16:creationId xmlns:a16="http://schemas.microsoft.com/office/drawing/2014/main" id="{2DF53F80-3124-A54B-9C6F-D23BA08717EF}"/>
                    </a:ext>
                  </a:extLst>
                </p:cNvPr>
                <p:cNvSpPr>
                  <a:spLocks/>
                </p:cNvSpPr>
                <p:nvPr/>
              </p:nvSpPr>
              <p:spPr bwMode="auto">
                <a:xfrm>
                  <a:off x="4245" y="1815"/>
                  <a:ext cx="265" cy="265"/>
                </a:xfrm>
                <a:custGeom>
                  <a:avLst/>
                  <a:gdLst>
                    <a:gd name="T0" fmla="*/ 75 w 150"/>
                    <a:gd name="T1" fmla="*/ 150 h 150"/>
                    <a:gd name="T2" fmla="*/ 0 w 150"/>
                    <a:gd name="T3" fmla="*/ 74 h 150"/>
                    <a:gd name="T4" fmla="*/ 76 w 150"/>
                    <a:gd name="T5" fmla="*/ 0 h 150"/>
                    <a:gd name="T6" fmla="*/ 150 w 150"/>
                    <a:gd name="T7" fmla="*/ 76 h 150"/>
                    <a:gd name="T8" fmla="*/ 75 w 150"/>
                    <a:gd name="T9" fmla="*/ 150 h 150"/>
                  </a:gdLst>
                  <a:ahLst/>
                  <a:cxnLst>
                    <a:cxn ang="0">
                      <a:pos x="T0" y="T1"/>
                    </a:cxn>
                    <a:cxn ang="0">
                      <a:pos x="T2" y="T3"/>
                    </a:cxn>
                    <a:cxn ang="0">
                      <a:pos x="T4" y="T5"/>
                    </a:cxn>
                    <a:cxn ang="0">
                      <a:pos x="T6" y="T7"/>
                    </a:cxn>
                    <a:cxn ang="0">
                      <a:pos x="T8" y="T9"/>
                    </a:cxn>
                  </a:cxnLst>
                  <a:rect l="0" t="0" r="r" b="b"/>
                  <a:pathLst>
                    <a:path w="150" h="150">
                      <a:moveTo>
                        <a:pt x="75" y="150"/>
                      </a:moveTo>
                      <a:cubicBezTo>
                        <a:pt x="33" y="150"/>
                        <a:pt x="0" y="117"/>
                        <a:pt x="0" y="74"/>
                      </a:cubicBezTo>
                      <a:cubicBezTo>
                        <a:pt x="0" y="33"/>
                        <a:pt x="34" y="0"/>
                        <a:pt x="76" y="0"/>
                      </a:cubicBezTo>
                      <a:cubicBezTo>
                        <a:pt x="117" y="1"/>
                        <a:pt x="150" y="34"/>
                        <a:pt x="150" y="76"/>
                      </a:cubicBezTo>
                      <a:cubicBezTo>
                        <a:pt x="149" y="117"/>
                        <a:pt x="116" y="150"/>
                        <a:pt x="75" y="1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62" name="Freeform 293">
                  <a:extLst>
                    <a:ext uri="{FF2B5EF4-FFF2-40B4-BE49-F238E27FC236}">
                      <a16:creationId xmlns:a16="http://schemas.microsoft.com/office/drawing/2014/main" id="{59815AF1-2227-A043-AEA8-B64A55A82B60}"/>
                    </a:ext>
                  </a:extLst>
                </p:cNvPr>
                <p:cNvSpPr>
                  <a:spLocks/>
                </p:cNvSpPr>
                <p:nvPr/>
              </p:nvSpPr>
              <p:spPr bwMode="auto">
                <a:xfrm>
                  <a:off x="2698" y="2186"/>
                  <a:ext cx="441" cy="595"/>
                </a:xfrm>
                <a:custGeom>
                  <a:avLst/>
                  <a:gdLst>
                    <a:gd name="T0" fmla="*/ 1 w 250"/>
                    <a:gd name="T1" fmla="*/ 167 h 336"/>
                    <a:gd name="T2" fmla="*/ 0 w 250"/>
                    <a:gd name="T3" fmla="*/ 69 h 336"/>
                    <a:gd name="T4" fmla="*/ 68 w 250"/>
                    <a:gd name="T5" fmla="*/ 1 h 336"/>
                    <a:gd name="T6" fmla="*/ 184 w 250"/>
                    <a:gd name="T7" fmla="*/ 2 h 336"/>
                    <a:gd name="T8" fmla="*/ 250 w 250"/>
                    <a:gd name="T9" fmla="*/ 67 h 336"/>
                    <a:gd name="T10" fmla="*/ 250 w 250"/>
                    <a:gd name="T11" fmla="*/ 267 h 336"/>
                    <a:gd name="T12" fmla="*/ 187 w 250"/>
                    <a:gd name="T13" fmla="*/ 334 h 336"/>
                    <a:gd name="T14" fmla="*/ 59 w 250"/>
                    <a:gd name="T15" fmla="*/ 334 h 336"/>
                    <a:gd name="T16" fmla="*/ 1 w 250"/>
                    <a:gd name="T17" fmla="*/ 272 h 336"/>
                    <a:gd name="T18" fmla="*/ 1 w 250"/>
                    <a:gd name="T19" fmla="*/ 269 h 336"/>
                    <a:gd name="T20" fmla="*/ 1 w 250"/>
                    <a:gd name="T21" fmla="*/ 16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336">
                      <a:moveTo>
                        <a:pt x="1" y="167"/>
                      </a:moveTo>
                      <a:cubicBezTo>
                        <a:pt x="1" y="134"/>
                        <a:pt x="1" y="102"/>
                        <a:pt x="0" y="69"/>
                      </a:cubicBezTo>
                      <a:cubicBezTo>
                        <a:pt x="0" y="30"/>
                        <a:pt x="31" y="0"/>
                        <a:pt x="68" y="1"/>
                      </a:cubicBezTo>
                      <a:cubicBezTo>
                        <a:pt x="106" y="3"/>
                        <a:pt x="145" y="2"/>
                        <a:pt x="184" y="2"/>
                      </a:cubicBezTo>
                      <a:cubicBezTo>
                        <a:pt x="222" y="2"/>
                        <a:pt x="250" y="29"/>
                        <a:pt x="250" y="67"/>
                      </a:cubicBezTo>
                      <a:cubicBezTo>
                        <a:pt x="250" y="134"/>
                        <a:pt x="250" y="201"/>
                        <a:pt x="250" y="267"/>
                      </a:cubicBezTo>
                      <a:cubicBezTo>
                        <a:pt x="250" y="305"/>
                        <a:pt x="225" y="333"/>
                        <a:pt x="187" y="334"/>
                      </a:cubicBezTo>
                      <a:cubicBezTo>
                        <a:pt x="144" y="335"/>
                        <a:pt x="102" y="336"/>
                        <a:pt x="59" y="334"/>
                      </a:cubicBezTo>
                      <a:cubicBezTo>
                        <a:pt x="26" y="332"/>
                        <a:pt x="1" y="305"/>
                        <a:pt x="1" y="272"/>
                      </a:cubicBezTo>
                      <a:cubicBezTo>
                        <a:pt x="1" y="271"/>
                        <a:pt x="1" y="270"/>
                        <a:pt x="1" y="269"/>
                      </a:cubicBezTo>
                      <a:cubicBezTo>
                        <a:pt x="1" y="235"/>
                        <a:pt x="1" y="201"/>
                        <a:pt x="1" y="1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63" name="Freeform 294">
                  <a:extLst>
                    <a:ext uri="{FF2B5EF4-FFF2-40B4-BE49-F238E27FC236}">
                      <a16:creationId xmlns:a16="http://schemas.microsoft.com/office/drawing/2014/main" id="{3D8305D9-0C98-E547-8A69-128D5CD70D4F}"/>
                    </a:ext>
                  </a:extLst>
                </p:cNvPr>
                <p:cNvSpPr>
                  <a:spLocks/>
                </p:cNvSpPr>
                <p:nvPr/>
              </p:nvSpPr>
              <p:spPr bwMode="auto">
                <a:xfrm>
                  <a:off x="2786" y="1815"/>
                  <a:ext cx="265" cy="265"/>
                </a:xfrm>
                <a:custGeom>
                  <a:avLst/>
                  <a:gdLst>
                    <a:gd name="T0" fmla="*/ 75 w 150"/>
                    <a:gd name="T1" fmla="*/ 150 h 150"/>
                    <a:gd name="T2" fmla="*/ 0 w 150"/>
                    <a:gd name="T3" fmla="*/ 76 h 150"/>
                    <a:gd name="T4" fmla="*/ 75 w 150"/>
                    <a:gd name="T5" fmla="*/ 1 h 150"/>
                    <a:gd name="T6" fmla="*/ 150 w 150"/>
                    <a:gd name="T7" fmla="*/ 75 h 150"/>
                    <a:gd name="T8" fmla="*/ 75 w 150"/>
                    <a:gd name="T9" fmla="*/ 150 h 150"/>
                  </a:gdLst>
                  <a:ahLst/>
                  <a:cxnLst>
                    <a:cxn ang="0">
                      <a:pos x="T0" y="T1"/>
                    </a:cxn>
                    <a:cxn ang="0">
                      <a:pos x="T2" y="T3"/>
                    </a:cxn>
                    <a:cxn ang="0">
                      <a:pos x="T4" y="T5"/>
                    </a:cxn>
                    <a:cxn ang="0">
                      <a:pos x="T6" y="T7"/>
                    </a:cxn>
                    <a:cxn ang="0">
                      <a:pos x="T8" y="T9"/>
                    </a:cxn>
                  </a:cxnLst>
                  <a:rect l="0" t="0" r="r" b="b"/>
                  <a:pathLst>
                    <a:path w="150" h="150">
                      <a:moveTo>
                        <a:pt x="75" y="150"/>
                      </a:moveTo>
                      <a:cubicBezTo>
                        <a:pt x="34" y="150"/>
                        <a:pt x="1" y="117"/>
                        <a:pt x="0" y="76"/>
                      </a:cubicBezTo>
                      <a:cubicBezTo>
                        <a:pt x="0" y="34"/>
                        <a:pt x="33" y="1"/>
                        <a:pt x="75" y="1"/>
                      </a:cubicBezTo>
                      <a:cubicBezTo>
                        <a:pt x="117" y="0"/>
                        <a:pt x="150" y="34"/>
                        <a:pt x="150" y="75"/>
                      </a:cubicBezTo>
                      <a:cubicBezTo>
                        <a:pt x="150" y="117"/>
                        <a:pt x="117" y="150"/>
                        <a:pt x="75" y="1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grpSp>
        </p:grpSp>
      </p:grpSp>
      <p:sp>
        <p:nvSpPr>
          <p:cNvPr id="160" name="Rectangle 159">
            <a:extLst>
              <a:ext uri="{FF2B5EF4-FFF2-40B4-BE49-F238E27FC236}">
                <a16:creationId xmlns:a16="http://schemas.microsoft.com/office/drawing/2014/main" id="{68DBEAA8-FAD8-2A41-99BE-A84E30631A54}"/>
              </a:ext>
            </a:extLst>
          </p:cNvPr>
          <p:cNvSpPr/>
          <p:nvPr/>
        </p:nvSpPr>
        <p:spPr>
          <a:xfrm>
            <a:off x="377286" y="2628721"/>
            <a:ext cx="3610626" cy="892552"/>
          </a:xfrm>
          <a:prstGeom prst="rect">
            <a:avLst/>
          </a:prstGeom>
          <a:noFill/>
        </p:spPr>
        <p:txBody>
          <a:bodyPr wrap="square">
            <a:spAutoFit/>
          </a:bodyPr>
          <a:lstStyle/>
          <a:p>
            <a:pPr defTabSz="457086"/>
            <a:r>
              <a:rPr lang="en-US" sz="2600" dirty="0">
                <a:latin typeface="Arial" panose="020B0604020202020204" pitchFamily="34" charset="0"/>
                <a:ea typeface="CiscoSansTT Light" panose="020B0503020201020303" pitchFamily="34" charset="0"/>
                <a:cs typeface="Arial" panose="020B0604020202020204" pitchFamily="34" charset="0"/>
              </a:rPr>
              <a:t>Modernize your architecture</a:t>
            </a:r>
          </a:p>
        </p:txBody>
      </p:sp>
      <p:sp>
        <p:nvSpPr>
          <p:cNvPr id="161" name="Rectangle 160">
            <a:extLst>
              <a:ext uri="{FF2B5EF4-FFF2-40B4-BE49-F238E27FC236}">
                <a16:creationId xmlns:a16="http://schemas.microsoft.com/office/drawing/2014/main" id="{9F31E587-98B1-8849-A12B-9F574E2457A2}"/>
              </a:ext>
            </a:extLst>
          </p:cNvPr>
          <p:cNvSpPr/>
          <p:nvPr/>
        </p:nvSpPr>
        <p:spPr>
          <a:xfrm>
            <a:off x="377287" y="3572721"/>
            <a:ext cx="2148323" cy="1502976"/>
          </a:xfrm>
          <a:prstGeom prst="rect">
            <a:avLst/>
          </a:prstGeom>
        </p:spPr>
        <p:txBody>
          <a:bodyPr wrap="square">
            <a:spAutoFit/>
          </a:bodyPr>
          <a:lstStyle/>
          <a:p>
            <a:pPr defTabSz="457086">
              <a:spcBef>
                <a:spcPts val="1600"/>
              </a:spcBef>
            </a:pPr>
            <a:r>
              <a:rPr lang="en-US" sz="1500" dirty="0">
                <a:latin typeface="Arial" panose="020B0604020202020204" pitchFamily="34" charset="0"/>
                <a:cs typeface="Arial" panose="020B0604020202020204" pitchFamily="34" charset="0"/>
              </a:rPr>
              <a:t>Simple to provision,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secure, and tune</a:t>
            </a:r>
          </a:p>
          <a:p>
            <a:pPr defTabSz="457086">
              <a:spcBef>
                <a:spcPts val="1600"/>
              </a:spcBef>
            </a:pPr>
            <a:r>
              <a:rPr lang="en-US" sz="1500" dirty="0">
                <a:latin typeface="Arial" panose="020B0604020202020204" pitchFamily="34" charset="0"/>
                <a:cs typeface="Arial" panose="020B0604020202020204" pitchFamily="34" charset="0"/>
              </a:rPr>
              <a:t>Connect, scale, and configure wherever and whenever</a:t>
            </a:r>
          </a:p>
        </p:txBody>
      </p:sp>
      <p:pic>
        <p:nvPicPr>
          <p:cNvPr id="162" name="Google Shape;98;p14">
            <a:extLst>
              <a:ext uri="{FF2B5EF4-FFF2-40B4-BE49-F238E27FC236}">
                <a16:creationId xmlns:a16="http://schemas.microsoft.com/office/drawing/2014/main" id="{EB4600EC-E8B2-7549-ABD0-FB4AF737D806}"/>
              </a:ext>
            </a:extLst>
          </p:cNvPr>
          <p:cNvPicPr preferRelativeResize="0"/>
          <p:nvPr/>
        </p:nvPicPr>
        <p:blipFill rotWithShape="1">
          <a:blip r:embed="rId13">
            <a:alphaModFix/>
          </a:blip>
          <a:srcRect b="37217"/>
          <a:stretch/>
        </p:blipFill>
        <p:spPr>
          <a:xfrm>
            <a:off x="10771636" y="6468854"/>
            <a:ext cx="941700" cy="156500"/>
          </a:xfrm>
          <a:prstGeom prst="rect">
            <a:avLst/>
          </a:prstGeom>
          <a:noFill/>
          <a:ln>
            <a:noFill/>
          </a:ln>
        </p:spPr>
      </p:pic>
      <p:sp>
        <p:nvSpPr>
          <p:cNvPr id="3" name="Footer Placeholder 2">
            <a:extLst>
              <a:ext uri="{FF2B5EF4-FFF2-40B4-BE49-F238E27FC236}">
                <a16:creationId xmlns:a16="http://schemas.microsoft.com/office/drawing/2014/main" id="{FA44B1C8-393E-D641-867A-27B40410189E}"/>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163" name="Slide Number Placeholder 162">
            <a:extLst>
              <a:ext uri="{FF2B5EF4-FFF2-40B4-BE49-F238E27FC236}">
                <a16:creationId xmlns:a16="http://schemas.microsoft.com/office/drawing/2014/main" id="{AB9A2108-022C-E047-853A-C707BB9C5F07}"/>
              </a:ext>
            </a:extLst>
          </p:cNvPr>
          <p:cNvSpPr>
            <a:spLocks noGrp="1"/>
          </p:cNvSpPr>
          <p:nvPr>
            <p:ph type="sldNum" sz="quarter" idx="4"/>
          </p:nvPr>
        </p:nvSpPr>
        <p:spPr/>
        <p:txBody>
          <a:bodyPr/>
          <a:lstStyle/>
          <a:p>
            <a:fld id="{B071A5F3-A4FF-4CEE-8215-C08835B585C1}" type="slidenum">
              <a:rPr lang="en-US" smtClean="0"/>
              <a:pPr/>
              <a:t>12</a:t>
            </a:fld>
            <a:endParaRPr lang="en-US" dirty="0"/>
          </a:p>
        </p:txBody>
      </p:sp>
      <p:grpSp>
        <p:nvGrpSpPr>
          <p:cNvPr id="169" name="Group 168">
            <a:extLst>
              <a:ext uri="{FF2B5EF4-FFF2-40B4-BE49-F238E27FC236}">
                <a16:creationId xmlns:a16="http://schemas.microsoft.com/office/drawing/2014/main" id="{A919604C-EEDD-FF4F-98D7-9EF1EF7E0755}"/>
              </a:ext>
            </a:extLst>
          </p:cNvPr>
          <p:cNvGrpSpPr/>
          <p:nvPr/>
        </p:nvGrpSpPr>
        <p:grpSpPr>
          <a:xfrm>
            <a:off x="1184740" y="5145406"/>
            <a:ext cx="10727464" cy="1013120"/>
            <a:chOff x="1184740" y="5314736"/>
            <a:chExt cx="10727464" cy="1013120"/>
          </a:xfrm>
        </p:grpSpPr>
        <p:sp>
          <p:nvSpPr>
            <p:cNvPr id="17" name="Rounded Rectangle 271">
              <a:extLst>
                <a:ext uri="{FF2B5EF4-FFF2-40B4-BE49-F238E27FC236}">
                  <a16:creationId xmlns:a16="http://schemas.microsoft.com/office/drawing/2014/main" id="{F48BE4B4-2BEA-4F4A-B235-54DA2CB4D6FA}"/>
                </a:ext>
              </a:extLst>
            </p:cNvPr>
            <p:cNvSpPr/>
            <p:nvPr/>
          </p:nvSpPr>
          <p:spPr>
            <a:xfrm>
              <a:off x="1184740" y="5314736"/>
              <a:ext cx="10282736" cy="1013120"/>
            </a:xfrm>
            <a:prstGeom prst="roundRect">
              <a:avLst>
                <a:gd name="adj" fmla="val 50000"/>
              </a:avLst>
            </a:prstGeom>
            <a:solidFill>
              <a:srgbClr val="282828">
                <a:lumMod val="10000"/>
                <a:lumOff val="90000"/>
              </a:srgbClr>
            </a:solidFill>
            <a:ln w="25400" cap="flat" cmpd="sng" algn="ctr">
              <a:noFill/>
              <a:prstDash val="solid"/>
            </a:ln>
            <a:effectLst/>
          </p:spPr>
          <p:txBody>
            <a:bodyPr rtlCol="0" anchor="ctr"/>
            <a:lstStyle/>
            <a:p>
              <a:pPr algn="ctr" defTabSz="457086">
                <a:defRPr/>
              </a:pPr>
              <a:endParaRPr lang="en-US" kern="0" dirty="0">
                <a:solidFill>
                  <a:srgbClr val="005073"/>
                </a:solidFill>
                <a:latin typeface="Arial" panose="020B0604020202020204" pitchFamily="34" charset="0"/>
              </a:endParaRPr>
            </a:p>
          </p:txBody>
        </p:sp>
        <p:sp>
          <p:nvSpPr>
            <p:cNvPr id="19" name="Rectangle 18">
              <a:extLst>
                <a:ext uri="{FF2B5EF4-FFF2-40B4-BE49-F238E27FC236}">
                  <a16:creationId xmlns:a16="http://schemas.microsoft.com/office/drawing/2014/main" id="{E465E3A6-A9FB-0C46-8B17-51460C716C5D}"/>
                </a:ext>
              </a:extLst>
            </p:cNvPr>
            <p:cNvSpPr/>
            <p:nvPr/>
          </p:nvSpPr>
          <p:spPr>
            <a:xfrm>
              <a:off x="2211038" y="5480152"/>
              <a:ext cx="2561982" cy="748538"/>
            </a:xfrm>
            <a:prstGeom prst="rect">
              <a:avLst/>
            </a:prstGeom>
          </p:spPr>
          <p:txBody>
            <a:bodyPr wrap="square" lIns="0" tIns="0" rIns="0" anchor="ctr">
              <a:spAutoFit/>
            </a:bodyPr>
            <a:lstStyle/>
            <a:p>
              <a:pPr defTabSz="457086">
                <a:buClr>
                  <a:srgbClr val="000000"/>
                </a:buClr>
                <a:buSzPct val="25000"/>
                <a:defRPr/>
              </a:pPr>
              <a:r>
                <a:rPr lang="en-US" sz="1200" kern="0" dirty="0">
                  <a:solidFill>
                    <a:srgbClr val="005073"/>
                  </a:solidFill>
                  <a:latin typeface="Arial" panose="020B0604020202020204" pitchFamily="34" charset="0"/>
                  <a:cs typeface="CiscoSansTT" panose="020B0503020201020303" pitchFamily="34" charset="0"/>
                  <a:sym typeface="Calibri"/>
                </a:rPr>
                <a:t>SaaS consumption model</a:t>
              </a:r>
            </a:p>
            <a:p>
              <a:pPr defTabSz="457086">
                <a:spcBef>
                  <a:spcPts val="225"/>
                </a:spcBef>
                <a:buClr>
                  <a:srgbClr val="000000"/>
                </a:buClr>
                <a:buSzPct val="25000"/>
                <a:defRPr/>
              </a:pPr>
              <a:r>
                <a:rPr lang="en-US" sz="1066" kern="0" spc="-23" dirty="0">
                  <a:solidFill>
                    <a:srgbClr val="676767"/>
                  </a:solidFill>
                  <a:latin typeface="Arial" panose="020B0604020202020204" pitchFamily="34" charset="0"/>
                  <a:sym typeface="Calibri"/>
                </a:rPr>
                <a:t>Free customers from care and feeding of management tools and eliminate upgrade dependencies</a:t>
              </a:r>
            </a:p>
          </p:txBody>
        </p:sp>
        <p:sp>
          <p:nvSpPr>
            <p:cNvPr id="20" name="Rectangle 19">
              <a:extLst>
                <a:ext uri="{FF2B5EF4-FFF2-40B4-BE49-F238E27FC236}">
                  <a16:creationId xmlns:a16="http://schemas.microsoft.com/office/drawing/2014/main" id="{8D1F9BE6-0CBE-F14E-85C0-41FE895D32AF}"/>
                </a:ext>
              </a:extLst>
            </p:cNvPr>
            <p:cNvSpPr/>
            <p:nvPr/>
          </p:nvSpPr>
          <p:spPr>
            <a:xfrm>
              <a:off x="5899955" y="5562162"/>
              <a:ext cx="2333248" cy="584519"/>
            </a:xfrm>
            <a:prstGeom prst="rect">
              <a:avLst/>
            </a:prstGeom>
          </p:spPr>
          <p:txBody>
            <a:bodyPr wrap="square" lIns="0" tIns="0" rIns="0">
              <a:spAutoFit/>
            </a:bodyPr>
            <a:lstStyle/>
            <a:p>
              <a:pPr defTabSz="457086">
                <a:buClr>
                  <a:srgbClr val="000000"/>
                </a:buClr>
                <a:buSzPct val="25000"/>
                <a:defRPr/>
              </a:pPr>
              <a:r>
                <a:rPr lang="en-US" sz="1200" kern="0" dirty="0">
                  <a:solidFill>
                    <a:srgbClr val="005073"/>
                  </a:solidFill>
                  <a:latin typeface="Arial" panose="020B0604020202020204" pitchFamily="34" charset="0"/>
                  <a:cs typeface="CiscoSansTT" panose="020B0503020201020303" pitchFamily="34" charset="0"/>
                  <a:sym typeface="Calibri"/>
                </a:rPr>
                <a:t>Seamless extensibility</a:t>
              </a:r>
            </a:p>
            <a:p>
              <a:pPr defTabSz="457086">
                <a:spcBef>
                  <a:spcPts val="225"/>
                </a:spcBef>
                <a:buClr>
                  <a:srgbClr val="000000"/>
                </a:buClr>
                <a:buSzPct val="25000"/>
                <a:defRPr/>
              </a:pPr>
              <a:r>
                <a:rPr lang="en-US" sz="1066" kern="0" spc="-23" dirty="0">
                  <a:solidFill>
                    <a:srgbClr val="676767"/>
                  </a:solidFill>
                  <a:latin typeface="Arial" panose="020B0604020202020204" pitchFamily="34" charset="0"/>
                  <a:sym typeface="Calibri"/>
                </a:rPr>
                <a:t>Simplify management across technologies and geography</a:t>
              </a:r>
            </a:p>
          </p:txBody>
        </p:sp>
        <p:sp>
          <p:nvSpPr>
            <p:cNvPr id="21" name="Rectangle 20">
              <a:extLst>
                <a:ext uri="{FF2B5EF4-FFF2-40B4-BE49-F238E27FC236}">
                  <a16:creationId xmlns:a16="http://schemas.microsoft.com/office/drawing/2014/main" id="{BA9A359A-C0E2-8449-9BF5-061BC6021B06}"/>
                </a:ext>
              </a:extLst>
            </p:cNvPr>
            <p:cNvSpPr/>
            <p:nvPr/>
          </p:nvSpPr>
          <p:spPr>
            <a:xfrm>
              <a:off x="9210018" y="5562162"/>
              <a:ext cx="2702186" cy="584519"/>
            </a:xfrm>
            <a:prstGeom prst="rect">
              <a:avLst/>
            </a:prstGeom>
          </p:spPr>
          <p:txBody>
            <a:bodyPr wrap="square" lIns="0" tIns="0" rIns="0">
              <a:spAutoFit/>
            </a:bodyPr>
            <a:lstStyle/>
            <a:p>
              <a:pPr defTabSz="457086">
                <a:buClr>
                  <a:srgbClr val="000000"/>
                </a:buClr>
                <a:buSzPct val="25000"/>
                <a:defRPr/>
              </a:pPr>
              <a:r>
                <a:rPr lang="en-US" sz="1200" kern="0" dirty="0">
                  <a:solidFill>
                    <a:srgbClr val="005073"/>
                  </a:solidFill>
                  <a:latin typeface="Arial" panose="020B0604020202020204" pitchFamily="34" charset="0"/>
                  <a:cs typeface="CiscoSansTT" panose="020B0503020201020303" pitchFamily="34" charset="0"/>
                </a:rPr>
                <a:t>Continuous feature integration</a:t>
              </a:r>
            </a:p>
            <a:p>
              <a:pPr defTabSz="457086">
                <a:spcBef>
                  <a:spcPts val="225"/>
                </a:spcBef>
                <a:buClr>
                  <a:srgbClr val="000000"/>
                </a:buClr>
                <a:buSzPct val="25000"/>
                <a:defRPr/>
              </a:pPr>
              <a:r>
                <a:rPr lang="en-US" sz="1066" kern="0" spc="-23" dirty="0">
                  <a:solidFill>
                    <a:srgbClr val="676767"/>
                  </a:solidFill>
                  <a:latin typeface="Arial" panose="020B0604020202020204" pitchFamily="34" charset="0"/>
                  <a:sym typeface="Calibri"/>
                </a:rPr>
                <a:t>Rapid development, delivery,</a:t>
              </a:r>
              <a:br>
                <a:rPr lang="en-US" sz="1066" kern="0" spc="-23" dirty="0">
                  <a:solidFill>
                    <a:srgbClr val="676767"/>
                  </a:solidFill>
                  <a:latin typeface="Arial" panose="020B0604020202020204" pitchFamily="34" charset="0"/>
                  <a:sym typeface="Calibri"/>
                </a:rPr>
              </a:br>
              <a:r>
                <a:rPr lang="en-US" sz="1066" kern="0" spc="-23" dirty="0">
                  <a:solidFill>
                    <a:srgbClr val="676767"/>
                  </a:solidFill>
                  <a:latin typeface="Arial" panose="020B0604020202020204" pitchFamily="34" charset="0"/>
                  <a:sym typeface="Calibri"/>
                </a:rPr>
                <a:t>and customer feedback</a:t>
              </a:r>
            </a:p>
          </p:txBody>
        </p:sp>
        <p:grpSp>
          <p:nvGrpSpPr>
            <p:cNvPr id="22" name="Group 96">
              <a:extLst>
                <a:ext uri="{FF2B5EF4-FFF2-40B4-BE49-F238E27FC236}">
                  <a16:creationId xmlns:a16="http://schemas.microsoft.com/office/drawing/2014/main" id="{F4AFE643-F029-6B48-BAF6-31F000F05642}"/>
                </a:ext>
              </a:extLst>
            </p:cNvPr>
            <p:cNvGrpSpPr>
              <a:grpSpLocks noChangeAspect="1"/>
            </p:cNvGrpSpPr>
            <p:nvPr/>
          </p:nvGrpSpPr>
          <p:grpSpPr bwMode="auto">
            <a:xfrm>
              <a:off x="5003818" y="5438636"/>
              <a:ext cx="766124" cy="758653"/>
              <a:chOff x="1748" y="487"/>
              <a:chExt cx="2789" cy="2694"/>
            </a:xfrm>
          </p:grpSpPr>
          <p:sp>
            <p:nvSpPr>
              <p:cNvPr id="35" name="Oval 97">
                <a:extLst>
                  <a:ext uri="{FF2B5EF4-FFF2-40B4-BE49-F238E27FC236}">
                    <a16:creationId xmlns:a16="http://schemas.microsoft.com/office/drawing/2014/main" id="{48D210E0-667F-984D-9C0E-443C08E54D96}"/>
                  </a:ext>
                </a:extLst>
              </p:cNvPr>
              <p:cNvSpPr>
                <a:spLocks noChangeArrowheads="1"/>
              </p:cNvSpPr>
              <p:nvPr/>
            </p:nvSpPr>
            <p:spPr bwMode="auto">
              <a:xfrm>
                <a:off x="1748" y="487"/>
                <a:ext cx="2789" cy="269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36" name="Freeform 98">
                <a:extLst>
                  <a:ext uri="{FF2B5EF4-FFF2-40B4-BE49-F238E27FC236}">
                    <a16:creationId xmlns:a16="http://schemas.microsoft.com/office/drawing/2014/main" id="{DA47A73E-BC83-4C46-BFCB-8C334FFB5452}"/>
                  </a:ext>
                </a:extLst>
              </p:cNvPr>
              <p:cNvSpPr>
                <a:spLocks/>
              </p:cNvSpPr>
              <p:nvPr/>
            </p:nvSpPr>
            <p:spPr bwMode="auto">
              <a:xfrm>
                <a:off x="2101" y="1104"/>
                <a:ext cx="2436" cy="2073"/>
              </a:xfrm>
              <a:custGeom>
                <a:avLst/>
                <a:gdLst>
                  <a:gd name="T0" fmla="*/ 1321 w 1324"/>
                  <a:gd name="T1" fmla="*/ 388 h 1173"/>
                  <a:gd name="T2" fmla="*/ 975 w 1324"/>
                  <a:gd name="T3" fmla="*/ 42 h 1173"/>
                  <a:gd name="T4" fmla="*/ 886 w 1324"/>
                  <a:gd name="T5" fmla="*/ 0 h 1173"/>
                  <a:gd name="T6" fmla="*/ 886 w 1324"/>
                  <a:gd name="T7" fmla="*/ 0 h 1173"/>
                  <a:gd name="T8" fmla="*/ 674 w 1324"/>
                  <a:gd name="T9" fmla="*/ 0 h 1173"/>
                  <a:gd name="T10" fmla="*/ 674 w 1324"/>
                  <a:gd name="T11" fmla="*/ 0 h 1173"/>
                  <a:gd name="T12" fmla="*/ 671 w 1324"/>
                  <a:gd name="T13" fmla="*/ 0 h 1173"/>
                  <a:gd name="T14" fmla="*/ 543 w 1324"/>
                  <a:gd name="T15" fmla="*/ 128 h 1173"/>
                  <a:gd name="T16" fmla="*/ 550 w 1324"/>
                  <a:gd name="T17" fmla="*/ 168 h 1173"/>
                  <a:gd name="T18" fmla="*/ 339 w 1324"/>
                  <a:gd name="T19" fmla="*/ 168 h 1173"/>
                  <a:gd name="T20" fmla="*/ 215 w 1324"/>
                  <a:gd name="T21" fmla="*/ 256 h 1173"/>
                  <a:gd name="T22" fmla="*/ 215 w 1324"/>
                  <a:gd name="T23" fmla="*/ 337 h 1173"/>
                  <a:gd name="T24" fmla="*/ 137 w 1324"/>
                  <a:gd name="T25" fmla="*/ 337 h 1173"/>
                  <a:gd name="T26" fmla="*/ 6 w 1324"/>
                  <a:gd name="T27" fmla="*/ 445 h 1173"/>
                  <a:gd name="T28" fmla="*/ 47 w 1324"/>
                  <a:gd name="T29" fmla="*/ 559 h 1173"/>
                  <a:gd name="T30" fmla="*/ 660 w 1324"/>
                  <a:gd name="T31" fmla="*/ 1173 h 1173"/>
                  <a:gd name="T32" fmla="*/ 1324 w 1324"/>
                  <a:gd name="T33" fmla="*/ 455 h 1173"/>
                  <a:gd name="T34" fmla="*/ 1321 w 1324"/>
                  <a:gd name="T35" fmla="*/ 38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4" h="1173">
                    <a:moveTo>
                      <a:pt x="1321" y="388"/>
                    </a:moveTo>
                    <a:cubicBezTo>
                      <a:pt x="975" y="42"/>
                      <a:pt x="975" y="42"/>
                      <a:pt x="975" y="42"/>
                    </a:cubicBezTo>
                    <a:cubicBezTo>
                      <a:pt x="953" y="18"/>
                      <a:pt x="921" y="2"/>
                      <a:pt x="886" y="0"/>
                    </a:cubicBezTo>
                    <a:cubicBezTo>
                      <a:pt x="886" y="0"/>
                      <a:pt x="886" y="0"/>
                      <a:pt x="886" y="0"/>
                    </a:cubicBezTo>
                    <a:cubicBezTo>
                      <a:pt x="674" y="0"/>
                      <a:pt x="674" y="0"/>
                      <a:pt x="674" y="0"/>
                    </a:cubicBezTo>
                    <a:cubicBezTo>
                      <a:pt x="674" y="0"/>
                      <a:pt x="674" y="0"/>
                      <a:pt x="674" y="0"/>
                    </a:cubicBezTo>
                    <a:cubicBezTo>
                      <a:pt x="673" y="0"/>
                      <a:pt x="672" y="0"/>
                      <a:pt x="671" y="0"/>
                    </a:cubicBezTo>
                    <a:cubicBezTo>
                      <a:pt x="601" y="0"/>
                      <a:pt x="543" y="57"/>
                      <a:pt x="543" y="128"/>
                    </a:cubicBezTo>
                    <a:cubicBezTo>
                      <a:pt x="543" y="142"/>
                      <a:pt x="546" y="156"/>
                      <a:pt x="550" y="168"/>
                    </a:cubicBezTo>
                    <a:cubicBezTo>
                      <a:pt x="339" y="168"/>
                      <a:pt x="339" y="168"/>
                      <a:pt x="339" y="168"/>
                    </a:cubicBezTo>
                    <a:cubicBezTo>
                      <a:pt x="284" y="168"/>
                      <a:pt x="232" y="203"/>
                      <a:pt x="215" y="256"/>
                    </a:cubicBezTo>
                    <a:cubicBezTo>
                      <a:pt x="206" y="285"/>
                      <a:pt x="207" y="312"/>
                      <a:pt x="215" y="337"/>
                    </a:cubicBezTo>
                    <a:cubicBezTo>
                      <a:pt x="137" y="337"/>
                      <a:pt x="137" y="337"/>
                      <a:pt x="137" y="337"/>
                    </a:cubicBezTo>
                    <a:cubicBezTo>
                      <a:pt x="72" y="337"/>
                      <a:pt x="15" y="382"/>
                      <a:pt x="6" y="445"/>
                    </a:cubicBezTo>
                    <a:cubicBezTo>
                      <a:pt x="0" y="491"/>
                      <a:pt x="17" y="532"/>
                      <a:pt x="47" y="559"/>
                    </a:cubicBezTo>
                    <a:cubicBezTo>
                      <a:pt x="660" y="1173"/>
                      <a:pt x="660" y="1173"/>
                      <a:pt x="660" y="1173"/>
                    </a:cubicBezTo>
                    <a:cubicBezTo>
                      <a:pt x="1032" y="1144"/>
                      <a:pt x="1324" y="834"/>
                      <a:pt x="1324" y="455"/>
                    </a:cubicBezTo>
                    <a:cubicBezTo>
                      <a:pt x="1324" y="432"/>
                      <a:pt x="1323" y="410"/>
                      <a:pt x="1321" y="388"/>
                    </a:cubicBezTo>
                    <a:close/>
                  </a:path>
                </a:pathLst>
              </a:custGeom>
              <a:solidFill>
                <a:srgbClr val="00A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37" name="Freeform 99">
                <a:extLst>
                  <a:ext uri="{FF2B5EF4-FFF2-40B4-BE49-F238E27FC236}">
                    <a16:creationId xmlns:a16="http://schemas.microsoft.com/office/drawing/2014/main" id="{0415CCF8-93C1-E748-98EE-E8E289B153A9}"/>
                  </a:ext>
                </a:extLst>
              </p:cNvPr>
              <p:cNvSpPr>
                <a:spLocks/>
              </p:cNvSpPr>
              <p:nvPr/>
            </p:nvSpPr>
            <p:spPr bwMode="auto">
              <a:xfrm>
                <a:off x="2092" y="1104"/>
                <a:ext cx="2148" cy="1359"/>
              </a:xfrm>
              <a:custGeom>
                <a:avLst/>
                <a:gdLst>
                  <a:gd name="T0" fmla="*/ 1114 w 1216"/>
                  <a:gd name="T1" fmla="*/ 341 h 769"/>
                  <a:gd name="T2" fmla="*/ 1122 w 1216"/>
                  <a:gd name="T3" fmla="*/ 296 h 769"/>
                  <a:gd name="T4" fmla="*/ 1006 w 1216"/>
                  <a:gd name="T5" fmla="*/ 169 h 769"/>
                  <a:gd name="T6" fmla="*/ 1013 w 1216"/>
                  <a:gd name="T7" fmla="*/ 128 h 769"/>
                  <a:gd name="T8" fmla="*/ 891 w 1216"/>
                  <a:gd name="T9" fmla="*/ 0 h 769"/>
                  <a:gd name="T10" fmla="*/ 891 w 1216"/>
                  <a:gd name="T11" fmla="*/ 0 h 769"/>
                  <a:gd name="T12" fmla="*/ 679 w 1216"/>
                  <a:gd name="T13" fmla="*/ 0 h 769"/>
                  <a:gd name="T14" fmla="*/ 679 w 1216"/>
                  <a:gd name="T15" fmla="*/ 0 h 769"/>
                  <a:gd name="T16" fmla="*/ 676 w 1216"/>
                  <a:gd name="T17" fmla="*/ 0 h 769"/>
                  <a:gd name="T18" fmla="*/ 548 w 1216"/>
                  <a:gd name="T19" fmla="*/ 128 h 769"/>
                  <a:gd name="T20" fmla="*/ 555 w 1216"/>
                  <a:gd name="T21" fmla="*/ 168 h 769"/>
                  <a:gd name="T22" fmla="*/ 344 w 1216"/>
                  <a:gd name="T23" fmla="*/ 168 h 769"/>
                  <a:gd name="T24" fmla="*/ 220 w 1216"/>
                  <a:gd name="T25" fmla="*/ 256 h 769"/>
                  <a:gd name="T26" fmla="*/ 220 w 1216"/>
                  <a:gd name="T27" fmla="*/ 337 h 769"/>
                  <a:gd name="T28" fmla="*/ 142 w 1216"/>
                  <a:gd name="T29" fmla="*/ 337 h 769"/>
                  <a:gd name="T30" fmla="*/ 11 w 1216"/>
                  <a:gd name="T31" fmla="*/ 445 h 769"/>
                  <a:gd name="T32" fmla="*/ 138 w 1216"/>
                  <a:gd name="T33" fmla="*/ 592 h 769"/>
                  <a:gd name="T34" fmla="*/ 237 w 1216"/>
                  <a:gd name="T35" fmla="*/ 592 h 769"/>
                  <a:gd name="T36" fmla="*/ 227 w 1216"/>
                  <a:gd name="T37" fmla="*/ 641 h 769"/>
                  <a:gd name="T38" fmla="*/ 355 w 1216"/>
                  <a:gd name="T39" fmla="*/ 769 h 769"/>
                  <a:gd name="T40" fmla="*/ 995 w 1216"/>
                  <a:gd name="T41" fmla="*/ 769 h 769"/>
                  <a:gd name="T42" fmla="*/ 1123 w 1216"/>
                  <a:gd name="T43" fmla="*/ 641 h 769"/>
                  <a:gd name="T44" fmla="*/ 1111 w 1216"/>
                  <a:gd name="T45" fmla="*/ 588 h 769"/>
                  <a:gd name="T46" fmla="*/ 1207 w 1216"/>
                  <a:gd name="T47" fmla="*/ 481 h 769"/>
                  <a:gd name="T48" fmla="*/ 1114 w 1216"/>
                  <a:gd name="T49" fmla="*/ 341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16" h="769">
                    <a:moveTo>
                      <a:pt x="1114" y="341"/>
                    </a:moveTo>
                    <a:cubicBezTo>
                      <a:pt x="1119" y="327"/>
                      <a:pt x="1122" y="312"/>
                      <a:pt x="1122" y="296"/>
                    </a:cubicBezTo>
                    <a:cubicBezTo>
                      <a:pt x="1122" y="230"/>
                      <a:pt x="1071" y="175"/>
                      <a:pt x="1006" y="169"/>
                    </a:cubicBezTo>
                    <a:cubicBezTo>
                      <a:pt x="1010" y="156"/>
                      <a:pt x="1013" y="142"/>
                      <a:pt x="1013" y="128"/>
                    </a:cubicBezTo>
                    <a:cubicBezTo>
                      <a:pt x="1013" y="59"/>
                      <a:pt x="959" y="3"/>
                      <a:pt x="891" y="0"/>
                    </a:cubicBezTo>
                    <a:cubicBezTo>
                      <a:pt x="891" y="0"/>
                      <a:pt x="891" y="0"/>
                      <a:pt x="891" y="0"/>
                    </a:cubicBezTo>
                    <a:cubicBezTo>
                      <a:pt x="679" y="0"/>
                      <a:pt x="679" y="0"/>
                      <a:pt x="679" y="0"/>
                    </a:cubicBezTo>
                    <a:cubicBezTo>
                      <a:pt x="679" y="0"/>
                      <a:pt x="679" y="0"/>
                      <a:pt x="679" y="0"/>
                    </a:cubicBezTo>
                    <a:cubicBezTo>
                      <a:pt x="678" y="0"/>
                      <a:pt x="677" y="0"/>
                      <a:pt x="676" y="0"/>
                    </a:cubicBezTo>
                    <a:cubicBezTo>
                      <a:pt x="606" y="0"/>
                      <a:pt x="548" y="57"/>
                      <a:pt x="548" y="128"/>
                    </a:cubicBezTo>
                    <a:cubicBezTo>
                      <a:pt x="548" y="142"/>
                      <a:pt x="551" y="156"/>
                      <a:pt x="555" y="168"/>
                    </a:cubicBezTo>
                    <a:cubicBezTo>
                      <a:pt x="344" y="168"/>
                      <a:pt x="344" y="168"/>
                      <a:pt x="344" y="168"/>
                    </a:cubicBezTo>
                    <a:cubicBezTo>
                      <a:pt x="289" y="168"/>
                      <a:pt x="237" y="203"/>
                      <a:pt x="220" y="256"/>
                    </a:cubicBezTo>
                    <a:cubicBezTo>
                      <a:pt x="211" y="285"/>
                      <a:pt x="212" y="312"/>
                      <a:pt x="220" y="337"/>
                    </a:cubicBezTo>
                    <a:cubicBezTo>
                      <a:pt x="142" y="337"/>
                      <a:pt x="142" y="337"/>
                      <a:pt x="142" y="337"/>
                    </a:cubicBezTo>
                    <a:cubicBezTo>
                      <a:pt x="77" y="337"/>
                      <a:pt x="20" y="382"/>
                      <a:pt x="11" y="445"/>
                    </a:cubicBezTo>
                    <a:cubicBezTo>
                      <a:pt x="0" y="525"/>
                      <a:pt x="61" y="592"/>
                      <a:pt x="138" y="592"/>
                    </a:cubicBezTo>
                    <a:cubicBezTo>
                      <a:pt x="237" y="592"/>
                      <a:pt x="237" y="592"/>
                      <a:pt x="237" y="592"/>
                    </a:cubicBezTo>
                    <a:cubicBezTo>
                      <a:pt x="231" y="607"/>
                      <a:pt x="227" y="624"/>
                      <a:pt x="227" y="641"/>
                    </a:cubicBezTo>
                    <a:cubicBezTo>
                      <a:pt x="227" y="712"/>
                      <a:pt x="285" y="769"/>
                      <a:pt x="355" y="769"/>
                    </a:cubicBezTo>
                    <a:cubicBezTo>
                      <a:pt x="995" y="769"/>
                      <a:pt x="995" y="769"/>
                      <a:pt x="995" y="769"/>
                    </a:cubicBezTo>
                    <a:cubicBezTo>
                      <a:pt x="1065" y="769"/>
                      <a:pt x="1123" y="712"/>
                      <a:pt x="1123" y="641"/>
                    </a:cubicBezTo>
                    <a:cubicBezTo>
                      <a:pt x="1123" y="622"/>
                      <a:pt x="1118" y="604"/>
                      <a:pt x="1111" y="588"/>
                    </a:cubicBezTo>
                    <a:cubicBezTo>
                      <a:pt x="1161" y="575"/>
                      <a:pt x="1201" y="534"/>
                      <a:pt x="1207" y="481"/>
                    </a:cubicBezTo>
                    <a:cubicBezTo>
                      <a:pt x="1216" y="415"/>
                      <a:pt x="1173" y="357"/>
                      <a:pt x="1114"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38" name="Freeform 100">
                <a:extLst>
                  <a:ext uri="{FF2B5EF4-FFF2-40B4-BE49-F238E27FC236}">
                    <a16:creationId xmlns:a16="http://schemas.microsoft.com/office/drawing/2014/main" id="{93234A8E-7A9E-FC43-A273-87A6272E9F57}"/>
                  </a:ext>
                </a:extLst>
              </p:cNvPr>
              <p:cNvSpPr>
                <a:spLocks/>
              </p:cNvSpPr>
              <p:nvPr/>
            </p:nvSpPr>
            <p:spPr bwMode="auto">
              <a:xfrm>
                <a:off x="2596" y="1537"/>
                <a:ext cx="1323" cy="827"/>
              </a:xfrm>
              <a:custGeom>
                <a:avLst/>
                <a:gdLst>
                  <a:gd name="T0" fmla="*/ 374 w 749"/>
                  <a:gd name="T1" fmla="*/ 468 h 468"/>
                  <a:gd name="T2" fmla="*/ 31 w 749"/>
                  <a:gd name="T3" fmla="*/ 468 h 468"/>
                  <a:gd name="T4" fmla="*/ 0 w 749"/>
                  <a:gd name="T5" fmla="*/ 437 h 468"/>
                  <a:gd name="T6" fmla="*/ 0 w 749"/>
                  <a:gd name="T7" fmla="*/ 32 h 468"/>
                  <a:gd name="T8" fmla="*/ 0 w 749"/>
                  <a:gd name="T9" fmla="*/ 21 h 468"/>
                  <a:gd name="T10" fmla="*/ 29 w 749"/>
                  <a:gd name="T11" fmla="*/ 1 h 468"/>
                  <a:gd name="T12" fmla="*/ 52 w 749"/>
                  <a:gd name="T13" fmla="*/ 25 h 468"/>
                  <a:gd name="T14" fmla="*/ 53 w 749"/>
                  <a:gd name="T15" fmla="*/ 33 h 468"/>
                  <a:gd name="T16" fmla="*/ 52 w 749"/>
                  <a:gd name="T17" fmla="*/ 408 h 468"/>
                  <a:gd name="T18" fmla="*/ 60 w 749"/>
                  <a:gd name="T19" fmla="*/ 416 h 468"/>
                  <a:gd name="T20" fmla="*/ 718 w 749"/>
                  <a:gd name="T21" fmla="*/ 416 h 468"/>
                  <a:gd name="T22" fmla="*/ 730 w 749"/>
                  <a:gd name="T23" fmla="*/ 417 h 468"/>
                  <a:gd name="T24" fmla="*/ 749 w 749"/>
                  <a:gd name="T25" fmla="*/ 444 h 468"/>
                  <a:gd name="T26" fmla="*/ 728 w 749"/>
                  <a:gd name="T27" fmla="*/ 468 h 468"/>
                  <a:gd name="T28" fmla="*/ 717 w 749"/>
                  <a:gd name="T29" fmla="*/ 468 h 468"/>
                  <a:gd name="T30" fmla="*/ 374 w 749"/>
                  <a:gd name="T31"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9" h="468">
                    <a:moveTo>
                      <a:pt x="374" y="468"/>
                    </a:moveTo>
                    <a:cubicBezTo>
                      <a:pt x="260" y="468"/>
                      <a:pt x="146" y="468"/>
                      <a:pt x="31" y="468"/>
                    </a:cubicBezTo>
                    <a:cubicBezTo>
                      <a:pt x="10" y="468"/>
                      <a:pt x="0" y="459"/>
                      <a:pt x="0" y="437"/>
                    </a:cubicBezTo>
                    <a:cubicBezTo>
                      <a:pt x="0" y="302"/>
                      <a:pt x="0" y="167"/>
                      <a:pt x="0" y="32"/>
                    </a:cubicBezTo>
                    <a:cubicBezTo>
                      <a:pt x="0" y="29"/>
                      <a:pt x="0" y="25"/>
                      <a:pt x="0" y="21"/>
                    </a:cubicBezTo>
                    <a:cubicBezTo>
                      <a:pt x="3" y="8"/>
                      <a:pt x="15" y="0"/>
                      <a:pt x="29" y="1"/>
                    </a:cubicBezTo>
                    <a:cubicBezTo>
                      <a:pt x="41" y="2"/>
                      <a:pt x="51" y="12"/>
                      <a:pt x="52" y="25"/>
                    </a:cubicBezTo>
                    <a:cubicBezTo>
                      <a:pt x="53" y="28"/>
                      <a:pt x="53" y="30"/>
                      <a:pt x="53" y="33"/>
                    </a:cubicBezTo>
                    <a:cubicBezTo>
                      <a:pt x="53" y="158"/>
                      <a:pt x="53" y="283"/>
                      <a:pt x="52" y="408"/>
                    </a:cubicBezTo>
                    <a:cubicBezTo>
                      <a:pt x="52" y="414"/>
                      <a:pt x="54" y="416"/>
                      <a:pt x="60" y="416"/>
                    </a:cubicBezTo>
                    <a:cubicBezTo>
                      <a:pt x="279" y="416"/>
                      <a:pt x="499" y="416"/>
                      <a:pt x="718" y="416"/>
                    </a:cubicBezTo>
                    <a:cubicBezTo>
                      <a:pt x="722" y="416"/>
                      <a:pt x="726" y="415"/>
                      <a:pt x="730" y="417"/>
                    </a:cubicBezTo>
                    <a:cubicBezTo>
                      <a:pt x="742" y="421"/>
                      <a:pt x="749" y="431"/>
                      <a:pt x="749" y="444"/>
                    </a:cubicBezTo>
                    <a:cubicBezTo>
                      <a:pt x="748" y="455"/>
                      <a:pt x="739" y="465"/>
                      <a:pt x="728" y="468"/>
                    </a:cubicBezTo>
                    <a:cubicBezTo>
                      <a:pt x="724" y="468"/>
                      <a:pt x="721" y="468"/>
                      <a:pt x="717" y="468"/>
                    </a:cubicBezTo>
                    <a:cubicBezTo>
                      <a:pt x="603" y="468"/>
                      <a:pt x="488" y="468"/>
                      <a:pt x="374" y="468"/>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39" name="Freeform 101">
                <a:extLst>
                  <a:ext uri="{FF2B5EF4-FFF2-40B4-BE49-F238E27FC236}">
                    <a16:creationId xmlns:a16="http://schemas.microsoft.com/office/drawing/2014/main" id="{14C38BF7-31A9-5741-BCA6-DAD6E66FE9A9}"/>
                  </a:ext>
                </a:extLst>
              </p:cNvPr>
              <p:cNvSpPr>
                <a:spLocks/>
              </p:cNvSpPr>
              <p:nvPr/>
            </p:nvSpPr>
            <p:spPr bwMode="auto">
              <a:xfrm>
                <a:off x="2762" y="1487"/>
                <a:ext cx="985" cy="713"/>
              </a:xfrm>
              <a:custGeom>
                <a:avLst/>
                <a:gdLst>
                  <a:gd name="T0" fmla="*/ 467 w 558"/>
                  <a:gd name="T1" fmla="*/ 53 h 403"/>
                  <a:gd name="T2" fmla="*/ 415 w 558"/>
                  <a:gd name="T3" fmla="*/ 53 h 403"/>
                  <a:gd name="T4" fmla="*/ 387 w 558"/>
                  <a:gd name="T5" fmla="*/ 27 h 403"/>
                  <a:gd name="T6" fmla="*/ 415 w 558"/>
                  <a:gd name="T7" fmla="*/ 0 h 403"/>
                  <a:gd name="T8" fmla="*/ 531 w 558"/>
                  <a:gd name="T9" fmla="*/ 0 h 403"/>
                  <a:gd name="T10" fmla="*/ 558 w 558"/>
                  <a:gd name="T11" fmla="*/ 27 h 403"/>
                  <a:gd name="T12" fmla="*/ 558 w 558"/>
                  <a:gd name="T13" fmla="*/ 143 h 403"/>
                  <a:gd name="T14" fmla="*/ 532 w 558"/>
                  <a:gd name="T15" fmla="*/ 172 h 403"/>
                  <a:gd name="T16" fmla="*/ 505 w 558"/>
                  <a:gd name="T17" fmla="*/ 147 h 403"/>
                  <a:gd name="T18" fmla="*/ 505 w 558"/>
                  <a:gd name="T19" fmla="*/ 92 h 403"/>
                  <a:gd name="T20" fmla="*/ 287 w 558"/>
                  <a:gd name="T21" fmla="*/ 309 h 403"/>
                  <a:gd name="T22" fmla="*/ 241 w 558"/>
                  <a:gd name="T23" fmla="*/ 309 h 403"/>
                  <a:gd name="T24" fmla="*/ 192 w 558"/>
                  <a:gd name="T25" fmla="*/ 260 h 403"/>
                  <a:gd name="T26" fmla="*/ 181 w 558"/>
                  <a:gd name="T27" fmla="*/ 259 h 403"/>
                  <a:gd name="T28" fmla="*/ 49 w 558"/>
                  <a:gd name="T29" fmla="*/ 392 h 403"/>
                  <a:gd name="T30" fmla="*/ 25 w 558"/>
                  <a:gd name="T31" fmla="*/ 401 h 403"/>
                  <a:gd name="T32" fmla="*/ 4 w 558"/>
                  <a:gd name="T33" fmla="*/ 385 h 403"/>
                  <a:gd name="T34" fmla="*/ 8 w 558"/>
                  <a:gd name="T35" fmla="*/ 358 h 403"/>
                  <a:gd name="T36" fmla="*/ 165 w 558"/>
                  <a:gd name="T37" fmla="*/ 201 h 403"/>
                  <a:gd name="T38" fmla="*/ 209 w 558"/>
                  <a:gd name="T39" fmla="*/ 201 h 403"/>
                  <a:gd name="T40" fmla="*/ 260 w 558"/>
                  <a:gd name="T41" fmla="*/ 253 h 403"/>
                  <a:gd name="T42" fmla="*/ 268 w 558"/>
                  <a:gd name="T43" fmla="*/ 253 h 403"/>
                  <a:gd name="T44" fmla="*/ 467 w 558"/>
                  <a:gd name="T45" fmla="*/ 5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8" h="403">
                    <a:moveTo>
                      <a:pt x="467" y="53"/>
                    </a:moveTo>
                    <a:cubicBezTo>
                      <a:pt x="449" y="53"/>
                      <a:pt x="432" y="53"/>
                      <a:pt x="415" y="53"/>
                    </a:cubicBezTo>
                    <a:cubicBezTo>
                      <a:pt x="398" y="53"/>
                      <a:pt x="387" y="42"/>
                      <a:pt x="387" y="27"/>
                    </a:cubicBezTo>
                    <a:cubicBezTo>
                      <a:pt x="387" y="11"/>
                      <a:pt x="399" y="0"/>
                      <a:pt x="415" y="0"/>
                    </a:cubicBezTo>
                    <a:cubicBezTo>
                      <a:pt x="454" y="0"/>
                      <a:pt x="492" y="0"/>
                      <a:pt x="531" y="0"/>
                    </a:cubicBezTo>
                    <a:cubicBezTo>
                      <a:pt x="546" y="0"/>
                      <a:pt x="558" y="12"/>
                      <a:pt x="558" y="27"/>
                    </a:cubicBezTo>
                    <a:cubicBezTo>
                      <a:pt x="558" y="66"/>
                      <a:pt x="558" y="105"/>
                      <a:pt x="558" y="143"/>
                    </a:cubicBezTo>
                    <a:cubicBezTo>
                      <a:pt x="558" y="160"/>
                      <a:pt x="547" y="171"/>
                      <a:pt x="532" y="172"/>
                    </a:cubicBezTo>
                    <a:cubicBezTo>
                      <a:pt x="517" y="172"/>
                      <a:pt x="506" y="161"/>
                      <a:pt x="505" y="147"/>
                    </a:cubicBezTo>
                    <a:cubicBezTo>
                      <a:pt x="505" y="130"/>
                      <a:pt x="505" y="94"/>
                      <a:pt x="505" y="92"/>
                    </a:cubicBezTo>
                    <a:cubicBezTo>
                      <a:pt x="502" y="93"/>
                      <a:pt x="357" y="238"/>
                      <a:pt x="287" y="309"/>
                    </a:cubicBezTo>
                    <a:cubicBezTo>
                      <a:pt x="271" y="325"/>
                      <a:pt x="257" y="325"/>
                      <a:pt x="241" y="309"/>
                    </a:cubicBezTo>
                    <a:cubicBezTo>
                      <a:pt x="225" y="292"/>
                      <a:pt x="209" y="276"/>
                      <a:pt x="192" y="260"/>
                    </a:cubicBezTo>
                    <a:cubicBezTo>
                      <a:pt x="188" y="255"/>
                      <a:pt x="186" y="255"/>
                      <a:pt x="181" y="259"/>
                    </a:cubicBezTo>
                    <a:cubicBezTo>
                      <a:pt x="137" y="304"/>
                      <a:pt x="93" y="348"/>
                      <a:pt x="49" y="392"/>
                    </a:cubicBezTo>
                    <a:cubicBezTo>
                      <a:pt x="42" y="399"/>
                      <a:pt x="35" y="403"/>
                      <a:pt x="25" y="401"/>
                    </a:cubicBezTo>
                    <a:cubicBezTo>
                      <a:pt x="15" y="400"/>
                      <a:pt x="8" y="394"/>
                      <a:pt x="4" y="385"/>
                    </a:cubicBezTo>
                    <a:cubicBezTo>
                      <a:pt x="0" y="375"/>
                      <a:pt x="2" y="366"/>
                      <a:pt x="8" y="358"/>
                    </a:cubicBezTo>
                    <a:cubicBezTo>
                      <a:pt x="9" y="357"/>
                      <a:pt x="114" y="252"/>
                      <a:pt x="165" y="201"/>
                    </a:cubicBezTo>
                    <a:cubicBezTo>
                      <a:pt x="180" y="186"/>
                      <a:pt x="194" y="186"/>
                      <a:pt x="209" y="201"/>
                    </a:cubicBezTo>
                    <a:cubicBezTo>
                      <a:pt x="226" y="218"/>
                      <a:pt x="243" y="235"/>
                      <a:pt x="260" y="253"/>
                    </a:cubicBezTo>
                    <a:cubicBezTo>
                      <a:pt x="263" y="256"/>
                      <a:pt x="264" y="257"/>
                      <a:pt x="268" y="253"/>
                    </a:cubicBezTo>
                    <a:cubicBezTo>
                      <a:pt x="333" y="187"/>
                      <a:pt x="466" y="55"/>
                      <a:pt x="467" y="53"/>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grpSp>
        <p:grpSp>
          <p:nvGrpSpPr>
            <p:cNvPr id="23" name="Group 71">
              <a:extLst>
                <a:ext uri="{FF2B5EF4-FFF2-40B4-BE49-F238E27FC236}">
                  <a16:creationId xmlns:a16="http://schemas.microsoft.com/office/drawing/2014/main" id="{41B1874C-6351-1B43-907C-B70413E36C92}"/>
                </a:ext>
              </a:extLst>
            </p:cNvPr>
            <p:cNvGrpSpPr>
              <a:grpSpLocks noChangeAspect="1"/>
            </p:cNvGrpSpPr>
            <p:nvPr/>
          </p:nvGrpSpPr>
          <p:grpSpPr bwMode="auto">
            <a:xfrm>
              <a:off x="1327830" y="5438635"/>
              <a:ext cx="749987" cy="765323"/>
              <a:chOff x="1541" y="482"/>
              <a:chExt cx="2707" cy="2507"/>
            </a:xfrm>
          </p:grpSpPr>
          <p:sp>
            <p:nvSpPr>
              <p:cNvPr id="24" name="Oval 72">
                <a:extLst>
                  <a:ext uri="{FF2B5EF4-FFF2-40B4-BE49-F238E27FC236}">
                    <a16:creationId xmlns:a16="http://schemas.microsoft.com/office/drawing/2014/main" id="{66775C9E-BC2C-D84E-BB65-6BE198156E21}"/>
                  </a:ext>
                </a:extLst>
              </p:cNvPr>
              <p:cNvSpPr>
                <a:spLocks noChangeArrowheads="1"/>
              </p:cNvSpPr>
              <p:nvPr/>
            </p:nvSpPr>
            <p:spPr bwMode="auto">
              <a:xfrm>
                <a:off x="1541" y="482"/>
                <a:ext cx="2707" cy="250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25" name="Freeform 73">
                <a:extLst>
                  <a:ext uri="{FF2B5EF4-FFF2-40B4-BE49-F238E27FC236}">
                    <a16:creationId xmlns:a16="http://schemas.microsoft.com/office/drawing/2014/main" id="{F9122FCA-9A71-FB44-9AB7-802FCA50C395}"/>
                  </a:ext>
                </a:extLst>
              </p:cNvPr>
              <p:cNvSpPr>
                <a:spLocks/>
              </p:cNvSpPr>
              <p:nvPr/>
            </p:nvSpPr>
            <p:spPr bwMode="auto">
              <a:xfrm>
                <a:off x="1962" y="761"/>
                <a:ext cx="2282" cy="2228"/>
              </a:xfrm>
              <a:custGeom>
                <a:avLst/>
                <a:gdLst>
                  <a:gd name="T0" fmla="*/ 574 w 1292"/>
                  <a:gd name="T1" fmla="*/ 1260 h 1260"/>
                  <a:gd name="T2" fmla="*/ 1292 w 1292"/>
                  <a:gd name="T3" fmla="*/ 593 h 1260"/>
                  <a:gd name="T4" fmla="*/ 726 w 1292"/>
                  <a:gd name="T5" fmla="*/ 28 h 1260"/>
                  <a:gd name="T6" fmla="*/ 662 w 1292"/>
                  <a:gd name="T7" fmla="*/ 0 h 1260"/>
                  <a:gd name="T8" fmla="*/ 557 w 1292"/>
                  <a:gd name="T9" fmla="*/ 0 h 1260"/>
                  <a:gd name="T10" fmla="*/ 471 w 1292"/>
                  <a:gd name="T11" fmla="*/ 109 h 1260"/>
                  <a:gd name="T12" fmla="*/ 465 w 1292"/>
                  <a:gd name="T13" fmla="*/ 116 h 1260"/>
                  <a:gd name="T14" fmla="*/ 323 w 1292"/>
                  <a:gd name="T15" fmla="*/ 116 h 1260"/>
                  <a:gd name="T16" fmla="*/ 233 w 1292"/>
                  <a:gd name="T17" fmla="*/ 207 h 1260"/>
                  <a:gd name="T18" fmla="*/ 237 w 1292"/>
                  <a:gd name="T19" fmla="*/ 232 h 1260"/>
                  <a:gd name="T20" fmla="*/ 237 w 1292"/>
                  <a:gd name="T21" fmla="*/ 232 h 1260"/>
                  <a:gd name="T22" fmla="*/ 139 w 1292"/>
                  <a:gd name="T23" fmla="*/ 232 h 1260"/>
                  <a:gd name="T24" fmla="*/ 49 w 1292"/>
                  <a:gd name="T25" fmla="*/ 322 h 1260"/>
                  <a:gd name="T26" fmla="*/ 74 w 1292"/>
                  <a:gd name="T27" fmla="*/ 381 h 1260"/>
                  <a:gd name="T28" fmla="*/ 74 w 1292"/>
                  <a:gd name="T29" fmla="*/ 381 h 1260"/>
                  <a:gd name="T30" fmla="*/ 195 w 1292"/>
                  <a:gd name="T31" fmla="*/ 502 h 1260"/>
                  <a:gd name="T32" fmla="*/ 159 w 1292"/>
                  <a:gd name="T33" fmla="*/ 495 h 1260"/>
                  <a:gd name="T34" fmla="*/ 60 w 1292"/>
                  <a:gd name="T35" fmla="*/ 594 h 1260"/>
                  <a:gd name="T36" fmla="*/ 90 w 1292"/>
                  <a:gd name="T37" fmla="*/ 667 h 1260"/>
                  <a:gd name="T38" fmla="*/ 191 w 1292"/>
                  <a:gd name="T39" fmla="*/ 767 h 1260"/>
                  <a:gd name="T40" fmla="*/ 83 w 1292"/>
                  <a:gd name="T41" fmla="*/ 767 h 1260"/>
                  <a:gd name="T42" fmla="*/ 2 w 1292"/>
                  <a:gd name="T43" fmla="*/ 834 h 1260"/>
                  <a:gd name="T44" fmla="*/ 0 w 1292"/>
                  <a:gd name="T45" fmla="*/ 974 h 1260"/>
                  <a:gd name="T46" fmla="*/ 574 w 1292"/>
                  <a:gd name="T47"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2" h="1260">
                    <a:moveTo>
                      <a:pt x="574" y="1260"/>
                    </a:moveTo>
                    <a:cubicBezTo>
                      <a:pt x="954" y="1260"/>
                      <a:pt x="1265" y="966"/>
                      <a:pt x="1292" y="593"/>
                    </a:cubicBezTo>
                    <a:cubicBezTo>
                      <a:pt x="726" y="28"/>
                      <a:pt x="726" y="28"/>
                      <a:pt x="726" y="28"/>
                    </a:cubicBezTo>
                    <a:cubicBezTo>
                      <a:pt x="710" y="11"/>
                      <a:pt x="688" y="1"/>
                      <a:pt x="662" y="0"/>
                    </a:cubicBezTo>
                    <a:cubicBezTo>
                      <a:pt x="627" y="0"/>
                      <a:pt x="592" y="0"/>
                      <a:pt x="557" y="0"/>
                    </a:cubicBezTo>
                    <a:cubicBezTo>
                      <a:pt x="500" y="1"/>
                      <a:pt x="458" y="54"/>
                      <a:pt x="471" y="109"/>
                    </a:cubicBezTo>
                    <a:cubicBezTo>
                      <a:pt x="473" y="116"/>
                      <a:pt x="471" y="116"/>
                      <a:pt x="465" y="116"/>
                    </a:cubicBezTo>
                    <a:cubicBezTo>
                      <a:pt x="417" y="116"/>
                      <a:pt x="370" y="116"/>
                      <a:pt x="323" y="116"/>
                    </a:cubicBezTo>
                    <a:cubicBezTo>
                      <a:pt x="272" y="116"/>
                      <a:pt x="232" y="157"/>
                      <a:pt x="233" y="207"/>
                    </a:cubicBezTo>
                    <a:cubicBezTo>
                      <a:pt x="233" y="215"/>
                      <a:pt x="235" y="223"/>
                      <a:pt x="237" y="232"/>
                    </a:cubicBezTo>
                    <a:cubicBezTo>
                      <a:pt x="237" y="232"/>
                      <a:pt x="237" y="232"/>
                      <a:pt x="237" y="232"/>
                    </a:cubicBezTo>
                    <a:cubicBezTo>
                      <a:pt x="237" y="232"/>
                      <a:pt x="169" y="231"/>
                      <a:pt x="139" y="232"/>
                    </a:cubicBezTo>
                    <a:cubicBezTo>
                      <a:pt x="88" y="232"/>
                      <a:pt x="48" y="273"/>
                      <a:pt x="49" y="322"/>
                    </a:cubicBezTo>
                    <a:cubicBezTo>
                      <a:pt x="50" y="345"/>
                      <a:pt x="59" y="365"/>
                      <a:pt x="74" y="381"/>
                    </a:cubicBezTo>
                    <a:cubicBezTo>
                      <a:pt x="74" y="381"/>
                      <a:pt x="74" y="381"/>
                      <a:pt x="74" y="381"/>
                    </a:cubicBezTo>
                    <a:cubicBezTo>
                      <a:pt x="195" y="502"/>
                      <a:pt x="195" y="502"/>
                      <a:pt x="195" y="502"/>
                    </a:cubicBezTo>
                    <a:cubicBezTo>
                      <a:pt x="184" y="497"/>
                      <a:pt x="172" y="495"/>
                      <a:pt x="159" y="495"/>
                    </a:cubicBezTo>
                    <a:cubicBezTo>
                      <a:pt x="104" y="495"/>
                      <a:pt x="60" y="539"/>
                      <a:pt x="60" y="594"/>
                    </a:cubicBezTo>
                    <a:cubicBezTo>
                      <a:pt x="59" y="623"/>
                      <a:pt x="71" y="648"/>
                      <a:pt x="90" y="667"/>
                    </a:cubicBezTo>
                    <a:cubicBezTo>
                      <a:pt x="191" y="767"/>
                      <a:pt x="191" y="767"/>
                      <a:pt x="191" y="767"/>
                    </a:cubicBezTo>
                    <a:cubicBezTo>
                      <a:pt x="155" y="767"/>
                      <a:pt x="119" y="767"/>
                      <a:pt x="83" y="767"/>
                    </a:cubicBezTo>
                    <a:cubicBezTo>
                      <a:pt x="44" y="767"/>
                      <a:pt x="11" y="795"/>
                      <a:pt x="2" y="834"/>
                    </a:cubicBezTo>
                    <a:cubicBezTo>
                      <a:pt x="0" y="841"/>
                      <a:pt x="0" y="907"/>
                      <a:pt x="0" y="974"/>
                    </a:cubicBezTo>
                    <a:cubicBezTo>
                      <a:pt x="131" y="1148"/>
                      <a:pt x="340" y="1260"/>
                      <a:pt x="574" y="1260"/>
                    </a:cubicBezTo>
                    <a:close/>
                  </a:path>
                </a:pathLst>
              </a:custGeom>
              <a:solidFill>
                <a:srgbClr val="00A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26" name="Freeform 74">
                <a:extLst>
                  <a:ext uri="{FF2B5EF4-FFF2-40B4-BE49-F238E27FC236}">
                    <a16:creationId xmlns:a16="http://schemas.microsoft.com/office/drawing/2014/main" id="{BAFAE26D-4639-B44F-B724-6807AC5691C2}"/>
                  </a:ext>
                </a:extLst>
              </p:cNvPr>
              <p:cNvSpPr>
                <a:spLocks/>
              </p:cNvSpPr>
              <p:nvPr/>
            </p:nvSpPr>
            <p:spPr bwMode="auto">
              <a:xfrm>
                <a:off x="1962" y="1712"/>
                <a:ext cx="1000" cy="1203"/>
              </a:xfrm>
              <a:custGeom>
                <a:avLst/>
                <a:gdLst>
                  <a:gd name="T0" fmla="*/ 331 w 566"/>
                  <a:gd name="T1" fmla="*/ 329 h 680"/>
                  <a:gd name="T2" fmla="*/ 336 w 566"/>
                  <a:gd name="T3" fmla="*/ 318 h 680"/>
                  <a:gd name="T4" fmla="*/ 442 w 566"/>
                  <a:gd name="T5" fmla="*/ 209 h 680"/>
                  <a:gd name="T6" fmla="*/ 453 w 566"/>
                  <a:gd name="T7" fmla="*/ 140 h 680"/>
                  <a:gd name="T8" fmla="*/ 455 w 566"/>
                  <a:gd name="T9" fmla="*/ 130 h 680"/>
                  <a:gd name="T10" fmla="*/ 556 w 566"/>
                  <a:gd name="T11" fmla="*/ 26 h 680"/>
                  <a:gd name="T12" fmla="*/ 560 w 566"/>
                  <a:gd name="T13" fmla="*/ 5 h 680"/>
                  <a:gd name="T14" fmla="*/ 540 w 566"/>
                  <a:gd name="T15" fmla="*/ 10 h 680"/>
                  <a:gd name="T16" fmla="*/ 439 w 566"/>
                  <a:gd name="T17" fmla="*/ 113 h 680"/>
                  <a:gd name="T18" fmla="*/ 430 w 566"/>
                  <a:gd name="T19" fmla="*/ 116 h 680"/>
                  <a:gd name="T20" fmla="*/ 360 w 566"/>
                  <a:gd name="T21" fmla="*/ 127 h 680"/>
                  <a:gd name="T22" fmla="*/ 270 w 566"/>
                  <a:gd name="T23" fmla="*/ 220 h 680"/>
                  <a:gd name="T24" fmla="*/ 248 w 566"/>
                  <a:gd name="T25" fmla="*/ 229 h 680"/>
                  <a:gd name="T26" fmla="*/ 83 w 566"/>
                  <a:gd name="T27" fmla="*/ 229 h 680"/>
                  <a:gd name="T28" fmla="*/ 2 w 566"/>
                  <a:gd name="T29" fmla="*/ 296 h 680"/>
                  <a:gd name="T30" fmla="*/ 0 w 566"/>
                  <a:gd name="T31" fmla="*/ 436 h 680"/>
                  <a:gd name="T32" fmla="*/ 331 w 566"/>
                  <a:gd name="T33" fmla="*/ 680 h 680"/>
                  <a:gd name="T34" fmla="*/ 331 w 566"/>
                  <a:gd name="T35" fmla="*/ 329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6" h="680">
                    <a:moveTo>
                      <a:pt x="331" y="329"/>
                    </a:moveTo>
                    <a:cubicBezTo>
                      <a:pt x="331" y="325"/>
                      <a:pt x="333" y="321"/>
                      <a:pt x="336" y="318"/>
                    </a:cubicBezTo>
                    <a:cubicBezTo>
                      <a:pt x="372" y="281"/>
                      <a:pt x="407" y="245"/>
                      <a:pt x="442" y="209"/>
                    </a:cubicBezTo>
                    <a:cubicBezTo>
                      <a:pt x="461" y="190"/>
                      <a:pt x="465" y="163"/>
                      <a:pt x="453" y="140"/>
                    </a:cubicBezTo>
                    <a:cubicBezTo>
                      <a:pt x="451" y="135"/>
                      <a:pt x="452" y="133"/>
                      <a:pt x="455" y="130"/>
                    </a:cubicBezTo>
                    <a:cubicBezTo>
                      <a:pt x="489" y="95"/>
                      <a:pt x="522" y="61"/>
                      <a:pt x="556" y="26"/>
                    </a:cubicBezTo>
                    <a:cubicBezTo>
                      <a:pt x="565" y="17"/>
                      <a:pt x="566" y="11"/>
                      <a:pt x="560" y="5"/>
                    </a:cubicBezTo>
                    <a:cubicBezTo>
                      <a:pt x="555" y="0"/>
                      <a:pt x="548" y="1"/>
                      <a:pt x="540" y="10"/>
                    </a:cubicBezTo>
                    <a:cubicBezTo>
                      <a:pt x="506" y="44"/>
                      <a:pt x="473" y="79"/>
                      <a:pt x="439" y="113"/>
                    </a:cubicBezTo>
                    <a:cubicBezTo>
                      <a:pt x="437" y="115"/>
                      <a:pt x="435" y="118"/>
                      <a:pt x="430" y="116"/>
                    </a:cubicBezTo>
                    <a:cubicBezTo>
                      <a:pt x="405" y="103"/>
                      <a:pt x="380" y="107"/>
                      <a:pt x="360" y="127"/>
                    </a:cubicBezTo>
                    <a:cubicBezTo>
                      <a:pt x="330" y="158"/>
                      <a:pt x="300" y="189"/>
                      <a:pt x="270" y="220"/>
                    </a:cubicBezTo>
                    <a:cubicBezTo>
                      <a:pt x="264" y="227"/>
                      <a:pt x="258" y="229"/>
                      <a:pt x="248" y="229"/>
                    </a:cubicBezTo>
                    <a:cubicBezTo>
                      <a:pt x="193" y="229"/>
                      <a:pt x="138" y="229"/>
                      <a:pt x="83" y="229"/>
                    </a:cubicBezTo>
                    <a:cubicBezTo>
                      <a:pt x="44" y="229"/>
                      <a:pt x="11" y="257"/>
                      <a:pt x="2" y="296"/>
                    </a:cubicBezTo>
                    <a:cubicBezTo>
                      <a:pt x="0" y="303"/>
                      <a:pt x="0" y="369"/>
                      <a:pt x="0" y="436"/>
                    </a:cubicBezTo>
                    <a:cubicBezTo>
                      <a:pt x="84" y="547"/>
                      <a:pt x="198" y="632"/>
                      <a:pt x="331" y="680"/>
                    </a:cubicBezTo>
                    <a:cubicBezTo>
                      <a:pt x="331" y="571"/>
                      <a:pt x="331" y="420"/>
                      <a:pt x="331" y="329"/>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27" name="Freeform 75">
                <a:extLst>
                  <a:ext uri="{FF2B5EF4-FFF2-40B4-BE49-F238E27FC236}">
                    <a16:creationId xmlns:a16="http://schemas.microsoft.com/office/drawing/2014/main" id="{03006894-68AC-7146-BB5B-17F52AED1A58}"/>
                  </a:ext>
                </a:extLst>
              </p:cNvPr>
              <p:cNvSpPr>
                <a:spLocks/>
              </p:cNvSpPr>
              <p:nvPr/>
            </p:nvSpPr>
            <p:spPr bwMode="auto">
              <a:xfrm>
                <a:off x="2047" y="761"/>
                <a:ext cx="1494" cy="722"/>
              </a:xfrm>
              <a:custGeom>
                <a:avLst/>
                <a:gdLst>
                  <a:gd name="T0" fmla="*/ 189 w 846"/>
                  <a:gd name="T1" fmla="*/ 232 h 408"/>
                  <a:gd name="T2" fmla="*/ 185 w 846"/>
                  <a:gd name="T3" fmla="*/ 207 h 408"/>
                  <a:gd name="T4" fmla="*/ 275 w 846"/>
                  <a:gd name="T5" fmla="*/ 116 h 408"/>
                  <a:gd name="T6" fmla="*/ 417 w 846"/>
                  <a:gd name="T7" fmla="*/ 116 h 408"/>
                  <a:gd name="T8" fmla="*/ 423 w 846"/>
                  <a:gd name="T9" fmla="*/ 109 h 408"/>
                  <a:gd name="T10" fmla="*/ 509 w 846"/>
                  <a:gd name="T11" fmla="*/ 0 h 408"/>
                  <a:gd name="T12" fmla="*/ 614 w 846"/>
                  <a:gd name="T13" fmla="*/ 0 h 408"/>
                  <a:gd name="T14" fmla="*/ 700 w 846"/>
                  <a:gd name="T15" fmla="*/ 111 h 408"/>
                  <a:gd name="T16" fmla="*/ 705 w 846"/>
                  <a:gd name="T17" fmla="*/ 117 h 408"/>
                  <a:gd name="T18" fmla="*/ 777 w 846"/>
                  <a:gd name="T19" fmla="*/ 227 h 408"/>
                  <a:gd name="T20" fmla="*/ 782 w 846"/>
                  <a:gd name="T21" fmla="*/ 238 h 408"/>
                  <a:gd name="T22" fmla="*/ 838 w 846"/>
                  <a:gd name="T23" fmla="*/ 337 h 408"/>
                  <a:gd name="T24" fmla="*/ 750 w 846"/>
                  <a:gd name="T25" fmla="*/ 408 h 408"/>
                  <a:gd name="T26" fmla="*/ 348 w 846"/>
                  <a:gd name="T27" fmla="*/ 408 h 408"/>
                  <a:gd name="T28" fmla="*/ 92 w 846"/>
                  <a:gd name="T29" fmla="*/ 408 h 408"/>
                  <a:gd name="T30" fmla="*/ 1 w 846"/>
                  <a:gd name="T31" fmla="*/ 322 h 408"/>
                  <a:gd name="T32" fmla="*/ 91 w 846"/>
                  <a:gd name="T33" fmla="*/ 232 h 408"/>
                  <a:gd name="T34" fmla="*/ 181 w 846"/>
                  <a:gd name="T35" fmla="*/ 232 h 408"/>
                  <a:gd name="T36" fmla="*/ 189 w 846"/>
                  <a:gd name="T37" fmla="*/ 232 h 408"/>
                  <a:gd name="T38" fmla="*/ 189 w 846"/>
                  <a:gd name="T39" fmla="*/ 23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6" h="408">
                    <a:moveTo>
                      <a:pt x="189" y="232"/>
                    </a:moveTo>
                    <a:cubicBezTo>
                      <a:pt x="187" y="223"/>
                      <a:pt x="185" y="215"/>
                      <a:pt x="185" y="207"/>
                    </a:cubicBezTo>
                    <a:cubicBezTo>
                      <a:pt x="184" y="157"/>
                      <a:pt x="224" y="116"/>
                      <a:pt x="275" y="116"/>
                    </a:cubicBezTo>
                    <a:cubicBezTo>
                      <a:pt x="322" y="116"/>
                      <a:pt x="369" y="116"/>
                      <a:pt x="417" y="116"/>
                    </a:cubicBezTo>
                    <a:cubicBezTo>
                      <a:pt x="423" y="116"/>
                      <a:pt x="425" y="116"/>
                      <a:pt x="423" y="109"/>
                    </a:cubicBezTo>
                    <a:cubicBezTo>
                      <a:pt x="410" y="54"/>
                      <a:pt x="452" y="1"/>
                      <a:pt x="509" y="0"/>
                    </a:cubicBezTo>
                    <a:cubicBezTo>
                      <a:pt x="544" y="0"/>
                      <a:pt x="579" y="0"/>
                      <a:pt x="614" y="0"/>
                    </a:cubicBezTo>
                    <a:cubicBezTo>
                      <a:pt x="672" y="1"/>
                      <a:pt x="714" y="55"/>
                      <a:pt x="700" y="111"/>
                    </a:cubicBezTo>
                    <a:cubicBezTo>
                      <a:pt x="699" y="116"/>
                      <a:pt x="700" y="117"/>
                      <a:pt x="705" y="117"/>
                    </a:cubicBezTo>
                    <a:cubicBezTo>
                      <a:pt x="757" y="125"/>
                      <a:pt x="791" y="178"/>
                      <a:pt x="777" y="227"/>
                    </a:cubicBezTo>
                    <a:cubicBezTo>
                      <a:pt x="775" y="234"/>
                      <a:pt x="776" y="236"/>
                      <a:pt x="782" y="238"/>
                    </a:cubicBezTo>
                    <a:cubicBezTo>
                      <a:pt x="823" y="253"/>
                      <a:pt x="846" y="295"/>
                      <a:pt x="838" y="337"/>
                    </a:cubicBezTo>
                    <a:cubicBezTo>
                      <a:pt x="830" y="378"/>
                      <a:pt x="793" y="408"/>
                      <a:pt x="750" y="408"/>
                    </a:cubicBezTo>
                    <a:cubicBezTo>
                      <a:pt x="616" y="408"/>
                      <a:pt x="482" y="408"/>
                      <a:pt x="348" y="408"/>
                    </a:cubicBezTo>
                    <a:cubicBezTo>
                      <a:pt x="263" y="408"/>
                      <a:pt x="177" y="408"/>
                      <a:pt x="92" y="408"/>
                    </a:cubicBezTo>
                    <a:cubicBezTo>
                      <a:pt x="43" y="408"/>
                      <a:pt x="3" y="370"/>
                      <a:pt x="1" y="322"/>
                    </a:cubicBezTo>
                    <a:cubicBezTo>
                      <a:pt x="0" y="273"/>
                      <a:pt x="40" y="232"/>
                      <a:pt x="91" y="232"/>
                    </a:cubicBezTo>
                    <a:cubicBezTo>
                      <a:pt x="121" y="231"/>
                      <a:pt x="151" y="232"/>
                      <a:pt x="181" y="232"/>
                    </a:cubicBezTo>
                    <a:cubicBezTo>
                      <a:pt x="189" y="232"/>
                      <a:pt x="189" y="232"/>
                      <a:pt x="189" y="232"/>
                    </a:cubicBezTo>
                    <a:cubicBezTo>
                      <a:pt x="189" y="232"/>
                      <a:pt x="189" y="232"/>
                      <a:pt x="189"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28" name="Freeform 76">
                <a:extLst>
                  <a:ext uri="{FF2B5EF4-FFF2-40B4-BE49-F238E27FC236}">
                    <a16:creationId xmlns:a16="http://schemas.microsoft.com/office/drawing/2014/main" id="{0D5B8CEF-0E5F-2C46-9270-CCCD647A92BF}"/>
                  </a:ext>
                </a:extLst>
              </p:cNvPr>
              <p:cNvSpPr>
                <a:spLocks/>
              </p:cNvSpPr>
              <p:nvPr/>
            </p:nvSpPr>
            <p:spPr bwMode="auto">
              <a:xfrm>
                <a:off x="3156" y="1557"/>
                <a:ext cx="919" cy="449"/>
              </a:xfrm>
              <a:custGeom>
                <a:avLst/>
                <a:gdLst>
                  <a:gd name="T0" fmla="*/ 118 w 520"/>
                  <a:gd name="T1" fmla="*/ 144 h 254"/>
                  <a:gd name="T2" fmla="*/ 116 w 520"/>
                  <a:gd name="T3" fmla="*/ 118 h 254"/>
                  <a:gd name="T4" fmla="*/ 171 w 520"/>
                  <a:gd name="T5" fmla="*/ 72 h 254"/>
                  <a:gd name="T6" fmla="*/ 254 w 520"/>
                  <a:gd name="T7" fmla="*/ 72 h 254"/>
                  <a:gd name="T8" fmla="*/ 262 w 520"/>
                  <a:gd name="T9" fmla="*/ 72 h 254"/>
                  <a:gd name="T10" fmla="*/ 260 w 520"/>
                  <a:gd name="T11" fmla="*/ 45 h 254"/>
                  <a:gd name="T12" fmla="*/ 314 w 520"/>
                  <a:gd name="T13" fmla="*/ 0 h 254"/>
                  <a:gd name="T14" fmla="*/ 375 w 520"/>
                  <a:gd name="T15" fmla="*/ 0 h 254"/>
                  <a:gd name="T16" fmla="*/ 430 w 520"/>
                  <a:gd name="T17" fmla="*/ 68 h 254"/>
                  <a:gd name="T18" fmla="*/ 430 w 520"/>
                  <a:gd name="T19" fmla="*/ 72 h 254"/>
                  <a:gd name="T20" fmla="*/ 475 w 520"/>
                  <a:gd name="T21" fmla="*/ 107 h 254"/>
                  <a:gd name="T22" fmla="*/ 477 w 520"/>
                  <a:gd name="T23" fmla="*/ 141 h 254"/>
                  <a:gd name="T24" fmla="*/ 480 w 520"/>
                  <a:gd name="T25" fmla="*/ 148 h 254"/>
                  <a:gd name="T26" fmla="*/ 514 w 520"/>
                  <a:gd name="T27" fmla="*/ 211 h 254"/>
                  <a:gd name="T28" fmla="*/ 459 w 520"/>
                  <a:gd name="T29" fmla="*/ 254 h 254"/>
                  <a:gd name="T30" fmla="*/ 59 w 520"/>
                  <a:gd name="T31" fmla="*/ 254 h 254"/>
                  <a:gd name="T32" fmla="*/ 4 w 520"/>
                  <a:gd name="T33" fmla="*/ 204 h 254"/>
                  <a:gd name="T34" fmla="*/ 44 w 520"/>
                  <a:gd name="T35" fmla="*/ 146 h 254"/>
                  <a:gd name="T36" fmla="*/ 62 w 520"/>
                  <a:gd name="T37" fmla="*/ 144 h 254"/>
                  <a:gd name="T38" fmla="*/ 118 w 520"/>
                  <a:gd name="T39" fmla="*/ 14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254">
                    <a:moveTo>
                      <a:pt x="118" y="144"/>
                    </a:moveTo>
                    <a:cubicBezTo>
                      <a:pt x="116" y="135"/>
                      <a:pt x="115" y="126"/>
                      <a:pt x="116" y="118"/>
                    </a:cubicBezTo>
                    <a:cubicBezTo>
                      <a:pt x="121" y="90"/>
                      <a:pt x="143" y="72"/>
                      <a:pt x="171" y="72"/>
                    </a:cubicBezTo>
                    <a:cubicBezTo>
                      <a:pt x="199" y="72"/>
                      <a:pt x="226" y="72"/>
                      <a:pt x="254" y="72"/>
                    </a:cubicBezTo>
                    <a:cubicBezTo>
                      <a:pt x="262" y="72"/>
                      <a:pt x="262" y="72"/>
                      <a:pt x="262" y="72"/>
                    </a:cubicBezTo>
                    <a:cubicBezTo>
                      <a:pt x="260" y="63"/>
                      <a:pt x="259" y="54"/>
                      <a:pt x="260" y="45"/>
                    </a:cubicBezTo>
                    <a:cubicBezTo>
                      <a:pt x="266" y="19"/>
                      <a:pt x="288" y="0"/>
                      <a:pt x="314" y="0"/>
                    </a:cubicBezTo>
                    <a:cubicBezTo>
                      <a:pt x="335" y="0"/>
                      <a:pt x="355" y="0"/>
                      <a:pt x="375" y="0"/>
                    </a:cubicBezTo>
                    <a:cubicBezTo>
                      <a:pt x="413" y="0"/>
                      <a:pt x="438" y="32"/>
                      <a:pt x="430" y="68"/>
                    </a:cubicBezTo>
                    <a:cubicBezTo>
                      <a:pt x="430" y="70"/>
                      <a:pt x="430" y="71"/>
                      <a:pt x="430" y="72"/>
                    </a:cubicBezTo>
                    <a:cubicBezTo>
                      <a:pt x="451" y="75"/>
                      <a:pt x="467" y="86"/>
                      <a:pt x="475" y="107"/>
                    </a:cubicBezTo>
                    <a:cubicBezTo>
                      <a:pt x="480" y="118"/>
                      <a:pt x="480" y="129"/>
                      <a:pt x="477" y="141"/>
                    </a:cubicBezTo>
                    <a:cubicBezTo>
                      <a:pt x="476" y="144"/>
                      <a:pt x="476" y="146"/>
                      <a:pt x="480" y="148"/>
                    </a:cubicBezTo>
                    <a:cubicBezTo>
                      <a:pt x="507" y="159"/>
                      <a:pt x="520" y="184"/>
                      <a:pt x="514" y="211"/>
                    </a:cubicBezTo>
                    <a:cubicBezTo>
                      <a:pt x="509" y="236"/>
                      <a:pt x="486" y="254"/>
                      <a:pt x="459" y="254"/>
                    </a:cubicBezTo>
                    <a:cubicBezTo>
                      <a:pt x="325" y="254"/>
                      <a:pt x="192" y="254"/>
                      <a:pt x="59" y="254"/>
                    </a:cubicBezTo>
                    <a:cubicBezTo>
                      <a:pt x="30" y="254"/>
                      <a:pt x="7" y="234"/>
                      <a:pt x="4" y="204"/>
                    </a:cubicBezTo>
                    <a:cubicBezTo>
                      <a:pt x="0" y="179"/>
                      <a:pt x="18" y="153"/>
                      <a:pt x="44" y="146"/>
                    </a:cubicBezTo>
                    <a:cubicBezTo>
                      <a:pt x="50" y="144"/>
                      <a:pt x="56" y="144"/>
                      <a:pt x="62" y="144"/>
                    </a:cubicBezTo>
                    <a:cubicBezTo>
                      <a:pt x="80" y="144"/>
                      <a:pt x="99" y="144"/>
                      <a:pt x="118" y="1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29" name="Freeform 77">
                <a:extLst>
                  <a:ext uri="{FF2B5EF4-FFF2-40B4-BE49-F238E27FC236}">
                    <a16:creationId xmlns:a16="http://schemas.microsoft.com/office/drawing/2014/main" id="{4983DA1C-4116-B44D-8BDA-51D81AD5FB02}"/>
                  </a:ext>
                </a:extLst>
              </p:cNvPr>
              <p:cNvSpPr>
                <a:spLocks/>
              </p:cNvSpPr>
              <p:nvPr/>
            </p:nvSpPr>
            <p:spPr bwMode="auto">
              <a:xfrm>
                <a:off x="2598" y="2193"/>
                <a:ext cx="952" cy="449"/>
              </a:xfrm>
              <a:custGeom>
                <a:avLst/>
                <a:gdLst>
                  <a:gd name="T0" fmla="*/ 267 w 539"/>
                  <a:gd name="T1" fmla="*/ 254 h 254"/>
                  <a:gd name="T2" fmla="*/ 64 w 539"/>
                  <a:gd name="T3" fmla="*/ 254 h 254"/>
                  <a:gd name="T4" fmla="*/ 5 w 539"/>
                  <a:gd name="T5" fmla="*/ 210 h 254"/>
                  <a:gd name="T6" fmla="*/ 41 w 539"/>
                  <a:gd name="T7" fmla="*/ 148 h 254"/>
                  <a:gd name="T8" fmla="*/ 44 w 539"/>
                  <a:gd name="T9" fmla="*/ 142 h 254"/>
                  <a:gd name="T10" fmla="*/ 88 w 539"/>
                  <a:gd name="T11" fmla="*/ 73 h 254"/>
                  <a:gd name="T12" fmla="*/ 92 w 539"/>
                  <a:gd name="T13" fmla="*/ 67 h 254"/>
                  <a:gd name="T14" fmla="*/ 148 w 539"/>
                  <a:gd name="T15" fmla="*/ 0 h 254"/>
                  <a:gd name="T16" fmla="*/ 211 w 539"/>
                  <a:gd name="T17" fmla="*/ 0 h 254"/>
                  <a:gd name="T18" fmla="*/ 267 w 539"/>
                  <a:gd name="T19" fmla="*/ 67 h 254"/>
                  <a:gd name="T20" fmla="*/ 271 w 539"/>
                  <a:gd name="T21" fmla="*/ 72 h 254"/>
                  <a:gd name="T22" fmla="*/ 357 w 539"/>
                  <a:gd name="T23" fmla="*/ 72 h 254"/>
                  <a:gd name="T24" fmla="*/ 415 w 539"/>
                  <a:gd name="T25" fmla="*/ 139 h 254"/>
                  <a:gd name="T26" fmla="*/ 419 w 539"/>
                  <a:gd name="T27" fmla="*/ 144 h 254"/>
                  <a:gd name="T28" fmla="*/ 474 w 539"/>
                  <a:gd name="T29" fmla="*/ 144 h 254"/>
                  <a:gd name="T30" fmla="*/ 530 w 539"/>
                  <a:gd name="T31" fmla="*/ 186 h 254"/>
                  <a:gd name="T32" fmla="*/ 476 w 539"/>
                  <a:gd name="T33" fmla="*/ 254 h 254"/>
                  <a:gd name="T34" fmla="*/ 378 w 539"/>
                  <a:gd name="T35" fmla="*/ 254 h 254"/>
                  <a:gd name="T36" fmla="*/ 267 w 539"/>
                  <a:gd name="T37" fmla="*/ 254 h 254"/>
                  <a:gd name="T38" fmla="*/ 267 w 539"/>
                  <a:gd name="T39"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9" h="254">
                    <a:moveTo>
                      <a:pt x="267" y="254"/>
                    </a:moveTo>
                    <a:cubicBezTo>
                      <a:pt x="200" y="254"/>
                      <a:pt x="132" y="253"/>
                      <a:pt x="64" y="254"/>
                    </a:cubicBezTo>
                    <a:cubicBezTo>
                      <a:pt x="35" y="254"/>
                      <a:pt x="11" y="236"/>
                      <a:pt x="5" y="210"/>
                    </a:cubicBezTo>
                    <a:cubicBezTo>
                      <a:pt x="0" y="184"/>
                      <a:pt x="14" y="159"/>
                      <a:pt x="41" y="148"/>
                    </a:cubicBezTo>
                    <a:cubicBezTo>
                      <a:pt x="44" y="146"/>
                      <a:pt x="45" y="145"/>
                      <a:pt x="44" y="142"/>
                    </a:cubicBezTo>
                    <a:cubicBezTo>
                      <a:pt x="36" y="109"/>
                      <a:pt x="54" y="81"/>
                      <a:pt x="88" y="73"/>
                    </a:cubicBezTo>
                    <a:cubicBezTo>
                      <a:pt x="92" y="72"/>
                      <a:pt x="93" y="71"/>
                      <a:pt x="92" y="67"/>
                    </a:cubicBezTo>
                    <a:cubicBezTo>
                      <a:pt x="84" y="32"/>
                      <a:pt x="110" y="0"/>
                      <a:pt x="148" y="0"/>
                    </a:cubicBezTo>
                    <a:cubicBezTo>
                      <a:pt x="169" y="0"/>
                      <a:pt x="190" y="0"/>
                      <a:pt x="211" y="0"/>
                    </a:cubicBezTo>
                    <a:cubicBezTo>
                      <a:pt x="248" y="0"/>
                      <a:pt x="274" y="32"/>
                      <a:pt x="267" y="67"/>
                    </a:cubicBezTo>
                    <a:cubicBezTo>
                      <a:pt x="266" y="72"/>
                      <a:pt x="267" y="72"/>
                      <a:pt x="271" y="72"/>
                    </a:cubicBezTo>
                    <a:cubicBezTo>
                      <a:pt x="300" y="72"/>
                      <a:pt x="328" y="72"/>
                      <a:pt x="357" y="72"/>
                    </a:cubicBezTo>
                    <a:cubicBezTo>
                      <a:pt x="396" y="72"/>
                      <a:pt x="422" y="102"/>
                      <a:pt x="415" y="139"/>
                    </a:cubicBezTo>
                    <a:cubicBezTo>
                      <a:pt x="414" y="144"/>
                      <a:pt x="415" y="144"/>
                      <a:pt x="419" y="144"/>
                    </a:cubicBezTo>
                    <a:cubicBezTo>
                      <a:pt x="437" y="144"/>
                      <a:pt x="455" y="144"/>
                      <a:pt x="474" y="144"/>
                    </a:cubicBezTo>
                    <a:cubicBezTo>
                      <a:pt x="502" y="145"/>
                      <a:pt x="524" y="161"/>
                      <a:pt x="530" y="186"/>
                    </a:cubicBezTo>
                    <a:cubicBezTo>
                      <a:pt x="539" y="220"/>
                      <a:pt x="513" y="253"/>
                      <a:pt x="476" y="254"/>
                    </a:cubicBezTo>
                    <a:cubicBezTo>
                      <a:pt x="443" y="254"/>
                      <a:pt x="411" y="254"/>
                      <a:pt x="378" y="254"/>
                    </a:cubicBezTo>
                    <a:cubicBezTo>
                      <a:pt x="267" y="254"/>
                      <a:pt x="267" y="254"/>
                      <a:pt x="267" y="254"/>
                    </a:cubicBezTo>
                    <a:cubicBezTo>
                      <a:pt x="267" y="254"/>
                      <a:pt x="267" y="254"/>
                      <a:pt x="267" y="2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30" name="Freeform 78">
                <a:extLst>
                  <a:ext uri="{FF2B5EF4-FFF2-40B4-BE49-F238E27FC236}">
                    <a16:creationId xmlns:a16="http://schemas.microsoft.com/office/drawing/2014/main" id="{88813AF0-7609-3D43-923A-6DA99BF40591}"/>
                  </a:ext>
                </a:extLst>
              </p:cNvPr>
              <p:cNvSpPr>
                <a:spLocks/>
              </p:cNvSpPr>
              <p:nvPr/>
            </p:nvSpPr>
            <p:spPr bwMode="auto">
              <a:xfrm>
                <a:off x="2066" y="1636"/>
                <a:ext cx="354" cy="352"/>
              </a:xfrm>
              <a:custGeom>
                <a:avLst/>
                <a:gdLst>
                  <a:gd name="T0" fmla="*/ 1 w 200"/>
                  <a:gd name="T1" fmla="*/ 99 h 199"/>
                  <a:gd name="T2" fmla="*/ 100 w 200"/>
                  <a:gd name="T3" fmla="*/ 0 h 199"/>
                  <a:gd name="T4" fmla="*/ 200 w 200"/>
                  <a:gd name="T5" fmla="*/ 100 h 199"/>
                  <a:gd name="T6" fmla="*/ 100 w 200"/>
                  <a:gd name="T7" fmla="*/ 199 h 199"/>
                  <a:gd name="T8" fmla="*/ 1 w 200"/>
                  <a:gd name="T9" fmla="*/ 99 h 199"/>
                </a:gdLst>
                <a:ahLst/>
                <a:cxnLst>
                  <a:cxn ang="0">
                    <a:pos x="T0" y="T1"/>
                  </a:cxn>
                  <a:cxn ang="0">
                    <a:pos x="T2" y="T3"/>
                  </a:cxn>
                  <a:cxn ang="0">
                    <a:pos x="T4" y="T5"/>
                  </a:cxn>
                  <a:cxn ang="0">
                    <a:pos x="T6" y="T7"/>
                  </a:cxn>
                  <a:cxn ang="0">
                    <a:pos x="T8" y="T9"/>
                  </a:cxn>
                </a:cxnLst>
                <a:rect l="0" t="0" r="r" b="b"/>
                <a:pathLst>
                  <a:path w="200" h="199">
                    <a:moveTo>
                      <a:pt x="1" y="99"/>
                    </a:moveTo>
                    <a:cubicBezTo>
                      <a:pt x="1" y="44"/>
                      <a:pt x="45" y="0"/>
                      <a:pt x="100" y="0"/>
                    </a:cubicBezTo>
                    <a:cubicBezTo>
                      <a:pt x="155" y="0"/>
                      <a:pt x="200" y="45"/>
                      <a:pt x="200" y="100"/>
                    </a:cubicBezTo>
                    <a:cubicBezTo>
                      <a:pt x="200" y="155"/>
                      <a:pt x="155" y="199"/>
                      <a:pt x="100" y="199"/>
                    </a:cubicBezTo>
                    <a:cubicBezTo>
                      <a:pt x="45" y="199"/>
                      <a:pt x="0" y="155"/>
                      <a:pt x="1" y="99"/>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31" name="Freeform 79">
                <a:extLst>
                  <a:ext uri="{FF2B5EF4-FFF2-40B4-BE49-F238E27FC236}">
                    <a16:creationId xmlns:a16="http://schemas.microsoft.com/office/drawing/2014/main" id="{818655AD-389D-8B45-940E-5EA85869269F}"/>
                  </a:ext>
                </a:extLst>
              </p:cNvPr>
              <p:cNvSpPr>
                <a:spLocks noEditPoints="1"/>
              </p:cNvSpPr>
              <p:nvPr/>
            </p:nvSpPr>
            <p:spPr bwMode="auto">
              <a:xfrm>
                <a:off x="2868" y="973"/>
                <a:ext cx="456" cy="453"/>
              </a:xfrm>
              <a:custGeom>
                <a:avLst/>
                <a:gdLst>
                  <a:gd name="T0" fmla="*/ 105 w 258"/>
                  <a:gd name="T1" fmla="*/ 36 h 256"/>
                  <a:gd name="T2" fmla="*/ 105 w 258"/>
                  <a:gd name="T3" fmla="*/ 22 h 256"/>
                  <a:gd name="T4" fmla="*/ 129 w 258"/>
                  <a:gd name="T5" fmla="*/ 0 h 256"/>
                  <a:gd name="T6" fmla="*/ 153 w 258"/>
                  <a:gd name="T7" fmla="*/ 23 h 256"/>
                  <a:gd name="T8" fmla="*/ 153 w 258"/>
                  <a:gd name="T9" fmla="*/ 50 h 256"/>
                  <a:gd name="T10" fmla="*/ 160 w 258"/>
                  <a:gd name="T11" fmla="*/ 56 h 256"/>
                  <a:gd name="T12" fmla="*/ 168 w 258"/>
                  <a:gd name="T13" fmla="*/ 56 h 256"/>
                  <a:gd name="T14" fmla="*/ 185 w 258"/>
                  <a:gd name="T15" fmla="*/ 38 h 256"/>
                  <a:gd name="T16" fmla="*/ 219 w 258"/>
                  <a:gd name="T17" fmla="*/ 38 h 256"/>
                  <a:gd name="T18" fmla="*/ 219 w 258"/>
                  <a:gd name="T19" fmla="*/ 73 h 256"/>
                  <a:gd name="T20" fmla="*/ 201 w 258"/>
                  <a:gd name="T21" fmla="*/ 90 h 256"/>
                  <a:gd name="T22" fmla="*/ 201 w 258"/>
                  <a:gd name="T23" fmla="*/ 97 h 256"/>
                  <a:gd name="T24" fmla="*/ 207 w 258"/>
                  <a:gd name="T25" fmla="*/ 104 h 256"/>
                  <a:gd name="T26" fmla="*/ 233 w 258"/>
                  <a:gd name="T27" fmla="*/ 104 h 256"/>
                  <a:gd name="T28" fmla="*/ 257 w 258"/>
                  <a:gd name="T29" fmla="*/ 127 h 256"/>
                  <a:gd name="T30" fmla="*/ 235 w 258"/>
                  <a:gd name="T31" fmla="*/ 152 h 256"/>
                  <a:gd name="T32" fmla="*/ 209 w 258"/>
                  <a:gd name="T33" fmla="*/ 152 h 256"/>
                  <a:gd name="T34" fmla="*/ 201 w 258"/>
                  <a:gd name="T35" fmla="*/ 159 h 256"/>
                  <a:gd name="T36" fmla="*/ 202 w 258"/>
                  <a:gd name="T37" fmla="*/ 168 h 256"/>
                  <a:gd name="T38" fmla="*/ 219 w 258"/>
                  <a:gd name="T39" fmla="*/ 184 h 256"/>
                  <a:gd name="T40" fmla="*/ 219 w 258"/>
                  <a:gd name="T41" fmla="*/ 219 h 256"/>
                  <a:gd name="T42" fmla="*/ 184 w 258"/>
                  <a:gd name="T43" fmla="*/ 217 h 256"/>
                  <a:gd name="T44" fmla="*/ 171 w 258"/>
                  <a:gd name="T45" fmla="*/ 204 h 256"/>
                  <a:gd name="T46" fmla="*/ 157 w 258"/>
                  <a:gd name="T47" fmla="*/ 201 h 256"/>
                  <a:gd name="T48" fmla="*/ 153 w 258"/>
                  <a:gd name="T49" fmla="*/ 207 h 256"/>
                  <a:gd name="T50" fmla="*/ 153 w 258"/>
                  <a:gd name="T51" fmla="*/ 233 h 256"/>
                  <a:gd name="T52" fmla="*/ 130 w 258"/>
                  <a:gd name="T53" fmla="*/ 256 h 256"/>
                  <a:gd name="T54" fmla="*/ 105 w 258"/>
                  <a:gd name="T55" fmla="*/ 233 h 256"/>
                  <a:gd name="T56" fmla="*/ 105 w 258"/>
                  <a:gd name="T57" fmla="*/ 208 h 256"/>
                  <a:gd name="T58" fmla="*/ 98 w 258"/>
                  <a:gd name="T59" fmla="*/ 200 h 256"/>
                  <a:gd name="T60" fmla="*/ 90 w 258"/>
                  <a:gd name="T61" fmla="*/ 201 h 256"/>
                  <a:gd name="T62" fmla="*/ 73 w 258"/>
                  <a:gd name="T63" fmla="*/ 218 h 256"/>
                  <a:gd name="T64" fmla="*/ 39 w 258"/>
                  <a:gd name="T65" fmla="*/ 219 h 256"/>
                  <a:gd name="T66" fmla="*/ 39 w 258"/>
                  <a:gd name="T67" fmla="*/ 184 h 256"/>
                  <a:gd name="T68" fmla="*/ 56 w 258"/>
                  <a:gd name="T69" fmla="*/ 167 h 256"/>
                  <a:gd name="T70" fmla="*/ 58 w 258"/>
                  <a:gd name="T71" fmla="*/ 159 h 256"/>
                  <a:gd name="T72" fmla="*/ 50 w 258"/>
                  <a:gd name="T73" fmla="*/ 152 h 256"/>
                  <a:gd name="T74" fmla="*/ 21 w 258"/>
                  <a:gd name="T75" fmla="*/ 152 h 256"/>
                  <a:gd name="T76" fmla="*/ 1 w 258"/>
                  <a:gd name="T77" fmla="*/ 127 h 256"/>
                  <a:gd name="T78" fmla="*/ 24 w 258"/>
                  <a:gd name="T79" fmla="*/ 104 h 256"/>
                  <a:gd name="T80" fmla="*/ 49 w 258"/>
                  <a:gd name="T81" fmla="*/ 104 h 256"/>
                  <a:gd name="T82" fmla="*/ 58 w 258"/>
                  <a:gd name="T83" fmla="*/ 97 h 256"/>
                  <a:gd name="T84" fmla="*/ 55 w 258"/>
                  <a:gd name="T85" fmla="*/ 88 h 256"/>
                  <a:gd name="T86" fmla="*/ 39 w 258"/>
                  <a:gd name="T87" fmla="*/ 72 h 256"/>
                  <a:gd name="T88" fmla="*/ 39 w 258"/>
                  <a:gd name="T89" fmla="*/ 38 h 256"/>
                  <a:gd name="T90" fmla="*/ 72 w 258"/>
                  <a:gd name="T91" fmla="*/ 37 h 256"/>
                  <a:gd name="T92" fmla="*/ 90 w 258"/>
                  <a:gd name="T93" fmla="*/ 56 h 256"/>
                  <a:gd name="T94" fmla="*/ 98 w 258"/>
                  <a:gd name="T95" fmla="*/ 57 h 256"/>
                  <a:gd name="T96" fmla="*/ 105 w 258"/>
                  <a:gd name="T97" fmla="*/ 50 h 256"/>
                  <a:gd name="T98" fmla="*/ 105 w 258"/>
                  <a:gd name="T99" fmla="*/ 36 h 256"/>
                  <a:gd name="T100" fmla="*/ 105 w 258"/>
                  <a:gd name="T101" fmla="*/ 36 h 256"/>
                  <a:gd name="T102" fmla="*/ 105 w 258"/>
                  <a:gd name="T103" fmla="*/ 36 h 256"/>
                  <a:gd name="T104" fmla="*/ 129 w 258"/>
                  <a:gd name="T105" fmla="*/ 168 h 256"/>
                  <a:gd name="T106" fmla="*/ 170 w 258"/>
                  <a:gd name="T107" fmla="*/ 128 h 256"/>
                  <a:gd name="T108" fmla="*/ 129 w 258"/>
                  <a:gd name="T109" fmla="*/ 88 h 256"/>
                  <a:gd name="T110" fmla="*/ 89 w 258"/>
                  <a:gd name="T111" fmla="*/ 128 h 256"/>
                  <a:gd name="T112" fmla="*/ 129 w 258"/>
                  <a:gd name="T113" fmla="*/ 16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 h="256">
                    <a:moveTo>
                      <a:pt x="105" y="36"/>
                    </a:moveTo>
                    <a:cubicBezTo>
                      <a:pt x="105" y="31"/>
                      <a:pt x="105" y="27"/>
                      <a:pt x="105" y="22"/>
                    </a:cubicBezTo>
                    <a:cubicBezTo>
                      <a:pt x="106" y="10"/>
                      <a:pt x="117" y="0"/>
                      <a:pt x="129" y="0"/>
                    </a:cubicBezTo>
                    <a:cubicBezTo>
                      <a:pt x="142" y="1"/>
                      <a:pt x="153" y="10"/>
                      <a:pt x="153" y="23"/>
                    </a:cubicBezTo>
                    <a:cubicBezTo>
                      <a:pt x="153" y="32"/>
                      <a:pt x="153" y="41"/>
                      <a:pt x="153" y="50"/>
                    </a:cubicBezTo>
                    <a:cubicBezTo>
                      <a:pt x="153" y="55"/>
                      <a:pt x="157" y="55"/>
                      <a:pt x="160" y="56"/>
                    </a:cubicBezTo>
                    <a:cubicBezTo>
                      <a:pt x="163" y="58"/>
                      <a:pt x="165" y="59"/>
                      <a:pt x="168" y="56"/>
                    </a:cubicBezTo>
                    <a:cubicBezTo>
                      <a:pt x="173" y="50"/>
                      <a:pt x="179" y="44"/>
                      <a:pt x="185" y="38"/>
                    </a:cubicBezTo>
                    <a:cubicBezTo>
                      <a:pt x="195" y="29"/>
                      <a:pt x="210" y="28"/>
                      <a:pt x="219" y="38"/>
                    </a:cubicBezTo>
                    <a:cubicBezTo>
                      <a:pt x="229" y="47"/>
                      <a:pt x="229" y="62"/>
                      <a:pt x="219" y="73"/>
                    </a:cubicBezTo>
                    <a:cubicBezTo>
                      <a:pt x="213" y="78"/>
                      <a:pt x="207" y="84"/>
                      <a:pt x="201" y="90"/>
                    </a:cubicBezTo>
                    <a:cubicBezTo>
                      <a:pt x="198" y="92"/>
                      <a:pt x="199" y="95"/>
                      <a:pt x="201" y="97"/>
                    </a:cubicBezTo>
                    <a:cubicBezTo>
                      <a:pt x="202" y="100"/>
                      <a:pt x="202" y="105"/>
                      <a:pt x="207" y="104"/>
                    </a:cubicBezTo>
                    <a:cubicBezTo>
                      <a:pt x="216" y="104"/>
                      <a:pt x="224" y="104"/>
                      <a:pt x="233" y="104"/>
                    </a:cubicBezTo>
                    <a:cubicBezTo>
                      <a:pt x="246" y="104"/>
                      <a:pt x="256" y="114"/>
                      <a:pt x="257" y="127"/>
                    </a:cubicBezTo>
                    <a:cubicBezTo>
                      <a:pt x="258" y="140"/>
                      <a:pt x="248" y="151"/>
                      <a:pt x="235" y="152"/>
                    </a:cubicBezTo>
                    <a:cubicBezTo>
                      <a:pt x="227" y="153"/>
                      <a:pt x="218" y="153"/>
                      <a:pt x="209" y="152"/>
                    </a:cubicBezTo>
                    <a:cubicBezTo>
                      <a:pt x="203" y="152"/>
                      <a:pt x="203" y="156"/>
                      <a:pt x="201" y="159"/>
                    </a:cubicBezTo>
                    <a:cubicBezTo>
                      <a:pt x="199" y="163"/>
                      <a:pt x="200" y="165"/>
                      <a:pt x="202" y="168"/>
                    </a:cubicBezTo>
                    <a:cubicBezTo>
                      <a:pt x="208" y="173"/>
                      <a:pt x="213" y="178"/>
                      <a:pt x="219" y="184"/>
                    </a:cubicBezTo>
                    <a:cubicBezTo>
                      <a:pt x="229" y="195"/>
                      <a:pt x="229" y="209"/>
                      <a:pt x="219" y="219"/>
                    </a:cubicBezTo>
                    <a:cubicBezTo>
                      <a:pt x="209" y="228"/>
                      <a:pt x="195" y="228"/>
                      <a:pt x="184" y="217"/>
                    </a:cubicBezTo>
                    <a:cubicBezTo>
                      <a:pt x="180" y="213"/>
                      <a:pt x="175" y="209"/>
                      <a:pt x="171" y="204"/>
                    </a:cubicBezTo>
                    <a:cubicBezTo>
                      <a:pt x="166" y="198"/>
                      <a:pt x="162" y="198"/>
                      <a:pt x="157" y="201"/>
                    </a:cubicBezTo>
                    <a:cubicBezTo>
                      <a:pt x="154" y="203"/>
                      <a:pt x="153" y="204"/>
                      <a:pt x="153" y="207"/>
                    </a:cubicBezTo>
                    <a:cubicBezTo>
                      <a:pt x="153" y="215"/>
                      <a:pt x="153" y="224"/>
                      <a:pt x="153" y="233"/>
                    </a:cubicBezTo>
                    <a:cubicBezTo>
                      <a:pt x="153" y="246"/>
                      <a:pt x="143" y="256"/>
                      <a:pt x="130" y="256"/>
                    </a:cubicBezTo>
                    <a:cubicBezTo>
                      <a:pt x="116" y="256"/>
                      <a:pt x="106" y="247"/>
                      <a:pt x="105" y="233"/>
                    </a:cubicBezTo>
                    <a:cubicBezTo>
                      <a:pt x="105" y="225"/>
                      <a:pt x="105" y="216"/>
                      <a:pt x="105" y="208"/>
                    </a:cubicBezTo>
                    <a:cubicBezTo>
                      <a:pt x="106" y="202"/>
                      <a:pt x="102" y="202"/>
                      <a:pt x="98" y="200"/>
                    </a:cubicBezTo>
                    <a:cubicBezTo>
                      <a:pt x="95" y="198"/>
                      <a:pt x="93" y="198"/>
                      <a:pt x="90" y="201"/>
                    </a:cubicBezTo>
                    <a:cubicBezTo>
                      <a:pt x="85" y="207"/>
                      <a:pt x="79" y="212"/>
                      <a:pt x="73" y="218"/>
                    </a:cubicBezTo>
                    <a:cubicBezTo>
                      <a:pt x="63" y="228"/>
                      <a:pt x="49" y="228"/>
                      <a:pt x="39" y="219"/>
                    </a:cubicBezTo>
                    <a:cubicBezTo>
                      <a:pt x="29" y="209"/>
                      <a:pt x="29" y="195"/>
                      <a:pt x="39" y="184"/>
                    </a:cubicBezTo>
                    <a:cubicBezTo>
                      <a:pt x="45" y="178"/>
                      <a:pt x="50" y="173"/>
                      <a:pt x="56" y="167"/>
                    </a:cubicBezTo>
                    <a:cubicBezTo>
                      <a:pt x="59" y="165"/>
                      <a:pt x="59" y="162"/>
                      <a:pt x="58" y="159"/>
                    </a:cubicBezTo>
                    <a:cubicBezTo>
                      <a:pt x="56" y="156"/>
                      <a:pt x="56" y="152"/>
                      <a:pt x="50" y="152"/>
                    </a:cubicBezTo>
                    <a:cubicBezTo>
                      <a:pt x="40" y="153"/>
                      <a:pt x="31" y="153"/>
                      <a:pt x="21" y="152"/>
                    </a:cubicBezTo>
                    <a:cubicBezTo>
                      <a:pt x="9" y="150"/>
                      <a:pt x="0" y="139"/>
                      <a:pt x="1" y="127"/>
                    </a:cubicBezTo>
                    <a:cubicBezTo>
                      <a:pt x="2" y="114"/>
                      <a:pt x="12" y="105"/>
                      <a:pt x="24" y="104"/>
                    </a:cubicBezTo>
                    <a:cubicBezTo>
                      <a:pt x="33" y="104"/>
                      <a:pt x="41" y="104"/>
                      <a:pt x="49" y="104"/>
                    </a:cubicBezTo>
                    <a:cubicBezTo>
                      <a:pt x="55" y="105"/>
                      <a:pt x="55" y="101"/>
                      <a:pt x="58" y="97"/>
                    </a:cubicBezTo>
                    <a:cubicBezTo>
                      <a:pt x="60" y="93"/>
                      <a:pt x="58" y="91"/>
                      <a:pt x="55" y="88"/>
                    </a:cubicBezTo>
                    <a:cubicBezTo>
                      <a:pt x="50" y="83"/>
                      <a:pt x="44" y="77"/>
                      <a:pt x="39" y="72"/>
                    </a:cubicBezTo>
                    <a:cubicBezTo>
                      <a:pt x="29" y="62"/>
                      <a:pt x="29" y="47"/>
                      <a:pt x="39" y="38"/>
                    </a:cubicBezTo>
                    <a:cubicBezTo>
                      <a:pt x="48" y="29"/>
                      <a:pt x="62" y="28"/>
                      <a:pt x="72" y="37"/>
                    </a:cubicBezTo>
                    <a:cubicBezTo>
                      <a:pt x="78" y="43"/>
                      <a:pt x="85" y="49"/>
                      <a:pt x="90" y="56"/>
                    </a:cubicBezTo>
                    <a:cubicBezTo>
                      <a:pt x="93" y="59"/>
                      <a:pt x="95" y="58"/>
                      <a:pt x="98" y="57"/>
                    </a:cubicBezTo>
                    <a:cubicBezTo>
                      <a:pt x="101" y="55"/>
                      <a:pt x="106" y="55"/>
                      <a:pt x="105" y="50"/>
                    </a:cubicBezTo>
                    <a:cubicBezTo>
                      <a:pt x="105" y="45"/>
                      <a:pt x="105" y="40"/>
                      <a:pt x="105" y="36"/>
                    </a:cubicBezTo>
                    <a:cubicBezTo>
                      <a:pt x="105" y="36"/>
                      <a:pt x="105" y="36"/>
                      <a:pt x="105" y="36"/>
                    </a:cubicBezTo>
                    <a:cubicBezTo>
                      <a:pt x="105" y="36"/>
                      <a:pt x="105" y="36"/>
                      <a:pt x="105" y="36"/>
                    </a:cubicBezTo>
                    <a:close/>
                    <a:moveTo>
                      <a:pt x="129" y="168"/>
                    </a:moveTo>
                    <a:cubicBezTo>
                      <a:pt x="151" y="168"/>
                      <a:pt x="170" y="151"/>
                      <a:pt x="170" y="128"/>
                    </a:cubicBezTo>
                    <a:cubicBezTo>
                      <a:pt x="170" y="106"/>
                      <a:pt x="151" y="88"/>
                      <a:pt x="129" y="88"/>
                    </a:cubicBezTo>
                    <a:cubicBezTo>
                      <a:pt x="108" y="87"/>
                      <a:pt x="89" y="106"/>
                      <a:pt x="89" y="128"/>
                    </a:cubicBezTo>
                    <a:cubicBezTo>
                      <a:pt x="89" y="150"/>
                      <a:pt x="106" y="168"/>
                      <a:pt x="129" y="168"/>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32" name="Freeform 80">
                <a:extLst>
                  <a:ext uri="{FF2B5EF4-FFF2-40B4-BE49-F238E27FC236}">
                    <a16:creationId xmlns:a16="http://schemas.microsoft.com/office/drawing/2014/main" id="{E2C3712E-FC1F-A347-B037-FF13C1BAB33A}"/>
                  </a:ext>
                </a:extLst>
              </p:cNvPr>
              <p:cNvSpPr>
                <a:spLocks noEditPoints="1"/>
              </p:cNvSpPr>
              <p:nvPr/>
            </p:nvSpPr>
            <p:spPr bwMode="auto">
              <a:xfrm>
                <a:off x="2499" y="1053"/>
                <a:ext cx="290" cy="290"/>
              </a:xfrm>
              <a:custGeom>
                <a:avLst/>
                <a:gdLst>
                  <a:gd name="T0" fmla="*/ 20 w 164"/>
                  <a:gd name="T1" fmla="*/ 129 h 164"/>
                  <a:gd name="T2" fmla="*/ 25 w 164"/>
                  <a:gd name="T3" fmla="*/ 118 h 164"/>
                  <a:gd name="T4" fmla="*/ 35 w 164"/>
                  <a:gd name="T5" fmla="*/ 108 h 164"/>
                  <a:gd name="T6" fmla="*/ 36 w 164"/>
                  <a:gd name="T7" fmla="*/ 101 h 164"/>
                  <a:gd name="T8" fmla="*/ 30 w 164"/>
                  <a:gd name="T9" fmla="*/ 97 h 164"/>
                  <a:gd name="T10" fmla="*/ 16 w 164"/>
                  <a:gd name="T11" fmla="*/ 97 h 164"/>
                  <a:gd name="T12" fmla="*/ 0 w 164"/>
                  <a:gd name="T13" fmla="*/ 82 h 164"/>
                  <a:gd name="T14" fmla="*/ 16 w 164"/>
                  <a:gd name="T15" fmla="*/ 67 h 164"/>
                  <a:gd name="T16" fmla="*/ 30 w 164"/>
                  <a:gd name="T17" fmla="*/ 67 h 164"/>
                  <a:gd name="T18" fmla="*/ 36 w 164"/>
                  <a:gd name="T19" fmla="*/ 63 h 164"/>
                  <a:gd name="T20" fmla="*/ 35 w 164"/>
                  <a:gd name="T21" fmla="*/ 56 h 164"/>
                  <a:gd name="T22" fmla="*/ 24 w 164"/>
                  <a:gd name="T23" fmla="*/ 46 h 164"/>
                  <a:gd name="T24" fmla="*/ 24 w 164"/>
                  <a:gd name="T25" fmla="*/ 25 h 164"/>
                  <a:gd name="T26" fmla="*/ 45 w 164"/>
                  <a:gd name="T27" fmla="*/ 24 h 164"/>
                  <a:gd name="T28" fmla="*/ 57 w 164"/>
                  <a:gd name="T29" fmla="*/ 35 h 164"/>
                  <a:gd name="T30" fmla="*/ 63 w 164"/>
                  <a:gd name="T31" fmla="*/ 36 h 164"/>
                  <a:gd name="T32" fmla="*/ 67 w 164"/>
                  <a:gd name="T33" fmla="*/ 31 h 164"/>
                  <a:gd name="T34" fmla="*/ 67 w 164"/>
                  <a:gd name="T35" fmla="*/ 15 h 164"/>
                  <a:gd name="T36" fmla="*/ 82 w 164"/>
                  <a:gd name="T37" fmla="*/ 0 h 164"/>
                  <a:gd name="T38" fmla="*/ 97 w 164"/>
                  <a:gd name="T39" fmla="*/ 15 h 164"/>
                  <a:gd name="T40" fmla="*/ 97 w 164"/>
                  <a:gd name="T41" fmla="*/ 31 h 164"/>
                  <a:gd name="T42" fmla="*/ 101 w 164"/>
                  <a:gd name="T43" fmla="*/ 36 h 164"/>
                  <a:gd name="T44" fmla="*/ 108 w 164"/>
                  <a:gd name="T45" fmla="*/ 35 h 164"/>
                  <a:gd name="T46" fmla="*/ 118 w 164"/>
                  <a:gd name="T47" fmla="*/ 25 h 164"/>
                  <a:gd name="T48" fmla="*/ 140 w 164"/>
                  <a:gd name="T49" fmla="*/ 25 h 164"/>
                  <a:gd name="T50" fmla="*/ 140 w 164"/>
                  <a:gd name="T51" fmla="*/ 46 h 164"/>
                  <a:gd name="T52" fmla="*/ 130 w 164"/>
                  <a:gd name="T53" fmla="*/ 56 h 164"/>
                  <a:gd name="T54" fmla="*/ 128 w 164"/>
                  <a:gd name="T55" fmla="*/ 63 h 164"/>
                  <a:gd name="T56" fmla="*/ 134 w 164"/>
                  <a:gd name="T57" fmla="*/ 67 h 164"/>
                  <a:gd name="T58" fmla="*/ 148 w 164"/>
                  <a:gd name="T59" fmla="*/ 67 h 164"/>
                  <a:gd name="T60" fmla="*/ 164 w 164"/>
                  <a:gd name="T61" fmla="*/ 82 h 164"/>
                  <a:gd name="T62" fmla="*/ 148 w 164"/>
                  <a:gd name="T63" fmla="*/ 97 h 164"/>
                  <a:gd name="T64" fmla="*/ 134 w 164"/>
                  <a:gd name="T65" fmla="*/ 97 h 164"/>
                  <a:gd name="T66" fmla="*/ 128 w 164"/>
                  <a:gd name="T67" fmla="*/ 101 h 164"/>
                  <a:gd name="T68" fmla="*/ 130 w 164"/>
                  <a:gd name="T69" fmla="*/ 108 h 164"/>
                  <a:gd name="T70" fmla="*/ 140 w 164"/>
                  <a:gd name="T71" fmla="*/ 118 h 164"/>
                  <a:gd name="T72" fmla="*/ 140 w 164"/>
                  <a:gd name="T73" fmla="*/ 140 h 164"/>
                  <a:gd name="T74" fmla="*/ 118 w 164"/>
                  <a:gd name="T75" fmla="*/ 140 h 164"/>
                  <a:gd name="T76" fmla="*/ 108 w 164"/>
                  <a:gd name="T77" fmla="*/ 130 h 164"/>
                  <a:gd name="T78" fmla="*/ 101 w 164"/>
                  <a:gd name="T79" fmla="*/ 129 h 164"/>
                  <a:gd name="T80" fmla="*/ 97 w 164"/>
                  <a:gd name="T81" fmla="*/ 135 h 164"/>
                  <a:gd name="T82" fmla="*/ 97 w 164"/>
                  <a:gd name="T83" fmla="*/ 149 h 164"/>
                  <a:gd name="T84" fmla="*/ 82 w 164"/>
                  <a:gd name="T85" fmla="*/ 164 h 164"/>
                  <a:gd name="T86" fmla="*/ 67 w 164"/>
                  <a:gd name="T87" fmla="*/ 149 h 164"/>
                  <a:gd name="T88" fmla="*/ 67 w 164"/>
                  <a:gd name="T89" fmla="*/ 135 h 164"/>
                  <a:gd name="T90" fmla="*/ 63 w 164"/>
                  <a:gd name="T91" fmla="*/ 128 h 164"/>
                  <a:gd name="T92" fmla="*/ 56 w 164"/>
                  <a:gd name="T93" fmla="*/ 130 h 164"/>
                  <a:gd name="T94" fmla="*/ 45 w 164"/>
                  <a:gd name="T95" fmla="*/ 141 h 164"/>
                  <a:gd name="T96" fmla="*/ 29 w 164"/>
                  <a:gd name="T97" fmla="*/ 143 h 164"/>
                  <a:gd name="T98" fmla="*/ 20 w 164"/>
                  <a:gd name="T99" fmla="*/ 129 h 164"/>
                  <a:gd name="T100" fmla="*/ 108 w 164"/>
                  <a:gd name="T101" fmla="*/ 83 h 164"/>
                  <a:gd name="T102" fmla="*/ 82 w 164"/>
                  <a:gd name="T103" fmla="*/ 57 h 164"/>
                  <a:gd name="T104" fmla="*/ 57 w 164"/>
                  <a:gd name="T105" fmla="*/ 82 h 164"/>
                  <a:gd name="T106" fmla="*/ 82 w 164"/>
                  <a:gd name="T107" fmla="*/ 108 h 164"/>
                  <a:gd name="T108" fmla="*/ 108 w 164"/>
                  <a:gd name="T109" fmla="*/ 8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64">
                    <a:moveTo>
                      <a:pt x="20" y="129"/>
                    </a:moveTo>
                    <a:cubicBezTo>
                      <a:pt x="20" y="125"/>
                      <a:pt x="21" y="121"/>
                      <a:pt x="25" y="118"/>
                    </a:cubicBezTo>
                    <a:cubicBezTo>
                      <a:pt x="28" y="115"/>
                      <a:pt x="31" y="111"/>
                      <a:pt x="35" y="108"/>
                    </a:cubicBezTo>
                    <a:cubicBezTo>
                      <a:pt x="37" y="105"/>
                      <a:pt x="37" y="103"/>
                      <a:pt x="36" y="101"/>
                    </a:cubicBezTo>
                    <a:cubicBezTo>
                      <a:pt x="35" y="98"/>
                      <a:pt x="33" y="97"/>
                      <a:pt x="30" y="97"/>
                    </a:cubicBezTo>
                    <a:cubicBezTo>
                      <a:pt x="26" y="98"/>
                      <a:pt x="21" y="98"/>
                      <a:pt x="16" y="97"/>
                    </a:cubicBezTo>
                    <a:cubicBezTo>
                      <a:pt x="7" y="97"/>
                      <a:pt x="0" y="91"/>
                      <a:pt x="0" y="82"/>
                    </a:cubicBezTo>
                    <a:cubicBezTo>
                      <a:pt x="0" y="74"/>
                      <a:pt x="7" y="67"/>
                      <a:pt x="16" y="67"/>
                    </a:cubicBezTo>
                    <a:cubicBezTo>
                      <a:pt x="21" y="67"/>
                      <a:pt x="25" y="67"/>
                      <a:pt x="30" y="67"/>
                    </a:cubicBezTo>
                    <a:cubicBezTo>
                      <a:pt x="33" y="67"/>
                      <a:pt x="35" y="66"/>
                      <a:pt x="36" y="63"/>
                    </a:cubicBezTo>
                    <a:cubicBezTo>
                      <a:pt x="37" y="60"/>
                      <a:pt x="37" y="58"/>
                      <a:pt x="35" y="56"/>
                    </a:cubicBezTo>
                    <a:cubicBezTo>
                      <a:pt x="31" y="53"/>
                      <a:pt x="27" y="49"/>
                      <a:pt x="24" y="46"/>
                    </a:cubicBezTo>
                    <a:cubicBezTo>
                      <a:pt x="18" y="39"/>
                      <a:pt x="18" y="31"/>
                      <a:pt x="24" y="25"/>
                    </a:cubicBezTo>
                    <a:cubicBezTo>
                      <a:pt x="30" y="19"/>
                      <a:pt x="39" y="18"/>
                      <a:pt x="45" y="24"/>
                    </a:cubicBezTo>
                    <a:cubicBezTo>
                      <a:pt x="49" y="27"/>
                      <a:pt x="53" y="31"/>
                      <a:pt x="57" y="35"/>
                    </a:cubicBezTo>
                    <a:cubicBezTo>
                      <a:pt x="59" y="37"/>
                      <a:pt x="60" y="37"/>
                      <a:pt x="63" y="36"/>
                    </a:cubicBezTo>
                    <a:cubicBezTo>
                      <a:pt x="65" y="35"/>
                      <a:pt x="67" y="34"/>
                      <a:pt x="67" y="31"/>
                    </a:cubicBezTo>
                    <a:cubicBezTo>
                      <a:pt x="67" y="26"/>
                      <a:pt x="67" y="21"/>
                      <a:pt x="67" y="15"/>
                    </a:cubicBezTo>
                    <a:cubicBezTo>
                      <a:pt x="67" y="7"/>
                      <a:pt x="74" y="1"/>
                      <a:pt x="82" y="0"/>
                    </a:cubicBezTo>
                    <a:cubicBezTo>
                      <a:pt x="90" y="0"/>
                      <a:pt x="97" y="7"/>
                      <a:pt x="97" y="15"/>
                    </a:cubicBezTo>
                    <a:cubicBezTo>
                      <a:pt x="98" y="20"/>
                      <a:pt x="98" y="25"/>
                      <a:pt x="97" y="31"/>
                    </a:cubicBezTo>
                    <a:cubicBezTo>
                      <a:pt x="97" y="34"/>
                      <a:pt x="98" y="35"/>
                      <a:pt x="101" y="36"/>
                    </a:cubicBezTo>
                    <a:cubicBezTo>
                      <a:pt x="104" y="37"/>
                      <a:pt x="106" y="37"/>
                      <a:pt x="108" y="35"/>
                    </a:cubicBezTo>
                    <a:cubicBezTo>
                      <a:pt x="111" y="31"/>
                      <a:pt x="114" y="28"/>
                      <a:pt x="118" y="25"/>
                    </a:cubicBezTo>
                    <a:cubicBezTo>
                      <a:pt x="125" y="18"/>
                      <a:pt x="134" y="18"/>
                      <a:pt x="140" y="25"/>
                    </a:cubicBezTo>
                    <a:cubicBezTo>
                      <a:pt x="146" y="31"/>
                      <a:pt x="146" y="40"/>
                      <a:pt x="140" y="46"/>
                    </a:cubicBezTo>
                    <a:cubicBezTo>
                      <a:pt x="136" y="50"/>
                      <a:pt x="133" y="53"/>
                      <a:pt x="130" y="56"/>
                    </a:cubicBezTo>
                    <a:cubicBezTo>
                      <a:pt x="128" y="58"/>
                      <a:pt x="127" y="60"/>
                      <a:pt x="128" y="63"/>
                    </a:cubicBezTo>
                    <a:cubicBezTo>
                      <a:pt x="129" y="66"/>
                      <a:pt x="131" y="67"/>
                      <a:pt x="134" y="67"/>
                    </a:cubicBezTo>
                    <a:cubicBezTo>
                      <a:pt x="138" y="67"/>
                      <a:pt x="143" y="67"/>
                      <a:pt x="148" y="67"/>
                    </a:cubicBezTo>
                    <a:cubicBezTo>
                      <a:pt x="157" y="67"/>
                      <a:pt x="164" y="74"/>
                      <a:pt x="164" y="82"/>
                    </a:cubicBezTo>
                    <a:cubicBezTo>
                      <a:pt x="164" y="91"/>
                      <a:pt x="157" y="97"/>
                      <a:pt x="148" y="97"/>
                    </a:cubicBezTo>
                    <a:cubicBezTo>
                      <a:pt x="143" y="98"/>
                      <a:pt x="139" y="98"/>
                      <a:pt x="134" y="97"/>
                    </a:cubicBezTo>
                    <a:cubicBezTo>
                      <a:pt x="131" y="97"/>
                      <a:pt x="130" y="98"/>
                      <a:pt x="128" y="101"/>
                    </a:cubicBezTo>
                    <a:cubicBezTo>
                      <a:pt x="126" y="105"/>
                      <a:pt x="128" y="106"/>
                      <a:pt x="130" y="108"/>
                    </a:cubicBezTo>
                    <a:cubicBezTo>
                      <a:pt x="133" y="112"/>
                      <a:pt x="137" y="115"/>
                      <a:pt x="140" y="118"/>
                    </a:cubicBezTo>
                    <a:cubicBezTo>
                      <a:pt x="146" y="125"/>
                      <a:pt x="146" y="134"/>
                      <a:pt x="140" y="140"/>
                    </a:cubicBezTo>
                    <a:cubicBezTo>
                      <a:pt x="134" y="146"/>
                      <a:pt x="125" y="146"/>
                      <a:pt x="118" y="140"/>
                    </a:cubicBezTo>
                    <a:cubicBezTo>
                      <a:pt x="115" y="137"/>
                      <a:pt x="111" y="133"/>
                      <a:pt x="108" y="130"/>
                    </a:cubicBezTo>
                    <a:cubicBezTo>
                      <a:pt x="106" y="127"/>
                      <a:pt x="104" y="128"/>
                      <a:pt x="101" y="129"/>
                    </a:cubicBezTo>
                    <a:cubicBezTo>
                      <a:pt x="97" y="130"/>
                      <a:pt x="97" y="132"/>
                      <a:pt x="97" y="135"/>
                    </a:cubicBezTo>
                    <a:cubicBezTo>
                      <a:pt x="98" y="139"/>
                      <a:pt x="98" y="144"/>
                      <a:pt x="97" y="149"/>
                    </a:cubicBezTo>
                    <a:cubicBezTo>
                      <a:pt x="97" y="158"/>
                      <a:pt x="90" y="164"/>
                      <a:pt x="82" y="164"/>
                    </a:cubicBezTo>
                    <a:cubicBezTo>
                      <a:pt x="74" y="164"/>
                      <a:pt x="67" y="158"/>
                      <a:pt x="67" y="149"/>
                    </a:cubicBezTo>
                    <a:cubicBezTo>
                      <a:pt x="67" y="144"/>
                      <a:pt x="67" y="139"/>
                      <a:pt x="67" y="135"/>
                    </a:cubicBezTo>
                    <a:cubicBezTo>
                      <a:pt x="67" y="132"/>
                      <a:pt x="66" y="130"/>
                      <a:pt x="63" y="128"/>
                    </a:cubicBezTo>
                    <a:cubicBezTo>
                      <a:pt x="60" y="127"/>
                      <a:pt x="58" y="128"/>
                      <a:pt x="56" y="130"/>
                    </a:cubicBezTo>
                    <a:cubicBezTo>
                      <a:pt x="52" y="134"/>
                      <a:pt x="49" y="138"/>
                      <a:pt x="45" y="141"/>
                    </a:cubicBezTo>
                    <a:cubicBezTo>
                      <a:pt x="40" y="145"/>
                      <a:pt x="34" y="146"/>
                      <a:pt x="29" y="143"/>
                    </a:cubicBezTo>
                    <a:cubicBezTo>
                      <a:pt x="23" y="141"/>
                      <a:pt x="20" y="135"/>
                      <a:pt x="20" y="129"/>
                    </a:cubicBezTo>
                    <a:moveTo>
                      <a:pt x="108" y="83"/>
                    </a:moveTo>
                    <a:cubicBezTo>
                      <a:pt x="108" y="68"/>
                      <a:pt x="97" y="57"/>
                      <a:pt x="82" y="57"/>
                    </a:cubicBezTo>
                    <a:cubicBezTo>
                      <a:pt x="68" y="57"/>
                      <a:pt x="57" y="67"/>
                      <a:pt x="57" y="82"/>
                    </a:cubicBezTo>
                    <a:cubicBezTo>
                      <a:pt x="56" y="96"/>
                      <a:pt x="68" y="108"/>
                      <a:pt x="82" y="108"/>
                    </a:cubicBezTo>
                    <a:cubicBezTo>
                      <a:pt x="96" y="108"/>
                      <a:pt x="107" y="97"/>
                      <a:pt x="108" y="83"/>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33" name="Freeform 81">
                <a:extLst>
                  <a:ext uri="{FF2B5EF4-FFF2-40B4-BE49-F238E27FC236}">
                    <a16:creationId xmlns:a16="http://schemas.microsoft.com/office/drawing/2014/main" id="{A216D95A-7764-B543-A032-193772FC8CC8}"/>
                  </a:ext>
                </a:extLst>
              </p:cNvPr>
              <p:cNvSpPr>
                <a:spLocks noEditPoints="1"/>
              </p:cNvSpPr>
              <p:nvPr/>
            </p:nvSpPr>
            <p:spPr bwMode="auto">
              <a:xfrm>
                <a:off x="3639" y="1689"/>
                <a:ext cx="268" cy="271"/>
              </a:xfrm>
              <a:custGeom>
                <a:avLst/>
                <a:gdLst>
                  <a:gd name="T0" fmla="*/ 134 w 152"/>
                  <a:gd name="T1" fmla="*/ 33 h 153"/>
                  <a:gd name="T2" fmla="*/ 128 w 152"/>
                  <a:gd name="T3" fmla="*/ 45 h 153"/>
                  <a:gd name="T4" fmla="*/ 119 w 152"/>
                  <a:gd name="T5" fmla="*/ 58 h 153"/>
                  <a:gd name="T6" fmla="*/ 135 w 152"/>
                  <a:gd name="T7" fmla="*/ 61 h 153"/>
                  <a:gd name="T8" fmla="*/ 140 w 152"/>
                  <a:gd name="T9" fmla="*/ 62 h 153"/>
                  <a:gd name="T10" fmla="*/ 152 w 152"/>
                  <a:gd name="T11" fmla="*/ 77 h 153"/>
                  <a:gd name="T12" fmla="*/ 139 w 152"/>
                  <a:gd name="T13" fmla="*/ 90 h 153"/>
                  <a:gd name="T14" fmla="*/ 125 w 152"/>
                  <a:gd name="T15" fmla="*/ 91 h 153"/>
                  <a:gd name="T16" fmla="*/ 119 w 152"/>
                  <a:gd name="T17" fmla="*/ 94 h 153"/>
                  <a:gd name="T18" fmla="*/ 121 w 152"/>
                  <a:gd name="T19" fmla="*/ 101 h 153"/>
                  <a:gd name="T20" fmla="*/ 130 w 152"/>
                  <a:gd name="T21" fmla="*/ 110 h 153"/>
                  <a:gd name="T22" fmla="*/ 131 w 152"/>
                  <a:gd name="T23" fmla="*/ 129 h 153"/>
                  <a:gd name="T24" fmla="*/ 110 w 152"/>
                  <a:gd name="T25" fmla="*/ 130 h 153"/>
                  <a:gd name="T26" fmla="*/ 102 w 152"/>
                  <a:gd name="T27" fmla="*/ 122 h 153"/>
                  <a:gd name="T28" fmla="*/ 94 w 152"/>
                  <a:gd name="T29" fmla="*/ 119 h 153"/>
                  <a:gd name="T30" fmla="*/ 91 w 152"/>
                  <a:gd name="T31" fmla="*/ 126 h 153"/>
                  <a:gd name="T32" fmla="*/ 91 w 152"/>
                  <a:gd name="T33" fmla="*/ 138 h 153"/>
                  <a:gd name="T34" fmla="*/ 78 w 152"/>
                  <a:gd name="T35" fmla="*/ 152 h 153"/>
                  <a:gd name="T36" fmla="*/ 62 w 152"/>
                  <a:gd name="T37" fmla="*/ 141 h 153"/>
                  <a:gd name="T38" fmla="*/ 62 w 152"/>
                  <a:gd name="T39" fmla="*/ 124 h 153"/>
                  <a:gd name="T40" fmla="*/ 58 w 152"/>
                  <a:gd name="T41" fmla="*/ 119 h 153"/>
                  <a:gd name="T42" fmla="*/ 52 w 152"/>
                  <a:gd name="T43" fmla="*/ 120 h 153"/>
                  <a:gd name="T44" fmla="*/ 42 w 152"/>
                  <a:gd name="T45" fmla="*/ 130 h 153"/>
                  <a:gd name="T46" fmla="*/ 22 w 152"/>
                  <a:gd name="T47" fmla="*/ 130 h 153"/>
                  <a:gd name="T48" fmla="*/ 22 w 152"/>
                  <a:gd name="T49" fmla="*/ 110 h 153"/>
                  <a:gd name="T50" fmla="*/ 32 w 152"/>
                  <a:gd name="T51" fmla="*/ 100 h 153"/>
                  <a:gd name="T52" fmla="*/ 33 w 152"/>
                  <a:gd name="T53" fmla="*/ 93 h 153"/>
                  <a:gd name="T54" fmla="*/ 28 w 152"/>
                  <a:gd name="T55" fmla="*/ 91 h 153"/>
                  <a:gd name="T56" fmla="*/ 15 w 152"/>
                  <a:gd name="T57" fmla="*/ 90 h 153"/>
                  <a:gd name="T58" fmla="*/ 0 w 152"/>
                  <a:gd name="T59" fmla="*/ 76 h 153"/>
                  <a:gd name="T60" fmla="*/ 15 w 152"/>
                  <a:gd name="T61" fmla="*/ 61 h 153"/>
                  <a:gd name="T62" fmla="*/ 28 w 152"/>
                  <a:gd name="T63" fmla="*/ 61 h 153"/>
                  <a:gd name="T64" fmla="*/ 33 w 152"/>
                  <a:gd name="T65" fmla="*/ 58 h 153"/>
                  <a:gd name="T66" fmla="*/ 32 w 152"/>
                  <a:gd name="T67" fmla="*/ 52 h 153"/>
                  <a:gd name="T68" fmla="*/ 23 w 152"/>
                  <a:gd name="T69" fmla="*/ 42 h 153"/>
                  <a:gd name="T70" fmla="*/ 23 w 152"/>
                  <a:gd name="T71" fmla="*/ 22 h 153"/>
                  <a:gd name="T72" fmla="*/ 43 w 152"/>
                  <a:gd name="T73" fmla="*/ 22 h 153"/>
                  <a:gd name="T74" fmla="*/ 52 w 152"/>
                  <a:gd name="T75" fmla="*/ 32 h 153"/>
                  <a:gd name="T76" fmla="*/ 58 w 152"/>
                  <a:gd name="T77" fmla="*/ 33 h 153"/>
                  <a:gd name="T78" fmla="*/ 62 w 152"/>
                  <a:gd name="T79" fmla="*/ 28 h 153"/>
                  <a:gd name="T80" fmla="*/ 62 w 152"/>
                  <a:gd name="T81" fmla="*/ 15 h 153"/>
                  <a:gd name="T82" fmla="*/ 77 w 152"/>
                  <a:gd name="T83" fmla="*/ 0 h 153"/>
                  <a:gd name="T84" fmla="*/ 91 w 152"/>
                  <a:gd name="T85" fmla="*/ 15 h 153"/>
                  <a:gd name="T86" fmla="*/ 91 w 152"/>
                  <a:gd name="T87" fmla="*/ 27 h 153"/>
                  <a:gd name="T88" fmla="*/ 94 w 152"/>
                  <a:gd name="T89" fmla="*/ 33 h 153"/>
                  <a:gd name="T90" fmla="*/ 101 w 152"/>
                  <a:gd name="T91" fmla="*/ 31 h 153"/>
                  <a:gd name="T92" fmla="*/ 111 w 152"/>
                  <a:gd name="T93" fmla="*/ 21 h 153"/>
                  <a:gd name="T94" fmla="*/ 126 w 152"/>
                  <a:gd name="T95" fmla="*/ 19 h 153"/>
                  <a:gd name="T96" fmla="*/ 134 w 152"/>
                  <a:gd name="T97" fmla="*/ 33 h 153"/>
                  <a:gd name="T98" fmla="*/ 100 w 152"/>
                  <a:gd name="T99" fmla="*/ 76 h 153"/>
                  <a:gd name="T100" fmla="*/ 77 w 152"/>
                  <a:gd name="T101" fmla="*/ 52 h 153"/>
                  <a:gd name="T102" fmla="*/ 53 w 152"/>
                  <a:gd name="T103" fmla="*/ 76 h 153"/>
                  <a:gd name="T104" fmla="*/ 76 w 152"/>
                  <a:gd name="T105" fmla="*/ 100 h 153"/>
                  <a:gd name="T106" fmla="*/ 100 w 152"/>
                  <a:gd name="T107" fmla="*/ 7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 h="153">
                    <a:moveTo>
                      <a:pt x="134" y="33"/>
                    </a:moveTo>
                    <a:cubicBezTo>
                      <a:pt x="134" y="38"/>
                      <a:pt x="131" y="41"/>
                      <a:pt x="128" y="45"/>
                    </a:cubicBezTo>
                    <a:cubicBezTo>
                      <a:pt x="125" y="49"/>
                      <a:pt x="116" y="51"/>
                      <a:pt x="119" y="58"/>
                    </a:cubicBezTo>
                    <a:cubicBezTo>
                      <a:pt x="123" y="65"/>
                      <a:pt x="130" y="60"/>
                      <a:pt x="135" y="61"/>
                    </a:cubicBezTo>
                    <a:cubicBezTo>
                      <a:pt x="137" y="62"/>
                      <a:pt x="139" y="61"/>
                      <a:pt x="140" y="62"/>
                    </a:cubicBezTo>
                    <a:cubicBezTo>
                      <a:pt x="148" y="63"/>
                      <a:pt x="152" y="69"/>
                      <a:pt x="152" y="77"/>
                    </a:cubicBezTo>
                    <a:cubicBezTo>
                      <a:pt x="152" y="84"/>
                      <a:pt x="147" y="90"/>
                      <a:pt x="139" y="90"/>
                    </a:cubicBezTo>
                    <a:cubicBezTo>
                      <a:pt x="135" y="91"/>
                      <a:pt x="130" y="91"/>
                      <a:pt x="125" y="91"/>
                    </a:cubicBezTo>
                    <a:cubicBezTo>
                      <a:pt x="123" y="90"/>
                      <a:pt x="120" y="90"/>
                      <a:pt x="119" y="94"/>
                    </a:cubicBezTo>
                    <a:cubicBezTo>
                      <a:pt x="118" y="97"/>
                      <a:pt x="119" y="99"/>
                      <a:pt x="121" y="101"/>
                    </a:cubicBezTo>
                    <a:cubicBezTo>
                      <a:pt x="124" y="104"/>
                      <a:pt x="127" y="107"/>
                      <a:pt x="130" y="110"/>
                    </a:cubicBezTo>
                    <a:cubicBezTo>
                      <a:pt x="135" y="116"/>
                      <a:pt x="135" y="124"/>
                      <a:pt x="131" y="129"/>
                    </a:cubicBezTo>
                    <a:cubicBezTo>
                      <a:pt x="125" y="135"/>
                      <a:pt x="117" y="136"/>
                      <a:pt x="110" y="130"/>
                    </a:cubicBezTo>
                    <a:cubicBezTo>
                      <a:pt x="107" y="128"/>
                      <a:pt x="105" y="125"/>
                      <a:pt x="102" y="122"/>
                    </a:cubicBezTo>
                    <a:cubicBezTo>
                      <a:pt x="100" y="120"/>
                      <a:pt x="98" y="117"/>
                      <a:pt x="94" y="119"/>
                    </a:cubicBezTo>
                    <a:cubicBezTo>
                      <a:pt x="90" y="121"/>
                      <a:pt x="91" y="124"/>
                      <a:pt x="91" y="126"/>
                    </a:cubicBezTo>
                    <a:cubicBezTo>
                      <a:pt x="91" y="130"/>
                      <a:pt x="91" y="134"/>
                      <a:pt x="91" y="138"/>
                    </a:cubicBezTo>
                    <a:cubicBezTo>
                      <a:pt x="90" y="146"/>
                      <a:pt x="85" y="151"/>
                      <a:pt x="78" y="152"/>
                    </a:cubicBezTo>
                    <a:cubicBezTo>
                      <a:pt x="70" y="153"/>
                      <a:pt x="64" y="149"/>
                      <a:pt x="62" y="141"/>
                    </a:cubicBezTo>
                    <a:cubicBezTo>
                      <a:pt x="61" y="135"/>
                      <a:pt x="62" y="130"/>
                      <a:pt x="62" y="124"/>
                    </a:cubicBezTo>
                    <a:cubicBezTo>
                      <a:pt x="62" y="122"/>
                      <a:pt x="61" y="120"/>
                      <a:pt x="58" y="119"/>
                    </a:cubicBezTo>
                    <a:cubicBezTo>
                      <a:pt x="56" y="118"/>
                      <a:pt x="54" y="118"/>
                      <a:pt x="52" y="120"/>
                    </a:cubicBezTo>
                    <a:cubicBezTo>
                      <a:pt x="49" y="124"/>
                      <a:pt x="46" y="127"/>
                      <a:pt x="42" y="130"/>
                    </a:cubicBezTo>
                    <a:cubicBezTo>
                      <a:pt x="36" y="136"/>
                      <a:pt x="28" y="135"/>
                      <a:pt x="22" y="130"/>
                    </a:cubicBezTo>
                    <a:cubicBezTo>
                      <a:pt x="17" y="124"/>
                      <a:pt x="17" y="116"/>
                      <a:pt x="22" y="110"/>
                    </a:cubicBezTo>
                    <a:cubicBezTo>
                      <a:pt x="25" y="107"/>
                      <a:pt x="28" y="103"/>
                      <a:pt x="32" y="100"/>
                    </a:cubicBezTo>
                    <a:cubicBezTo>
                      <a:pt x="34" y="98"/>
                      <a:pt x="34" y="96"/>
                      <a:pt x="33" y="93"/>
                    </a:cubicBezTo>
                    <a:cubicBezTo>
                      <a:pt x="32" y="91"/>
                      <a:pt x="30" y="90"/>
                      <a:pt x="28" y="91"/>
                    </a:cubicBezTo>
                    <a:cubicBezTo>
                      <a:pt x="23" y="91"/>
                      <a:pt x="19" y="91"/>
                      <a:pt x="15" y="90"/>
                    </a:cubicBezTo>
                    <a:cubicBezTo>
                      <a:pt x="6" y="90"/>
                      <a:pt x="0" y="84"/>
                      <a:pt x="0" y="76"/>
                    </a:cubicBezTo>
                    <a:cubicBezTo>
                      <a:pt x="0" y="68"/>
                      <a:pt x="6" y="62"/>
                      <a:pt x="15" y="61"/>
                    </a:cubicBezTo>
                    <a:cubicBezTo>
                      <a:pt x="19" y="61"/>
                      <a:pt x="23" y="61"/>
                      <a:pt x="28" y="61"/>
                    </a:cubicBezTo>
                    <a:cubicBezTo>
                      <a:pt x="30" y="62"/>
                      <a:pt x="32" y="61"/>
                      <a:pt x="33" y="58"/>
                    </a:cubicBezTo>
                    <a:cubicBezTo>
                      <a:pt x="35" y="55"/>
                      <a:pt x="34" y="54"/>
                      <a:pt x="32" y="52"/>
                    </a:cubicBezTo>
                    <a:cubicBezTo>
                      <a:pt x="29" y="49"/>
                      <a:pt x="25" y="46"/>
                      <a:pt x="23" y="42"/>
                    </a:cubicBezTo>
                    <a:cubicBezTo>
                      <a:pt x="17" y="36"/>
                      <a:pt x="17" y="27"/>
                      <a:pt x="23" y="22"/>
                    </a:cubicBezTo>
                    <a:cubicBezTo>
                      <a:pt x="28" y="17"/>
                      <a:pt x="37" y="17"/>
                      <a:pt x="43" y="22"/>
                    </a:cubicBezTo>
                    <a:cubicBezTo>
                      <a:pt x="46" y="25"/>
                      <a:pt x="49" y="29"/>
                      <a:pt x="52" y="32"/>
                    </a:cubicBezTo>
                    <a:cubicBezTo>
                      <a:pt x="54" y="34"/>
                      <a:pt x="56" y="34"/>
                      <a:pt x="58" y="33"/>
                    </a:cubicBezTo>
                    <a:cubicBezTo>
                      <a:pt x="61" y="32"/>
                      <a:pt x="62" y="30"/>
                      <a:pt x="62" y="28"/>
                    </a:cubicBezTo>
                    <a:cubicBezTo>
                      <a:pt x="62" y="23"/>
                      <a:pt x="61" y="19"/>
                      <a:pt x="62" y="15"/>
                    </a:cubicBezTo>
                    <a:cubicBezTo>
                      <a:pt x="62" y="5"/>
                      <a:pt x="68" y="0"/>
                      <a:pt x="77" y="0"/>
                    </a:cubicBezTo>
                    <a:cubicBezTo>
                      <a:pt x="85" y="0"/>
                      <a:pt x="91" y="6"/>
                      <a:pt x="91" y="15"/>
                    </a:cubicBezTo>
                    <a:cubicBezTo>
                      <a:pt x="91" y="19"/>
                      <a:pt x="91" y="23"/>
                      <a:pt x="91" y="27"/>
                    </a:cubicBezTo>
                    <a:cubicBezTo>
                      <a:pt x="91" y="30"/>
                      <a:pt x="91" y="32"/>
                      <a:pt x="94" y="33"/>
                    </a:cubicBezTo>
                    <a:cubicBezTo>
                      <a:pt x="97" y="34"/>
                      <a:pt x="99" y="33"/>
                      <a:pt x="101" y="31"/>
                    </a:cubicBezTo>
                    <a:cubicBezTo>
                      <a:pt x="104" y="28"/>
                      <a:pt x="107" y="24"/>
                      <a:pt x="111" y="21"/>
                    </a:cubicBezTo>
                    <a:cubicBezTo>
                      <a:pt x="115" y="18"/>
                      <a:pt x="121" y="17"/>
                      <a:pt x="126" y="19"/>
                    </a:cubicBezTo>
                    <a:cubicBezTo>
                      <a:pt x="131" y="22"/>
                      <a:pt x="134" y="26"/>
                      <a:pt x="134" y="33"/>
                    </a:cubicBezTo>
                    <a:moveTo>
                      <a:pt x="100" y="76"/>
                    </a:moveTo>
                    <a:cubicBezTo>
                      <a:pt x="100" y="63"/>
                      <a:pt x="89" y="52"/>
                      <a:pt x="77" y="52"/>
                    </a:cubicBezTo>
                    <a:cubicBezTo>
                      <a:pt x="64" y="52"/>
                      <a:pt x="53" y="62"/>
                      <a:pt x="53" y="76"/>
                    </a:cubicBezTo>
                    <a:cubicBezTo>
                      <a:pt x="52" y="89"/>
                      <a:pt x="63" y="100"/>
                      <a:pt x="76" y="100"/>
                    </a:cubicBezTo>
                    <a:cubicBezTo>
                      <a:pt x="89" y="100"/>
                      <a:pt x="100" y="89"/>
                      <a:pt x="100" y="7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sp>
            <p:nvSpPr>
              <p:cNvPr id="34" name="Freeform 82">
                <a:extLst>
                  <a:ext uri="{FF2B5EF4-FFF2-40B4-BE49-F238E27FC236}">
                    <a16:creationId xmlns:a16="http://schemas.microsoft.com/office/drawing/2014/main" id="{3397AC54-3F98-AA4B-A230-0305B5D31062}"/>
                  </a:ext>
                </a:extLst>
              </p:cNvPr>
              <p:cNvSpPr>
                <a:spLocks noEditPoints="1"/>
              </p:cNvSpPr>
              <p:nvPr/>
            </p:nvSpPr>
            <p:spPr bwMode="auto">
              <a:xfrm>
                <a:off x="2789" y="2314"/>
                <a:ext cx="268" cy="270"/>
              </a:xfrm>
              <a:custGeom>
                <a:avLst/>
                <a:gdLst>
                  <a:gd name="T0" fmla="*/ 134 w 152"/>
                  <a:gd name="T1" fmla="*/ 34 h 153"/>
                  <a:gd name="T2" fmla="*/ 128 w 152"/>
                  <a:gd name="T3" fmla="*/ 45 h 153"/>
                  <a:gd name="T4" fmla="*/ 119 w 152"/>
                  <a:gd name="T5" fmla="*/ 58 h 153"/>
                  <a:gd name="T6" fmla="*/ 135 w 152"/>
                  <a:gd name="T7" fmla="*/ 62 h 153"/>
                  <a:gd name="T8" fmla="*/ 140 w 152"/>
                  <a:gd name="T9" fmla="*/ 62 h 153"/>
                  <a:gd name="T10" fmla="*/ 152 w 152"/>
                  <a:gd name="T11" fmla="*/ 77 h 153"/>
                  <a:gd name="T12" fmla="*/ 139 w 152"/>
                  <a:gd name="T13" fmla="*/ 91 h 153"/>
                  <a:gd name="T14" fmla="*/ 125 w 152"/>
                  <a:gd name="T15" fmla="*/ 91 h 153"/>
                  <a:gd name="T16" fmla="*/ 119 w 152"/>
                  <a:gd name="T17" fmla="*/ 94 h 153"/>
                  <a:gd name="T18" fmla="*/ 121 w 152"/>
                  <a:gd name="T19" fmla="*/ 101 h 153"/>
                  <a:gd name="T20" fmla="*/ 130 w 152"/>
                  <a:gd name="T21" fmla="*/ 110 h 153"/>
                  <a:gd name="T22" fmla="*/ 130 w 152"/>
                  <a:gd name="T23" fmla="*/ 130 h 153"/>
                  <a:gd name="T24" fmla="*/ 110 w 152"/>
                  <a:gd name="T25" fmla="*/ 131 h 153"/>
                  <a:gd name="T26" fmla="*/ 102 w 152"/>
                  <a:gd name="T27" fmla="*/ 122 h 153"/>
                  <a:gd name="T28" fmla="*/ 94 w 152"/>
                  <a:gd name="T29" fmla="*/ 119 h 153"/>
                  <a:gd name="T30" fmla="*/ 91 w 152"/>
                  <a:gd name="T31" fmla="*/ 127 h 153"/>
                  <a:gd name="T32" fmla="*/ 91 w 152"/>
                  <a:gd name="T33" fmla="*/ 139 h 153"/>
                  <a:gd name="T34" fmla="*/ 78 w 152"/>
                  <a:gd name="T35" fmla="*/ 152 h 153"/>
                  <a:gd name="T36" fmla="*/ 62 w 152"/>
                  <a:gd name="T37" fmla="*/ 141 h 153"/>
                  <a:gd name="T38" fmla="*/ 62 w 152"/>
                  <a:gd name="T39" fmla="*/ 125 h 153"/>
                  <a:gd name="T40" fmla="*/ 58 w 152"/>
                  <a:gd name="T41" fmla="*/ 119 h 153"/>
                  <a:gd name="T42" fmla="*/ 52 w 152"/>
                  <a:gd name="T43" fmla="*/ 120 h 153"/>
                  <a:gd name="T44" fmla="*/ 42 w 152"/>
                  <a:gd name="T45" fmla="*/ 130 h 153"/>
                  <a:gd name="T46" fmla="*/ 22 w 152"/>
                  <a:gd name="T47" fmla="*/ 130 h 153"/>
                  <a:gd name="T48" fmla="*/ 22 w 152"/>
                  <a:gd name="T49" fmla="*/ 110 h 153"/>
                  <a:gd name="T50" fmla="*/ 32 w 152"/>
                  <a:gd name="T51" fmla="*/ 100 h 153"/>
                  <a:gd name="T52" fmla="*/ 33 w 152"/>
                  <a:gd name="T53" fmla="*/ 94 h 153"/>
                  <a:gd name="T54" fmla="*/ 28 w 152"/>
                  <a:gd name="T55" fmla="*/ 91 h 153"/>
                  <a:gd name="T56" fmla="*/ 15 w 152"/>
                  <a:gd name="T57" fmla="*/ 91 h 153"/>
                  <a:gd name="T58" fmla="*/ 0 w 152"/>
                  <a:gd name="T59" fmla="*/ 76 h 153"/>
                  <a:gd name="T60" fmla="*/ 15 w 152"/>
                  <a:gd name="T61" fmla="*/ 62 h 153"/>
                  <a:gd name="T62" fmla="*/ 28 w 152"/>
                  <a:gd name="T63" fmla="*/ 62 h 153"/>
                  <a:gd name="T64" fmla="*/ 33 w 152"/>
                  <a:gd name="T65" fmla="*/ 58 h 153"/>
                  <a:gd name="T66" fmla="*/ 32 w 152"/>
                  <a:gd name="T67" fmla="*/ 52 h 153"/>
                  <a:gd name="T68" fmla="*/ 23 w 152"/>
                  <a:gd name="T69" fmla="*/ 43 h 153"/>
                  <a:gd name="T70" fmla="*/ 23 w 152"/>
                  <a:gd name="T71" fmla="*/ 22 h 153"/>
                  <a:gd name="T72" fmla="*/ 43 w 152"/>
                  <a:gd name="T73" fmla="*/ 23 h 153"/>
                  <a:gd name="T74" fmla="*/ 52 w 152"/>
                  <a:gd name="T75" fmla="*/ 32 h 153"/>
                  <a:gd name="T76" fmla="*/ 58 w 152"/>
                  <a:gd name="T77" fmla="*/ 33 h 153"/>
                  <a:gd name="T78" fmla="*/ 62 w 152"/>
                  <a:gd name="T79" fmla="*/ 28 h 153"/>
                  <a:gd name="T80" fmla="*/ 62 w 152"/>
                  <a:gd name="T81" fmla="*/ 15 h 153"/>
                  <a:gd name="T82" fmla="*/ 77 w 152"/>
                  <a:gd name="T83" fmla="*/ 0 h 153"/>
                  <a:gd name="T84" fmla="*/ 91 w 152"/>
                  <a:gd name="T85" fmla="*/ 15 h 153"/>
                  <a:gd name="T86" fmla="*/ 91 w 152"/>
                  <a:gd name="T87" fmla="*/ 27 h 153"/>
                  <a:gd name="T88" fmla="*/ 94 w 152"/>
                  <a:gd name="T89" fmla="*/ 33 h 153"/>
                  <a:gd name="T90" fmla="*/ 101 w 152"/>
                  <a:gd name="T91" fmla="*/ 31 h 153"/>
                  <a:gd name="T92" fmla="*/ 111 w 152"/>
                  <a:gd name="T93" fmla="*/ 22 h 153"/>
                  <a:gd name="T94" fmla="*/ 126 w 152"/>
                  <a:gd name="T95" fmla="*/ 20 h 153"/>
                  <a:gd name="T96" fmla="*/ 134 w 152"/>
                  <a:gd name="T97" fmla="*/ 34 h 153"/>
                  <a:gd name="T98" fmla="*/ 100 w 152"/>
                  <a:gd name="T99" fmla="*/ 76 h 153"/>
                  <a:gd name="T100" fmla="*/ 77 w 152"/>
                  <a:gd name="T101" fmla="*/ 52 h 153"/>
                  <a:gd name="T102" fmla="*/ 53 w 152"/>
                  <a:gd name="T103" fmla="*/ 76 h 153"/>
                  <a:gd name="T104" fmla="*/ 76 w 152"/>
                  <a:gd name="T105" fmla="*/ 100 h 153"/>
                  <a:gd name="T106" fmla="*/ 100 w 152"/>
                  <a:gd name="T107" fmla="*/ 7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 h="153">
                    <a:moveTo>
                      <a:pt x="134" y="34"/>
                    </a:moveTo>
                    <a:cubicBezTo>
                      <a:pt x="134" y="38"/>
                      <a:pt x="131" y="41"/>
                      <a:pt x="128" y="45"/>
                    </a:cubicBezTo>
                    <a:cubicBezTo>
                      <a:pt x="125" y="49"/>
                      <a:pt x="116" y="51"/>
                      <a:pt x="119" y="58"/>
                    </a:cubicBezTo>
                    <a:cubicBezTo>
                      <a:pt x="122" y="65"/>
                      <a:pt x="130" y="60"/>
                      <a:pt x="135" y="62"/>
                    </a:cubicBezTo>
                    <a:cubicBezTo>
                      <a:pt x="137" y="62"/>
                      <a:pt x="139" y="62"/>
                      <a:pt x="140" y="62"/>
                    </a:cubicBezTo>
                    <a:cubicBezTo>
                      <a:pt x="148" y="63"/>
                      <a:pt x="152" y="69"/>
                      <a:pt x="152" y="77"/>
                    </a:cubicBezTo>
                    <a:cubicBezTo>
                      <a:pt x="152" y="84"/>
                      <a:pt x="147" y="90"/>
                      <a:pt x="139" y="91"/>
                    </a:cubicBezTo>
                    <a:cubicBezTo>
                      <a:pt x="135" y="91"/>
                      <a:pt x="130" y="91"/>
                      <a:pt x="125" y="91"/>
                    </a:cubicBezTo>
                    <a:cubicBezTo>
                      <a:pt x="123" y="91"/>
                      <a:pt x="120" y="91"/>
                      <a:pt x="119" y="94"/>
                    </a:cubicBezTo>
                    <a:cubicBezTo>
                      <a:pt x="118" y="97"/>
                      <a:pt x="119" y="99"/>
                      <a:pt x="121" y="101"/>
                    </a:cubicBezTo>
                    <a:cubicBezTo>
                      <a:pt x="124" y="104"/>
                      <a:pt x="127" y="107"/>
                      <a:pt x="130" y="110"/>
                    </a:cubicBezTo>
                    <a:cubicBezTo>
                      <a:pt x="135" y="116"/>
                      <a:pt x="135" y="124"/>
                      <a:pt x="130" y="130"/>
                    </a:cubicBezTo>
                    <a:cubicBezTo>
                      <a:pt x="125" y="135"/>
                      <a:pt x="117" y="136"/>
                      <a:pt x="110" y="131"/>
                    </a:cubicBezTo>
                    <a:cubicBezTo>
                      <a:pt x="107" y="128"/>
                      <a:pt x="105" y="125"/>
                      <a:pt x="102" y="122"/>
                    </a:cubicBezTo>
                    <a:cubicBezTo>
                      <a:pt x="100" y="120"/>
                      <a:pt x="98" y="117"/>
                      <a:pt x="94" y="119"/>
                    </a:cubicBezTo>
                    <a:cubicBezTo>
                      <a:pt x="90" y="121"/>
                      <a:pt x="91" y="124"/>
                      <a:pt x="91" y="127"/>
                    </a:cubicBezTo>
                    <a:cubicBezTo>
                      <a:pt x="91" y="131"/>
                      <a:pt x="91" y="135"/>
                      <a:pt x="91" y="139"/>
                    </a:cubicBezTo>
                    <a:cubicBezTo>
                      <a:pt x="90" y="146"/>
                      <a:pt x="85" y="152"/>
                      <a:pt x="78" y="152"/>
                    </a:cubicBezTo>
                    <a:cubicBezTo>
                      <a:pt x="70" y="153"/>
                      <a:pt x="64" y="149"/>
                      <a:pt x="62" y="141"/>
                    </a:cubicBezTo>
                    <a:cubicBezTo>
                      <a:pt x="61" y="136"/>
                      <a:pt x="62" y="130"/>
                      <a:pt x="62" y="125"/>
                    </a:cubicBezTo>
                    <a:cubicBezTo>
                      <a:pt x="62" y="122"/>
                      <a:pt x="61" y="120"/>
                      <a:pt x="58" y="119"/>
                    </a:cubicBezTo>
                    <a:cubicBezTo>
                      <a:pt x="56" y="118"/>
                      <a:pt x="54" y="119"/>
                      <a:pt x="52" y="120"/>
                    </a:cubicBezTo>
                    <a:cubicBezTo>
                      <a:pt x="49" y="124"/>
                      <a:pt x="46" y="127"/>
                      <a:pt x="42" y="130"/>
                    </a:cubicBezTo>
                    <a:cubicBezTo>
                      <a:pt x="36" y="136"/>
                      <a:pt x="28" y="136"/>
                      <a:pt x="22" y="130"/>
                    </a:cubicBezTo>
                    <a:cubicBezTo>
                      <a:pt x="17" y="124"/>
                      <a:pt x="17" y="116"/>
                      <a:pt x="22" y="110"/>
                    </a:cubicBezTo>
                    <a:cubicBezTo>
                      <a:pt x="25" y="107"/>
                      <a:pt x="28" y="104"/>
                      <a:pt x="32" y="100"/>
                    </a:cubicBezTo>
                    <a:cubicBezTo>
                      <a:pt x="34" y="98"/>
                      <a:pt x="34" y="96"/>
                      <a:pt x="33" y="94"/>
                    </a:cubicBezTo>
                    <a:cubicBezTo>
                      <a:pt x="32" y="91"/>
                      <a:pt x="30" y="91"/>
                      <a:pt x="28" y="91"/>
                    </a:cubicBezTo>
                    <a:cubicBezTo>
                      <a:pt x="23" y="91"/>
                      <a:pt x="19" y="91"/>
                      <a:pt x="15" y="91"/>
                    </a:cubicBezTo>
                    <a:cubicBezTo>
                      <a:pt x="6" y="90"/>
                      <a:pt x="0" y="84"/>
                      <a:pt x="0" y="76"/>
                    </a:cubicBezTo>
                    <a:cubicBezTo>
                      <a:pt x="0" y="68"/>
                      <a:pt x="6" y="62"/>
                      <a:pt x="15" y="62"/>
                    </a:cubicBezTo>
                    <a:cubicBezTo>
                      <a:pt x="19" y="62"/>
                      <a:pt x="23" y="62"/>
                      <a:pt x="28" y="62"/>
                    </a:cubicBezTo>
                    <a:cubicBezTo>
                      <a:pt x="30" y="62"/>
                      <a:pt x="32" y="61"/>
                      <a:pt x="33" y="58"/>
                    </a:cubicBezTo>
                    <a:cubicBezTo>
                      <a:pt x="34" y="56"/>
                      <a:pt x="34" y="54"/>
                      <a:pt x="32" y="52"/>
                    </a:cubicBezTo>
                    <a:cubicBezTo>
                      <a:pt x="29" y="49"/>
                      <a:pt x="25" y="46"/>
                      <a:pt x="23" y="43"/>
                    </a:cubicBezTo>
                    <a:cubicBezTo>
                      <a:pt x="17" y="36"/>
                      <a:pt x="17" y="28"/>
                      <a:pt x="23" y="22"/>
                    </a:cubicBezTo>
                    <a:cubicBezTo>
                      <a:pt x="28" y="17"/>
                      <a:pt x="37" y="17"/>
                      <a:pt x="43" y="23"/>
                    </a:cubicBezTo>
                    <a:cubicBezTo>
                      <a:pt x="46" y="26"/>
                      <a:pt x="49" y="29"/>
                      <a:pt x="52" y="32"/>
                    </a:cubicBezTo>
                    <a:cubicBezTo>
                      <a:pt x="54" y="34"/>
                      <a:pt x="56" y="34"/>
                      <a:pt x="58" y="33"/>
                    </a:cubicBezTo>
                    <a:cubicBezTo>
                      <a:pt x="61" y="32"/>
                      <a:pt x="62" y="31"/>
                      <a:pt x="62" y="28"/>
                    </a:cubicBezTo>
                    <a:cubicBezTo>
                      <a:pt x="61" y="24"/>
                      <a:pt x="61" y="19"/>
                      <a:pt x="62" y="15"/>
                    </a:cubicBezTo>
                    <a:cubicBezTo>
                      <a:pt x="62" y="6"/>
                      <a:pt x="68" y="0"/>
                      <a:pt x="77" y="0"/>
                    </a:cubicBezTo>
                    <a:cubicBezTo>
                      <a:pt x="85" y="1"/>
                      <a:pt x="90" y="6"/>
                      <a:pt x="91" y="15"/>
                    </a:cubicBezTo>
                    <a:cubicBezTo>
                      <a:pt x="91" y="19"/>
                      <a:pt x="91" y="23"/>
                      <a:pt x="91" y="27"/>
                    </a:cubicBezTo>
                    <a:cubicBezTo>
                      <a:pt x="91" y="30"/>
                      <a:pt x="91" y="32"/>
                      <a:pt x="94" y="33"/>
                    </a:cubicBezTo>
                    <a:cubicBezTo>
                      <a:pt x="97" y="35"/>
                      <a:pt x="99" y="33"/>
                      <a:pt x="101" y="31"/>
                    </a:cubicBezTo>
                    <a:cubicBezTo>
                      <a:pt x="104" y="28"/>
                      <a:pt x="107" y="25"/>
                      <a:pt x="111" y="22"/>
                    </a:cubicBezTo>
                    <a:cubicBezTo>
                      <a:pt x="115" y="18"/>
                      <a:pt x="121" y="17"/>
                      <a:pt x="126" y="20"/>
                    </a:cubicBezTo>
                    <a:cubicBezTo>
                      <a:pt x="131" y="22"/>
                      <a:pt x="134" y="27"/>
                      <a:pt x="134" y="34"/>
                    </a:cubicBezTo>
                    <a:moveTo>
                      <a:pt x="100" y="76"/>
                    </a:moveTo>
                    <a:cubicBezTo>
                      <a:pt x="100" y="64"/>
                      <a:pt x="89" y="53"/>
                      <a:pt x="77" y="52"/>
                    </a:cubicBezTo>
                    <a:cubicBezTo>
                      <a:pt x="64" y="52"/>
                      <a:pt x="53" y="63"/>
                      <a:pt x="53" y="76"/>
                    </a:cubicBezTo>
                    <a:cubicBezTo>
                      <a:pt x="52" y="90"/>
                      <a:pt x="63" y="100"/>
                      <a:pt x="76" y="100"/>
                    </a:cubicBezTo>
                    <a:cubicBezTo>
                      <a:pt x="89" y="100"/>
                      <a:pt x="100" y="89"/>
                      <a:pt x="100" y="7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a:defRPr/>
                </a:pPr>
                <a:endParaRPr lang="en-US" kern="0" dirty="0">
                  <a:solidFill>
                    <a:srgbClr val="282828"/>
                  </a:solidFill>
                </a:endParaRPr>
              </a:p>
            </p:txBody>
          </p:sp>
        </p:grpSp>
        <p:pic>
          <p:nvPicPr>
            <p:cNvPr id="168" name="Picture 167">
              <a:extLst>
                <a:ext uri="{FF2B5EF4-FFF2-40B4-BE49-F238E27FC236}">
                  <a16:creationId xmlns:a16="http://schemas.microsoft.com/office/drawing/2014/main" id="{B44C181C-9A9F-454A-A195-5E342BEFFEC1}"/>
                </a:ext>
              </a:extLst>
            </p:cNvPr>
            <p:cNvPicPr>
              <a:picLocks noChangeAspect="1"/>
            </p:cNvPicPr>
            <p:nvPr/>
          </p:nvPicPr>
          <p:blipFill>
            <a:blip r:embed="rId14"/>
            <a:stretch>
              <a:fillRect/>
            </a:stretch>
          </p:blipFill>
          <p:spPr>
            <a:xfrm>
              <a:off x="8293865" y="5438635"/>
              <a:ext cx="790055" cy="790055"/>
            </a:xfrm>
            <a:prstGeom prst="rect">
              <a:avLst/>
            </a:prstGeom>
          </p:spPr>
        </p:pic>
      </p:grpSp>
    </p:spTree>
    <p:extLst>
      <p:ext uri="{BB962C8B-B14F-4D97-AF65-F5344CB8AC3E}">
        <p14:creationId xmlns:p14="http://schemas.microsoft.com/office/powerpoint/2010/main" val="292390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8D3AE3-084D-3146-B309-07AFFA1A9973}"/>
              </a:ext>
            </a:extLst>
          </p:cNvPr>
          <p:cNvSpPr>
            <a:spLocks noGrp="1"/>
          </p:cNvSpPr>
          <p:nvPr>
            <p:ph type="title"/>
          </p:nvPr>
        </p:nvSpPr>
        <p:spPr>
          <a:xfrm>
            <a:off x="374776" y="753363"/>
            <a:ext cx="5340096" cy="329184"/>
          </a:xfrm>
        </p:spPr>
        <p:txBody>
          <a:bodyPr/>
          <a:lstStyle/>
          <a:p>
            <a:r>
              <a:rPr lang="en-US" dirty="0"/>
              <a:t>Customer Story: </a:t>
            </a:r>
            <a:br>
              <a:rPr lang="en-US" dirty="0"/>
            </a:br>
            <a:r>
              <a:rPr lang="en-US" dirty="0"/>
              <a:t>Baylor College of Medicine</a:t>
            </a:r>
          </a:p>
        </p:txBody>
      </p:sp>
      <p:sp>
        <p:nvSpPr>
          <p:cNvPr id="7" name="Content Placeholder 6">
            <a:extLst>
              <a:ext uri="{FF2B5EF4-FFF2-40B4-BE49-F238E27FC236}">
                <a16:creationId xmlns:a16="http://schemas.microsoft.com/office/drawing/2014/main" id="{1BC71FCB-0E10-904E-B695-D9F2C25785B6}"/>
              </a:ext>
            </a:extLst>
          </p:cNvPr>
          <p:cNvSpPr>
            <a:spLocks noGrp="1"/>
          </p:cNvSpPr>
          <p:nvPr>
            <p:ph sz="quarter" idx="14"/>
          </p:nvPr>
        </p:nvSpPr>
        <p:spPr>
          <a:xfrm>
            <a:off x="6473951" y="2308200"/>
            <a:ext cx="5340096" cy="2275367"/>
          </a:xfrm>
        </p:spPr>
        <p:txBody>
          <a:bodyPr/>
          <a:lstStyle/>
          <a:p>
            <a:pPr marL="0" indent="0">
              <a:buNone/>
            </a:pPr>
            <a:r>
              <a:rPr lang="en-US" kern="0" dirty="0"/>
              <a:t>Why </a:t>
            </a:r>
            <a:r>
              <a:rPr lang="en-US" kern="0" dirty="0" err="1"/>
              <a:t>FlexPod</a:t>
            </a:r>
            <a:r>
              <a:rPr lang="en-US" baseline="30000" dirty="0">
                <a:latin typeface="Arial" panose="020B0604020202020204" pitchFamily="34" charset="0"/>
                <a:cs typeface="Arial" panose="020B0604020202020204" pitchFamily="34" charset="0"/>
              </a:rPr>
              <a:t>®</a:t>
            </a:r>
            <a:r>
              <a:rPr lang="en-US" kern="0" dirty="0"/>
              <a:t>?</a:t>
            </a:r>
            <a:endParaRPr lang="en-US" sz="1400" kern="0" dirty="0"/>
          </a:p>
          <a:p>
            <a:r>
              <a:rPr lang="en-US" sz="1400" kern="0" dirty="0"/>
              <a:t>Built private cloud on FlexPod with self-service capability which is compliant, cost effective, and easy to use</a:t>
            </a:r>
          </a:p>
          <a:p>
            <a:r>
              <a:rPr lang="en-US" sz="1400" kern="0" dirty="0"/>
              <a:t>Contributes to better education and more timely discoveries as researchers move from idea to experiment in minutes</a:t>
            </a:r>
          </a:p>
        </p:txBody>
      </p:sp>
      <p:sp>
        <p:nvSpPr>
          <p:cNvPr id="8" name="Content Placeholder 7">
            <a:extLst>
              <a:ext uri="{FF2B5EF4-FFF2-40B4-BE49-F238E27FC236}">
                <a16:creationId xmlns:a16="http://schemas.microsoft.com/office/drawing/2014/main" id="{3EECBA73-28BB-4640-9AE0-CCD1F47B4A21}"/>
              </a:ext>
            </a:extLst>
          </p:cNvPr>
          <p:cNvSpPr>
            <a:spLocks noGrp="1"/>
          </p:cNvSpPr>
          <p:nvPr>
            <p:ph sz="quarter" idx="20"/>
          </p:nvPr>
        </p:nvSpPr>
        <p:spPr>
          <a:xfrm>
            <a:off x="374776" y="1586847"/>
            <a:ext cx="5467224" cy="2996720"/>
          </a:xfrm>
        </p:spPr>
        <p:txBody>
          <a:bodyPr/>
          <a:lstStyle/>
          <a:p>
            <a:pPr marL="0" indent="0">
              <a:buNone/>
            </a:pPr>
            <a:r>
              <a:rPr lang="en-US" altLang="en-US" kern="0" dirty="0"/>
              <a:t>About Baylor College of Medicine</a:t>
            </a:r>
          </a:p>
          <a:p>
            <a:pPr marL="0" indent="0">
              <a:buNone/>
            </a:pPr>
            <a:r>
              <a:rPr lang="en-US" altLang="en-US" sz="1400" dirty="0"/>
              <a:t>Baylor College of Medicine is a health sciences university that creates knowledge and applies science and discoveries to further education, healthcare, and community service locally and globally.</a:t>
            </a:r>
          </a:p>
          <a:p>
            <a:pPr marL="0" indent="0">
              <a:buNone/>
            </a:pPr>
            <a:r>
              <a:rPr lang="en-US" altLang="en-US" kern="0" dirty="0"/>
              <a:t>Business challenge </a:t>
            </a:r>
            <a:endParaRPr lang="en-US" altLang="en-US" sz="1400" kern="0" dirty="0"/>
          </a:p>
          <a:p>
            <a:pPr>
              <a:spcBef>
                <a:spcPts val="600"/>
              </a:spcBef>
              <a:spcAft>
                <a:spcPts val="0"/>
              </a:spcAft>
            </a:pPr>
            <a:r>
              <a:rPr lang="en-US" altLang="en-US" sz="1400" dirty="0"/>
              <a:t>Lengthy IT procurement resulted in ”shadow IT"</a:t>
            </a:r>
          </a:p>
          <a:p>
            <a:pPr>
              <a:spcBef>
                <a:spcPts val="600"/>
              </a:spcBef>
              <a:spcAft>
                <a:spcPts val="0"/>
              </a:spcAft>
            </a:pPr>
            <a:r>
              <a:rPr lang="en-US" altLang="en-US" sz="1400" dirty="0"/>
              <a:t>Incorrect infrastructure led to research delays and increased costs</a:t>
            </a:r>
            <a:endParaRPr lang="en-US" sz="1400" dirty="0"/>
          </a:p>
          <a:p>
            <a:endParaRPr lang="en-US" dirty="0"/>
          </a:p>
        </p:txBody>
      </p:sp>
      <p:pic>
        <p:nvPicPr>
          <p:cNvPr id="14" name="Picture 2" descr="Baylor College of Medicine Logo (128 x 126)">
            <a:extLst>
              <a:ext uri="{FF2B5EF4-FFF2-40B4-BE49-F238E27FC236}">
                <a16:creationId xmlns:a16="http://schemas.microsoft.com/office/drawing/2014/main" id="{7698C749-3979-1D4C-8406-5325382A4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4617" y="412343"/>
            <a:ext cx="1398719" cy="13768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163FFE7-8EDD-DA42-B127-59C804624036}"/>
              </a:ext>
            </a:extLst>
          </p:cNvPr>
          <p:cNvSpPr txBox="1"/>
          <p:nvPr/>
        </p:nvSpPr>
        <p:spPr>
          <a:xfrm>
            <a:off x="6581136" y="4189764"/>
            <a:ext cx="5132200" cy="1384610"/>
          </a:xfrm>
          <a:prstGeom prst="rect">
            <a:avLst/>
          </a:prstGeom>
          <a:solidFill>
            <a:schemeClr val="accent2">
              <a:lumMod val="90000"/>
            </a:schemeClr>
          </a:solidFill>
        </p:spPr>
        <p:txBody>
          <a:bodyPr wrap="square" lIns="228600" rIns="182880" rtlCol="0" anchor="ctr" anchorCtr="0">
            <a:noAutofit/>
          </a:bodyPr>
          <a:lstStyle/>
          <a:p>
            <a:pPr>
              <a:spcAft>
                <a:spcPts val="800"/>
              </a:spcAft>
              <a:buClr>
                <a:schemeClr val="accent3"/>
              </a:buClr>
            </a:pPr>
            <a:r>
              <a:rPr lang="en-US" sz="1500" dirty="0"/>
              <a:t>“</a:t>
            </a:r>
            <a:r>
              <a:rPr lang="en-US" sz="1500" i="1" dirty="0"/>
              <a:t>Our Discovery Research Cloud built on FlexPod allows our researchers to focus on medical science, not IT.”</a:t>
            </a:r>
            <a:r>
              <a:rPr lang="en-US" sz="1500" dirty="0"/>
              <a:t> </a:t>
            </a:r>
          </a:p>
          <a:p>
            <a:pPr algn="r">
              <a:buClr>
                <a:schemeClr val="accent3"/>
              </a:buClr>
            </a:pPr>
            <a:r>
              <a:rPr lang="en-US" sz="1400" dirty="0"/>
              <a:t>— Alexander Izaguirre, </a:t>
            </a:r>
          </a:p>
          <a:p>
            <a:pPr algn="r">
              <a:buClr>
                <a:schemeClr val="accent3"/>
              </a:buClr>
            </a:pPr>
            <a:r>
              <a:rPr lang="en-US" sz="1200" dirty="0"/>
              <a:t>CIO/CTO and vice president, IT, Baylor College of Medicine </a:t>
            </a:r>
          </a:p>
        </p:txBody>
      </p:sp>
      <p:sp>
        <p:nvSpPr>
          <p:cNvPr id="18" name="TextBox 17">
            <a:extLst>
              <a:ext uri="{FF2B5EF4-FFF2-40B4-BE49-F238E27FC236}">
                <a16:creationId xmlns:a16="http://schemas.microsoft.com/office/drawing/2014/main" id="{3B52D8EF-98D4-EF48-AC96-013CA8BFBDA7}"/>
              </a:ext>
            </a:extLst>
          </p:cNvPr>
          <p:cNvSpPr txBox="1"/>
          <p:nvPr/>
        </p:nvSpPr>
        <p:spPr>
          <a:xfrm>
            <a:off x="374775" y="5707554"/>
            <a:ext cx="5340097" cy="284693"/>
          </a:xfrm>
          <a:prstGeom prst="rect">
            <a:avLst/>
          </a:prstGeom>
          <a:noFill/>
        </p:spPr>
        <p:txBody>
          <a:bodyPr wrap="square" rtlCol="0">
            <a:spAutoFit/>
          </a:bodyPr>
          <a:lstStyle/>
          <a:p>
            <a:pPr algn="ctr">
              <a:buClr>
                <a:schemeClr val="accent3"/>
              </a:buClr>
            </a:pPr>
            <a:r>
              <a:rPr lang="en-US" sz="1250" dirty="0"/>
              <a:t>Source: </a:t>
            </a:r>
            <a:r>
              <a:rPr lang="en-US" sz="1250" dirty="0">
                <a:hlinkClick r:id="rId4">
                  <a:extLst>
                    <a:ext uri="{A12FA001-AC4F-418D-AE19-62706E023703}">
                      <ahyp:hlinkClr xmlns:ahyp="http://schemas.microsoft.com/office/drawing/2018/hyperlinkcolor" val="tx"/>
                    </a:ext>
                  </a:extLst>
                </a:hlinkClick>
              </a:rPr>
              <a:t>https://www.netapp.com/us/media/cs-6822_tcm10-137525.pdf</a:t>
            </a:r>
            <a:endParaRPr lang="en-US" sz="1250" dirty="0"/>
          </a:p>
        </p:txBody>
      </p:sp>
      <p:pic>
        <p:nvPicPr>
          <p:cNvPr id="19" name="Picture 18" descr="A group of people standing in front of a building&#10;&#10;Description automatically generated">
            <a:extLst>
              <a:ext uri="{FF2B5EF4-FFF2-40B4-BE49-F238E27FC236}">
                <a16:creationId xmlns:a16="http://schemas.microsoft.com/office/drawing/2014/main" id="{96F96270-8879-B349-94CD-35269C02C741}"/>
              </a:ext>
            </a:extLst>
          </p:cNvPr>
          <p:cNvPicPr>
            <a:picLocks noChangeAspect="1"/>
          </p:cNvPicPr>
          <p:nvPr/>
        </p:nvPicPr>
        <p:blipFill rotWithShape="1">
          <a:blip r:embed="rId5"/>
          <a:srcRect l="12072" t="-576" r="7254" b="25542"/>
          <a:stretch/>
        </p:blipFill>
        <p:spPr>
          <a:xfrm>
            <a:off x="6580168" y="412343"/>
            <a:ext cx="3734448" cy="1376864"/>
          </a:xfrm>
          <a:prstGeom prst="rect">
            <a:avLst/>
          </a:prstGeom>
        </p:spPr>
      </p:pic>
      <p:sp>
        <p:nvSpPr>
          <p:cNvPr id="2" name="Footer Placeholder 1">
            <a:extLst>
              <a:ext uri="{FF2B5EF4-FFF2-40B4-BE49-F238E27FC236}">
                <a16:creationId xmlns:a16="http://schemas.microsoft.com/office/drawing/2014/main" id="{E54A0781-D728-B747-9A01-6023EC048DEC}"/>
              </a:ext>
            </a:extLst>
          </p:cNvPr>
          <p:cNvSpPr>
            <a:spLocks noGrp="1"/>
          </p:cNvSpPr>
          <p:nvPr>
            <p:ph type="ftr" sz="quarter" idx="3"/>
          </p:nvPr>
        </p:nvSpPr>
        <p:spPr>
          <a:xfrm>
            <a:off x="886968" y="6547104"/>
            <a:ext cx="4487550" cy="118872"/>
          </a:xfrm>
        </p:spPr>
        <p:txBody>
          <a:bodyPr/>
          <a:lstStyle/>
          <a:p>
            <a:r>
              <a:rPr lang="en-US"/>
              <a:t>NetApp INSIGHT © 2020 NetApp, Inc. All rights reserved. NetApp Confidential – Limited Use Only</a:t>
            </a:r>
            <a:endParaRPr lang="en-US" dirty="0"/>
          </a:p>
        </p:txBody>
      </p:sp>
      <p:sp>
        <p:nvSpPr>
          <p:cNvPr id="3" name="Slide Number Placeholder 2">
            <a:extLst>
              <a:ext uri="{FF2B5EF4-FFF2-40B4-BE49-F238E27FC236}">
                <a16:creationId xmlns:a16="http://schemas.microsoft.com/office/drawing/2014/main" id="{B1ED0562-0AAC-E24C-A749-EBF86860BF45}"/>
              </a:ext>
            </a:extLst>
          </p:cNvPr>
          <p:cNvSpPr>
            <a:spLocks noGrp="1"/>
          </p:cNvSpPr>
          <p:nvPr>
            <p:ph type="sldNum" sz="quarter" idx="4"/>
          </p:nvPr>
        </p:nvSpPr>
        <p:spPr>
          <a:xfrm>
            <a:off x="475489" y="6547104"/>
            <a:ext cx="328348" cy="118872"/>
          </a:xfrm>
        </p:spPr>
        <p:txBody>
          <a:bodyPr/>
          <a:lstStyle/>
          <a:p>
            <a:fld id="{B071A5F3-A4FF-4CEE-8215-C08835B585C1}" type="slidenum">
              <a:rPr lang="en-US" smtClean="0"/>
              <a:pPr/>
              <a:t>13</a:t>
            </a:fld>
            <a:endParaRPr lang="en-US" dirty="0"/>
          </a:p>
        </p:txBody>
      </p:sp>
      <p:pic>
        <p:nvPicPr>
          <p:cNvPr id="13" name="Google Shape;98;p14">
            <a:extLst>
              <a:ext uri="{FF2B5EF4-FFF2-40B4-BE49-F238E27FC236}">
                <a16:creationId xmlns:a16="http://schemas.microsoft.com/office/drawing/2014/main" id="{DB34C8B7-09D7-AD44-88F3-0993F3AA7C72}"/>
              </a:ext>
            </a:extLst>
          </p:cNvPr>
          <p:cNvPicPr preferRelativeResize="0"/>
          <p:nvPr/>
        </p:nvPicPr>
        <p:blipFill rotWithShape="1">
          <a:blip r:embed="rId6">
            <a:alphaModFix/>
          </a:blip>
          <a:srcRect b="37217"/>
          <a:stretch/>
        </p:blipFill>
        <p:spPr>
          <a:xfrm>
            <a:off x="10771636" y="6468854"/>
            <a:ext cx="941700" cy="156500"/>
          </a:xfrm>
          <a:prstGeom prst="rect">
            <a:avLst/>
          </a:prstGeom>
          <a:noFill/>
          <a:ln>
            <a:noFill/>
          </a:ln>
        </p:spPr>
      </p:pic>
      <p:grpSp>
        <p:nvGrpSpPr>
          <p:cNvPr id="6" name="Group 5">
            <a:extLst>
              <a:ext uri="{FF2B5EF4-FFF2-40B4-BE49-F238E27FC236}">
                <a16:creationId xmlns:a16="http://schemas.microsoft.com/office/drawing/2014/main" id="{EC7A59C1-AFF7-0447-BA49-ACDCACFD06A3}"/>
              </a:ext>
            </a:extLst>
          </p:cNvPr>
          <p:cNvGrpSpPr/>
          <p:nvPr/>
        </p:nvGrpSpPr>
        <p:grpSpPr>
          <a:xfrm>
            <a:off x="475489" y="4189764"/>
            <a:ext cx="5183189" cy="1384610"/>
            <a:chOff x="475489" y="4189764"/>
            <a:chExt cx="5183189" cy="1384610"/>
          </a:xfrm>
        </p:grpSpPr>
        <p:sp>
          <p:nvSpPr>
            <p:cNvPr id="16" name="Rectangle 15">
              <a:extLst>
                <a:ext uri="{FF2B5EF4-FFF2-40B4-BE49-F238E27FC236}">
                  <a16:creationId xmlns:a16="http://schemas.microsoft.com/office/drawing/2014/main" id="{22BACC83-465B-0141-93BF-309055D9AF0E}"/>
                </a:ext>
              </a:extLst>
            </p:cNvPr>
            <p:cNvSpPr/>
            <p:nvPr/>
          </p:nvSpPr>
          <p:spPr>
            <a:xfrm>
              <a:off x="475489" y="4189764"/>
              <a:ext cx="5183189" cy="138461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5000"/>
                </a:lnSpc>
              </a:pPr>
              <a:r>
                <a:rPr lang="en-US" sz="4799" b="1" dirty="0">
                  <a:solidFill>
                    <a:schemeClr val="tx1"/>
                  </a:solidFill>
                </a:rPr>
                <a:t>$</a:t>
              </a:r>
              <a:r>
                <a:rPr lang="en-US" sz="4799" b="1" spc="-500" dirty="0">
                  <a:solidFill>
                    <a:schemeClr val="tx1"/>
                  </a:solidFill>
                </a:rPr>
                <a:t>1</a:t>
              </a:r>
              <a:r>
                <a:rPr lang="en-US" sz="4799" b="1" dirty="0">
                  <a:solidFill>
                    <a:schemeClr val="tx1"/>
                  </a:solidFill>
                </a:rPr>
                <a:t>.</a:t>
              </a:r>
              <a:r>
                <a:rPr lang="en-US" sz="4799" b="1" spc="500" dirty="0">
                  <a:solidFill>
                    <a:schemeClr val="tx1"/>
                  </a:solidFill>
                </a:rPr>
                <a:t>5</a:t>
              </a:r>
              <a:r>
                <a:rPr lang="en-US" sz="4799" b="1" dirty="0">
                  <a:solidFill>
                    <a:schemeClr val="tx1"/>
                  </a:solidFill>
                </a:rPr>
                <a:t>M</a:t>
              </a:r>
            </a:p>
            <a:p>
              <a:pPr algn="ctr">
                <a:lnSpc>
                  <a:spcPct val="95000"/>
                </a:lnSpc>
              </a:pPr>
              <a:r>
                <a:rPr lang="en-US" sz="1600" dirty="0">
                  <a:solidFill>
                    <a:schemeClr val="tx1"/>
                  </a:solidFill>
                </a:rPr>
                <a:t>in hardware costs, with the migration </a:t>
              </a:r>
              <a:br>
                <a:rPr lang="en-US" sz="1600" dirty="0">
                  <a:solidFill>
                    <a:schemeClr val="tx1"/>
                  </a:solidFill>
                </a:rPr>
              </a:br>
              <a:r>
                <a:rPr lang="en-US" sz="1600" dirty="0">
                  <a:solidFill>
                    <a:schemeClr val="tx1"/>
                  </a:solidFill>
                </a:rPr>
                <a:t>of SAP and EpicCare on FlexPod</a:t>
              </a:r>
            </a:p>
          </p:txBody>
        </p:sp>
        <p:sp>
          <p:nvSpPr>
            <p:cNvPr id="5" name="Rectangle 4">
              <a:extLst>
                <a:ext uri="{FF2B5EF4-FFF2-40B4-BE49-F238E27FC236}">
                  <a16:creationId xmlns:a16="http://schemas.microsoft.com/office/drawing/2014/main" id="{61613E2E-B1AB-7F44-B9EB-26795EF59A9C}"/>
                </a:ext>
              </a:extLst>
            </p:cNvPr>
            <p:cNvSpPr/>
            <p:nvPr/>
          </p:nvSpPr>
          <p:spPr>
            <a:xfrm>
              <a:off x="1128093" y="4483952"/>
              <a:ext cx="1045602" cy="326243"/>
            </a:xfrm>
            <a:prstGeom prst="rect">
              <a:avLst/>
            </a:prstGeom>
          </p:spPr>
          <p:txBody>
            <a:bodyPr wrap="square">
              <a:spAutoFit/>
            </a:bodyPr>
            <a:lstStyle/>
            <a:p>
              <a:pPr algn="r">
                <a:lnSpc>
                  <a:spcPct val="95000"/>
                </a:lnSpc>
              </a:pPr>
              <a:r>
                <a:rPr lang="en-US" sz="1600" dirty="0"/>
                <a:t>Saved</a:t>
              </a:r>
            </a:p>
          </p:txBody>
        </p:sp>
      </p:grpSp>
    </p:spTree>
    <p:extLst>
      <p:ext uri="{BB962C8B-B14F-4D97-AF65-F5344CB8AC3E}">
        <p14:creationId xmlns:p14="http://schemas.microsoft.com/office/powerpoint/2010/main" val="271860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DFFF-C04A-2649-A44A-96AFC6C52820}"/>
              </a:ext>
            </a:extLst>
          </p:cNvPr>
          <p:cNvSpPr>
            <a:spLocks noGrp="1"/>
          </p:cNvSpPr>
          <p:nvPr>
            <p:ph type="title"/>
          </p:nvPr>
        </p:nvSpPr>
        <p:spPr/>
        <p:txBody>
          <a:bodyPr/>
          <a:lstStyle/>
          <a:p>
            <a:r>
              <a:rPr lang="en-US" dirty="0"/>
              <a:t>Hybrid Cloud Solution with Cloud Volumes ONTAP </a:t>
            </a:r>
          </a:p>
        </p:txBody>
      </p:sp>
      <p:pic>
        <p:nvPicPr>
          <p:cNvPr id="6" name="Picture 53" descr="NetworkCloud-Plain">
            <a:extLst>
              <a:ext uri="{FF2B5EF4-FFF2-40B4-BE49-F238E27FC236}">
                <a16:creationId xmlns:a16="http://schemas.microsoft.com/office/drawing/2014/main" id="{D32E306D-F212-3241-BF86-5D81A7823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01" y="1445991"/>
            <a:ext cx="3231302" cy="201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id="{996741D5-C356-D84C-8607-DAF44808966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18394" y="2418557"/>
            <a:ext cx="1078903" cy="173660"/>
          </a:xfrm>
          <a:prstGeom prst="rect">
            <a:avLst/>
          </a:prstGeom>
        </p:spPr>
      </p:pic>
      <p:pic>
        <p:nvPicPr>
          <p:cNvPr id="8" name="Picture 7">
            <a:extLst>
              <a:ext uri="{FF2B5EF4-FFF2-40B4-BE49-F238E27FC236}">
                <a16:creationId xmlns:a16="http://schemas.microsoft.com/office/drawing/2014/main" id="{20A1FFBC-CE63-B64A-9AEC-03FEB80CE5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3332" y="1630003"/>
            <a:ext cx="1207563" cy="637839"/>
          </a:xfrm>
          <a:prstGeom prst="rect">
            <a:avLst/>
          </a:prstGeom>
        </p:spPr>
      </p:pic>
      <p:pic>
        <p:nvPicPr>
          <p:cNvPr id="9" name="Picture 8">
            <a:extLst>
              <a:ext uri="{FF2B5EF4-FFF2-40B4-BE49-F238E27FC236}">
                <a16:creationId xmlns:a16="http://schemas.microsoft.com/office/drawing/2014/main" id="{C6848E3B-A380-E941-910C-E82D4D63C5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6729" y="2376728"/>
            <a:ext cx="669055" cy="400432"/>
          </a:xfrm>
          <a:prstGeom prst="rect">
            <a:avLst/>
          </a:prstGeom>
        </p:spPr>
      </p:pic>
      <p:grpSp>
        <p:nvGrpSpPr>
          <p:cNvPr id="10" name="Group 9">
            <a:extLst>
              <a:ext uri="{FF2B5EF4-FFF2-40B4-BE49-F238E27FC236}">
                <a16:creationId xmlns:a16="http://schemas.microsoft.com/office/drawing/2014/main" id="{0D6CC2A0-7E83-C340-8A37-65DC8AAC0A8C}"/>
              </a:ext>
            </a:extLst>
          </p:cNvPr>
          <p:cNvGrpSpPr/>
          <p:nvPr/>
        </p:nvGrpSpPr>
        <p:grpSpPr>
          <a:xfrm>
            <a:off x="1588290" y="2287469"/>
            <a:ext cx="891503" cy="814035"/>
            <a:chOff x="6627539" y="1088539"/>
            <a:chExt cx="693880" cy="633585"/>
          </a:xfrm>
        </p:grpSpPr>
        <p:sp>
          <p:nvSpPr>
            <p:cNvPr id="11" name="Shape 619">
              <a:extLst>
                <a:ext uri="{FF2B5EF4-FFF2-40B4-BE49-F238E27FC236}">
                  <a16:creationId xmlns:a16="http://schemas.microsoft.com/office/drawing/2014/main" id="{2ED7FC35-D73D-5B46-BB48-4ED86E47FB82}"/>
                </a:ext>
              </a:extLst>
            </p:cNvPr>
            <p:cNvSpPr/>
            <p:nvPr/>
          </p:nvSpPr>
          <p:spPr>
            <a:xfrm>
              <a:off x="6627539" y="1599078"/>
              <a:ext cx="693880" cy="12304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800">
                  <a:solidFill>
                    <a:srgbClr val="A7A7A7"/>
                  </a:solidFill>
                  <a:latin typeface="Arial"/>
                  <a:ea typeface="Arial"/>
                  <a:cs typeface="Arial"/>
                  <a:sym typeface="Arial"/>
                </a:defRPr>
              </a:lvl1pPr>
            </a:lstStyle>
            <a:p>
              <a:pPr lvl="0">
                <a:defRPr sz="1800">
                  <a:solidFill>
                    <a:srgbClr val="000000"/>
                  </a:solidFill>
                </a:defRPr>
              </a:pPr>
              <a:r>
                <a:rPr lang="en-US" sz="1066" dirty="0">
                  <a:latin typeface="Arial" panose="020B0604020202020204" pitchFamily="34" charset="0"/>
                  <a:cs typeface="Arial" panose="020B0604020202020204" pitchFamily="34" charset="0"/>
                </a:rPr>
                <a:t>Cloud Volumes</a:t>
              </a:r>
              <a:endParaRPr sz="1066"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07E8225-3658-7F48-BA20-FAC7F5F3C0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8478" y="1088539"/>
              <a:ext cx="450612" cy="450612"/>
            </a:xfrm>
            <a:prstGeom prst="rect">
              <a:avLst/>
            </a:prstGeom>
          </p:spPr>
        </p:pic>
      </p:grpSp>
      <p:pic>
        <p:nvPicPr>
          <p:cNvPr id="13" name="Picture 12" descr="A close up of a computer&#10;&#10;Description automatically generated">
            <a:extLst>
              <a:ext uri="{FF2B5EF4-FFF2-40B4-BE49-F238E27FC236}">
                <a16:creationId xmlns:a16="http://schemas.microsoft.com/office/drawing/2014/main" id="{6EC45EB2-A5AF-5949-A2DA-772035EB8C5B}"/>
              </a:ext>
            </a:extLst>
          </p:cNvPr>
          <p:cNvPicPr>
            <a:picLocks noChangeAspect="1"/>
          </p:cNvPicPr>
          <p:nvPr/>
        </p:nvPicPr>
        <p:blipFill>
          <a:blip r:embed="rId9"/>
          <a:stretch>
            <a:fillRect/>
          </a:stretch>
        </p:blipFill>
        <p:spPr>
          <a:xfrm>
            <a:off x="779432" y="3529868"/>
            <a:ext cx="1029391" cy="2132307"/>
          </a:xfrm>
          <a:prstGeom prst="rect">
            <a:avLst/>
          </a:prstGeom>
        </p:spPr>
      </p:pic>
      <p:pic>
        <p:nvPicPr>
          <p:cNvPr id="14" name="Picture 13" descr="A close up of a sign&#10;&#10;Description automatically generated">
            <a:extLst>
              <a:ext uri="{FF2B5EF4-FFF2-40B4-BE49-F238E27FC236}">
                <a16:creationId xmlns:a16="http://schemas.microsoft.com/office/drawing/2014/main" id="{1BAB490B-20D8-FD41-B71C-70B91E84F28A}"/>
              </a:ext>
            </a:extLst>
          </p:cNvPr>
          <p:cNvPicPr>
            <a:picLocks noChangeAspect="1"/>
          </p:cNvPicPr>
          <p:nvPr/>
        </p:nvPicPr>
        <p:blipFill>
          <a:blip r:embed="rId10"/>
          <a:stretch>
            <a:fillRect/>
          </a:stretch>
        </p:blipFill>
        <p:spPr>
          <a:xfrm>
            <a:off x="1778690" y="4836299"/>
            <a:ext cx="1129382" cy="825876"/>
          </a:xfrm>
          <a:prstGeom prst="rect">
            <a:avLst/>
          </a:prstGeom>
        </p:spPr>
      </p:pic>
      <p:sp>
        <p:nvSpPr>
          <p:cNvPr id="15" name="Up-Down Arrow 14">
            <a:extLst>
              <a:ext uri="{FF2B5EF4-FFF2-40B4-BE49-F238E27FC236}">
                <a16:creationId xmlns:a16="http://schemas.microsoft.com/office/drawing/2014/main" id="{30B35BC6-33A3-EC4E-84E9-116C08A83FDE}"/>
              </a:ext>
            </a:extLst>
          </p:cNvPr>
          <p:cNvSpPr/>
          <p:nvPr/>
        </p:nvSpPr>
        <p:spPr>
          <a:xfrm>
            <a:off x="2238023" y="3206418"/>
            <a:ext cx="417263" cy="1535034"/>
          </a:xfrm>
          <a:prstGeom prst="up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40" name="Google Shape;98;p14">
            <a:extLst>
              <a:ext uri="{FF2B5EF4-FFF2-40B4-BE49-F238E27FC236}">
                <a16:creationId xmlns:a16="http://schemas.microsoft.com/office/drawing/2014/main" id="{93615F16-E279-3D45-9A57-CF87097CA6EF}"/>
              </a:ext>
            </a:extLst>
          </p:cNvPr>
          <p:cNvPicPr preferRelativeResize="0"/>
          <p:nvPr/>
        </p:nvPicPr>
        <p:blipFill rotWithShape="1">
          <a:blip r:embed="rId11">
            <a:alphaModFix/>
          </a:blip>
          <a:srcRect b="37217"/>
          <a:stretch/>
        </p:blipFill>
        <p:spPr>
          <a:xfrm>
            <a:off x="10771636" y="6468854"/>
            <a:ext cx="941700" cy="156500"/>
          </a:xfrm>
          <a:prstGeom prst="rect">
            <a:avLst/>
          </a:prstGeom>
          <a:noFill/>
          <a:ln>
            <a:noFill/>
          </a:ln>
        </p:spPr>
      </p:pic>
      <p:cxnSp>
        <p:nvCxnSpPr>
          <p:cNvPr id="63" name="Straight Connector 62">
            <a:extLst>
              <a:ext uri="{FF2B5EF4-FFF2-40B4-BE49-F238E27FC236}">
                <a16:creationId xmlns:a16="http://schemas.microsoft.com/office/drawing/2014/main" id="{0E3810F6-EA47-1646-A321-E28861D397AC}"/>
              </a:ext>
            </a:extLst>
          </p:cNvPr>
          <p:cNvCxnSpPr/>
          <p:nvPr/>
        </p:nvCxnSpPr>
        <p:spPr>
          <a:xfrm>
            <a:off x="3866663" y="3199402"/>
            <a:ext cx="7778254" cy="1150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5EB2EA8-FC50-3746-AFD5-BB6D8EED5C1C}"/>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16" name="Slide Number Placeholder 15">
            <a:extLst>
              <a:ext uri="{FF2B5EF4-FFF2-40B4-BE49-F238E27FC236}">
                <a16:creationId xmlns:a16="http://schemas.microsoft.com/office/drawing/2014/main" id="{59BBC2FE-95A3-264C-ACC4-77BAE5E8A24C}"/>
              </a:ext>
            </a:extLst>
          </p:cNvPr>
          <p:cNvSpPr>
            <a:spLocks noGrp="1"/>
          </p:cNvSpPr>
          <p:nvPr>
            <p:ph type="sldNum" sz="quarter" idx="4"/>
          </p:nvPr>
        </p:nvSpPr>
        <p:spPr/>
        <p:txBody>
          <a:bodyPr/>
          <a:lstStyle/>
          <a:p>
            <a:fld id="{B071A5F3-A4FF-4CEE-8215-C08835B585C1}" type="slidenum">
              <a:rPr lang="en-US" smtClean="0"/>
              <a:pPr/>
              <a:t>14</a:t>
            </a:fld>
            <a:endParaRPr lang="en-US" dirty="0"/>
          </a:p>
        </p:txBody>
      </p:sp>
      <p:grpSp>
        <p:nvGrpSpPr>
          <p:cNvPr id="24" name="Group 23">
            <a:extLst>
              <a:ext uri="{FF2B5EF4-FFF2-40B4-BE49-F238E27FC236}">
                <a16:creationId xmlns:a16="http://schemas.microsoft.com/office/drawing/2014/main" id="{88D66400-9A16-2C43-9A13-C1FE2FAB9326}"/>
              </a:ext>
            </a:extLst>
          </p:cNvPr>
          <p:cNvGrpSpPr/>
          <p:nvPr/>
        </p:nvGrpSpPr>
        <p:grpSpPr>
          <a:xfrm>
            <a:off x="9804183" y="1234871"/>
            <a:ext cx="1874089" cy="4478104"/>
            <a:chOff x="9985667" y="1234871"/>
            <a:chExt cx="1874089" cy="4478104"/>
          </a:xfrm>
        </p:grpSpPr>
        <p:sp>
          <p:nvSpPr>
            <p:cNvPr id="75" name="Rectangle 74">
              <a:extLst>
                <a:ext uri="{FF2B5EF4-FFF2-40B4-BE49-F238E27FC236}">
                  <a16:creationId xmlns:a16="http://schemas.microsoft.com/office/drawing/2014/main" id="{ABB42FBC-C55A-A843-A048-E49774E9E809}"/>
                </a:ext>
              </a:extLst>
            </p:cNvPr>
            <p:cNvSpPr/>
            <p:nvPr/>
          </p:nvSpPr>
          <p:spPr>
            <a:xfrm>
              <a:off x="9995367" y="3210910"/>
              <a:ext cx="1854688" cy="2502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sp>
          <p:nvSpPr>
            <p:cNvPr id="61" name="Rectangle 60">
              <a:extLst>
                <a:ext uri="{FF2B5EF4-FFF2-40B4-BE49-F238E27FC236}">
                  <a16:creationId xmlns:a16="http://schemas.microsoft.com/office/drawing/2014/main" id="{9796206E-DEE5-D543-9EFD-8FD01B0964B6}"/>
                </a:ext>
              </a:extLst>
            </p:cNvPr>
            <p:cNvSpPr/>
            <p:nvPr/>
          </p:nvSpPr>
          <p:spPr>
            <a:xfrm>
              <a:off x="9985667" y="2375025"/>
              <a:ext cx="1874089" cy="553998"/>
            </a:xfrm>
            <a:prstGeom prst="rect">
              <a:avLst/>
            </a:prstGeom>
          </p:spPr>
          <p:txBody>
            <a:bodyPr wrap="square">
              <a:spAutoFit/>
            </a:bodyPr>
            <a:lstStyle/>
            <a:p>
              <a:pPr algn="ctr"/>
              <a:r>
                <a:rPr lang="en-US" sz="1500" dirty="0"/>
                <a:t>A large healthcare provider in USA </a:t>
              </a:r>
            </a:p>
          </p:txBody>
        </p:sp>
        <p:sp>
          <p:nvSpPr>
            <p:cNvPr id="68" name="TextBox 67">
              <a:extLst>
                <a:ext uri="{FF2B5EF4-FFF2-40B4-BE49-F238E27FC236}">
                  <a16:creationId xmlns:a16="http://schemas.microsoft.com/office/drawing/2014/main" id="{D538AB50-E88F-B14B-B50E-9AC632EBB7E1}"/>
                </a:ext>
              </a:extLst>
            </p:cNvPr>
            <p:cNvSpPr txBox="1"/>
            <p:nvPr/>
          </p:nvSpPr>
          <p:spPr>
            <a:xfrm>
              <a:off x="10067394" y="4962854"/>
              <a:ext cx="1710635" cy="584774"/>
            </a:xfrm>
            <a:prstGeom prst="rect">
              <a:avLst/>
            </a:prstGeom>
            <a:noFill/>
          </p:spPr>
          <p:txBody>
            <a:bodyPr wrap="square" rtlCol="0">
              <a:noAutofit/>
            </a:bodyPr>
            <a:lstStyle/>
            <a:p>
              <a:pPr algn="ctr"/>
              <a:r>
                <a:rPr lang="en-US" sz="1600" dirty="0"/>
                <a:t>IT + core apps (FlexPod)</a:t>
              </a:r>
            </a:p>
          </p:txBody>
        </p:sp>
        <p:sp>
          <p:nvSpPr>
            <p:cNvPr id="69" name="TextBox 68">
              <a:extLst>
                <a:ext uri="{FF2B5EF4-FFF2-40B4-BE49-F238E27FC236}">
                  <a16:creationId xmlns:a16="http://schemas.microsoft.com/office/drawing/2014/main" id="{5FC91E8B-BDCA-7244-A5BB-C9CE6802E15F}"/>
                </a:ext>
              </a:extLst>
            </p:cNvPr>
            <p:cNvSpPr txBox="1"/>
            <p:nvPr/>
          </p:nvSpPr>
          <p:spPr>
            <a:xfrm>
              <a:off x="10008311" y="3428948"/>
              <a:ext cx="1828800" cy="748923"/>
            </a:xfrm>
            <a:prstGeom prst="rect">
              <a:avLst/>
            </a:prstGeom>
            <a:noFill/>
          </p:spPr>
          <p:txBody>
            <a:bodyPr wrap="square" rtlCol="0">
              <a:noAutofit/>
            </a:bodyPr>
            <a:lstStyle/>
            <a:p>
              <a:pPr algn="ctr"/>
              <a:r>
                <a:rPr lang="en-US" sz="1600" dirty="0"/>
                <a:t>DR </a:t>
              </a:r>
            </a:p>
            <a:p>
              <a:pPr algn="ctr"/>
              <a:r>
                <a:rPr lang="en-US" sz="1200" dirty="0"/>
                <a:t>(Cloud Volumes ONTAP)</a:t>
              </a:r>
            </a:p>
          </p:txBody>
        </p:sp>
        <p:sp>
          <p:nvSpPr>
            <p:cNvPr id="72" name="Cross 71">
              <a:extLst>
                <a:ext uri="{FF2B5EF4-FFF2-40B4-BE49-F238E27FC236}">
                  <a16:creationId xmlns:a16="http://schemas.microsoft.com/office/drawing/2014/main" id="{451BE3EE-9EC3-254A-B33F-A716218DB015}"/>
                </a:ext>
              </a:extLst>
            </p:cNvPr>
            <p:cNvSpPr/>
            <p:nvPr/>
          </p:nvSpPr>
          <p:spPr>
            <a:xfrm>
              <a:off x="10668711" y="4421200"/>
              <a:ext cx="508000" cy="495301"/>
            </a:xfrm>
            <a:prstGeom prst="plus">
              <a:avLst>
                <a:gd name="adj" fmla="val 4107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lumMod val="65000"/>
                    <a:lumOff val="35000"/>
                  </a:schemeClr>
                </a:solidFill>
              </a:endParaRPr>
            </a:p>
          </p:txBody>
        </p:sp>
        <p:grpSp>
          <p:nvGrpSpPr>
            <p:cNvPr id="19" name="Group 18">
              <a:extLst>
                <a:ext uri="{FF2B5EF4-FFF2-40B4-BE49-F238E27FC236}">
                  <a16:creationId xmlns:a16="http://schemas.microsoft.com/office/drawing/2014/main" id="{A212529F-8A8A-624F-98FA-0F62F5FD4EE8}"/>
                </a:ext>
              </a:extLst>
            </p:cNvPr>
            <p:cNvGrpSpPr/>
            <p:nvPr/>
          </p:nvGrpSpPr>
          <p:grpSpPr>
            <a:xfrm>
              <a:off x="10361448" y="1234871"/>
              <a:ext cx="1122527" cy="1122527"/>
              <a:chOff x="10340575" y="-1193800"/>
              <a:chExt cx="1122527" cy="1122527"/>
            </a:xfrm>
          </p:grpSpPr>
          <p:sp>
            <p:nvSpPr>
              <p:cNvPr id="45" name="Oval 44">
                <a:extLst>
                  <a:ext uri="{FF2B5EF4-FFF2-40B4-BE49-F238E27FC236}">
                    <a16:creationId xmlns:a16="http://schemas.microsoft.com/office/drawing/2014/main" id="{39512D70-EE24-7E40-B3B2-756184A8BB14}"/>
                  </a:ext>
                </a:extLst>
              </p:cNvPr>
              <p:cNvSpPr/>
              <p:nvPr/>
            </p:nvSpPr>
            <p:spPr>
              <a:xfrm>
                <a:off x="10340575" y="-1193800"/>
                <a:ext cx="1122527" cy="1122527"/>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pic>
            <p:nvPicPr>
              <p:cNvPr id="41" name="Graphic 40" descr="Heart with pulse">
                <a:extLst>
                  <a:ext uri="{FF2B5EF4-FFF2-40B4-BE49-F238E27FC236}">
                    <a16:creationId xmlns:a16="http://schemas.microsoft.com/office/drawing/2014/main" id="{8986A399-67BE-344F-9406-CA76C158CA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61192" y="-973184"/>
                <a:ext cx="681294" cy="681294"/>
              </a:xfrm>
              <a:prstGeom prst="rect">
                <a:avLst/>
              </a:prstGeom>
            </p:spPr>
          </p:pic>
        </p:grpSp>
      </p:grpSp>
      <p:grpSp>
        <p:nvGrpSpPr>
          <p:cNvPr id="23" name="Group 22">
            <a:extLst>
              <a:ext uri="{FF2B5EF4-FFF2-40B4-BE49-F238E27FC236}">
                <a16:creationId xmlns:a16="http://schemas.microsoft.com/office/drawing/2014/main" id="{B38B39D8-E4C6-F34A-B0EF-B52B3FB06F7F}"/>
              </a:ext>
            </a:extLst>
          </p:cNvPr>
          <p:cNvGrpSpPr/>
          <p:nvPr/>
        </p:nvGrpSpPr>
        <p:grpSpPr>
          <a:xfrm>
            <a:off x="7839058" y="1234871"/>
            <a:ext cx="1854688" cy="4558980"/>
            <a:chOff x="8007842" y="1234871"/>
            <a:chExt cx="1854688" cy="4558980"/>
          </a:xfrm>
        </p:grpSpPr>
        <p:sp>
          <p:nvSpPr>
            <p:cNvPr id="74" name="Rectangle 73">
              <a:extLst>
                <a:ext uri="{FF2B5EF4-FFF2-40B4-BE49-F238E27FC236}">
                  <a16:creationId xmlns:a16="http://schemas.microsoft.com/office/drawing/2014/main" id="{ABB9BD44-1ECC-2A4E-99AB-318F058CCF9C}"/>
                </a:ext>
              </a:extLst>
            </p:cNvPr>
            <p:cNvSpPr/>
            <p:nvPr/>
          </p:nvSpPr>
          <p:spPr>
            <a:xfrm>
              <a:off x="8007842" y="3210910"/>
              <a:ext cx="1854688" cy="250206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sp>
          <p:nvSpPr>
            <p:cNvPr id="60" name="Rectangle 59">
              <a:extLst>
                <a:ext uri="{FF2B5EF4-FFF2-40B4-BE49-F238E27FC236}">
                  <a16:creationId xmlns:a16="http://schemas.microsoft.com/office/drawing/2014/main" id="{A31B3449-A59A-FF43-9B34-380C249B2AC7}"/>
                </a:ext>
              </a:extLst>
            </p:cNvPr>
            <p:cNvSpPr/>
            <p:nvPr/>
          </p:nvSpPr>
          <p:spPr>
            <a:xfrm>
              <a:off x="8038005" y="2375025"/>
              <a:ext cx="1794362" cy="784830"/>
            </a:xfrm>
            <a:prstGeom prst="rect">
              <a:avLst/>
            </a:prstGeom>
          </p:spPr>
          <p:txBody>
            <a:bodyPr wrap="square">
              <a:spAutoFit/>
            </a:bodyPr>
            <a:lstStyle/>
            <a:p>
              <a:pPr algn="ctr"/>
              <a:r>
                <a:rPr lang="en-US" sz="1500" dirty="0"/>
                <a:t>A genomics and cancer research company in USA</a:t>
              </a:r>
            </a:p>
          </p:txBody>
        </p:sp>
        <p:sp>
          <p:nvSpPr>
            <p:cNvPr id="66" name="TextBox 65">
              <a:extLst>
                <a:ext uri="{FF2B5EF4-FFF2-40B4-BE49-F238E27FC236}">
                  <a16:creationId xmlns:a16="http://schemas.microsoft.com/office/drawing/2014/main" id="{8496F565-E78B-0043-B598-F6E752E9F29E}"/>
                </a:ext>
              </a:extLst>
            </p:cNvPr>
            <p:cNvSpPr txBox="1"/>
            <p:nvPr/>
          </p:nvSpPr>
          <p:spPr>
            <a:xfrm>
              <a:off x="8078485" y="4962854"/>
              <a:ext cx="1713402" cy="830997"/>
            </a:xfrm>
            <a:prstGeom prst="rect">
              <a:avLst/>
            </a:prstGeom>
            <a:noFill/>
          </p:spPr>
          <p:txBody>
            <a:bodyPr wrap="square" rtlCol="0">
              <a:noAutofit/>
            </a:bodyPr>
            <a:lstStyle/>
            <a:p>
              <a:pPr algn="ctr"/>
              <a:r>
                <a:rPr lang="en-US" sz="1600" dirty="0"/>
                <a:t>IT + research + AI (FlexPod)</a:t>
              </a:r>
            </a:p>
          </p:txBody>
        </p:sp>
        <p:sp>
          <p:nvSpPr>
            <p:cNvPr id="67" name="TextBox 66">
              <a:extLst>
                <a:ext uri="{FF2B5EF4-FFF2-40B4-BE49-F238E27FC236}">
                  <a16:creationId xmlns:a16="http://schemas.microsoft.com/office/drawing/2014/main" id="{ABFC3782-1C30-964A-A58E-8E37A5FC6C0B}"/>
                </a:ext>
              </a:extLst>
            </p:cNvPr>
            <p:cNvSpPr txBox="1"/>
            <p:nvPr/>
          </p:nvSpPr>
          <p:spPr>
            <a:xfrm>
              <a:off x="8020786" y="3405119"/>
              <a:ext cx="1828800" cy="830997"/>
            </a:xfrm>
            <a:prstGeom prst="rect">
              <a:avLst/>
            </a:prstGeom>
            <a:noFill/>
          </p:spPr>
          <p:txBody>
            <a:bodyPr wrap="square" rtlCol="0">
              <a:noAutofit/>
            </a:bodyPr>
            <a:lstStyle/>
            <a:p>
              <a:pPr algn="ctr"/>
              <a:r>
                <a:rPr lang="en-US" sz="1600" dirty="0"/>
                <a:t>Research and AI    </a:t>
              </a:r>
              <a:r>
                <a:rPr lang="en-US" sz="1200" dirty="0"/>
                <a:t>(Cloud Volumes ONTAP)</a:t>
              </a:r>
            </a:p>
          </p:txBody>
        </p:sp>
        <p:sp>
          <p:nvSpPr>
            <p:cNvPr id="71" name="Cross 70">
              <a:extLst>
                <a:ext uri="{FF2B5EF4-FFF2-40B4-BE49-F238E27FC236}">
                  <a16:creationId xmlns:a16="http://schemas.microsoft.com/office/drawing/2014/main" id="{81B8B679-05CE-3E41-9385-0369E18C3D5D}"/>
                </a:ext>
              </a:extLst>
            </p:cNvPr>
            <p:cNvSpPr/>
            <p:nvPr/>
          </p:nvSpPr>
          <p:spPr>
            <a:xfrm>
              <a:off x="8681186" y="4421200"/>
              <a:ext cx="508000" cy="495301"/>
            </a:xfrm>
            <a:prstGeom prst="plus">
              <a:avLst>
                <a:gd name="adj" fmla="val 4107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lumMod val="65000"/>
                    <a:lumOff val="35000"/>
                  </a:schemeClr>
                </a:solidFill>
              </a:endParaRPr>
            </a:p>
          </p:txBody>
        </p:sp>
        <p:grpSp>
          <p:nvGrpSpPr>
            <p:cNvPr id="18" name="Group 17">
              <a:extLst>
                <a:ext uri="{FF2B5EF4-FFF2-40B4-BE49-F238E27FC236}">
                  <a16:creationId xmlns:a16="http://schemas.microsoft.com/office/drawing/2014/main" id="{B1BB4B61-E14D-0746-97DD-E64E60E9A53D}"/>
                </a:ext>
              </a:extLst>
            </p:cNvPr>
            <p:cNvGrpSpPr/>
            <p:nvPr/>
          </p:nvGrpSpPr>
          <p:grpSpPr>
            <a:xfrm>
              <a:off x="8373923" y="1234871"/>
              <a:ext cx="1122527" cy="1122527"/>
              <a:chOff x="8398443" y="-1193800"/>
              <a:chExt cx="1122527" cy="1122527"/>
            </a:xfrm>
          </p:grpSpPr>
          <p:sp>
            <p:nvSpPr>
              <p:cNvPr id="43" name="Oval 42">
                <a:extLst>
                  <a:ext uri="{FF2B5EF4-FFF2-40B4-BE49-F238E27FC236}">
                    <a16:creationId xmlns:a16="http://schemas.microsoft.com/office/drawing/2014/main" id="{4C7BCC48-7B69-C546-ADC4-4A6E02E97ED1}"/>
                  </a:ext>
                </a:extLst>
              </p:cNvPr>
              <p:cNvSpPr/>
              <p:nvPr/>
            </p:nvSpPr>
            <p:spPr>
              <a:xfrm>
                <a:off x="8398443" y="-1193800"/>
                <a:ext cx="1122527" cy="1122527"/>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pic>
            <p:nvPicPr>
              <p:cNvPr id="44" name="Graphic 43" descr="Brain in head">
                <a:extLst>
                  <a:ext uri="{FF2B5EF4-FFF2-40B4-BE49-F238E27FC236}">
                    <a16:creationId xmlns:a16="http://schemas.microsoft.com/office/drawing/2014/main" id="{4A151683-6B34-DC4E-817F-5B999A17EA5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95042" y="-973184"/>
                <a:ext cx="681294" cy="681294"/>
              </a:xfrm>
              <a:prstGeom prst="rect">
                <a:avLst/>
              </a:prstGeom>
            </p:spPr>
          </p:pic>
        </p:grpSp>
      </p:grpSp>
      <p:grpSp>
        <p:nvGrpSpPr>
          <p:cNvPr id="21" name="Group 20">
            <a:extLst>
              <a:ext uri="{FF2B5EF4-FFF2-40B4-BE49-F238E27FC236}">
                <a16:creationId xmlns:a16="http://schemas.microsoft.com/office/drawing/2014/main" id="{C2BCE418-65ED-E241-BE8F-E10150BBFBC1}"/>
              </a:ext>
            </a:extLst>
          </p:cNvPr>
          <p:cNvGrpSpPr/>
          <p:nvPr/>
        </p:nvGrpSpPr>
        <p:grpSpPr>
          <a:xfrm>
            <a:off x="3780219" y="1234871"/>
            <a:ext cx="2039181" cy="4478104"/>
            <a:chOff x="3949003" y="1234871"/>
            <a:chExt cx="2039181" cy="4478104"/>
          </a:xfrm>
        </p:grpSpPr>
        <p:sp>
          <p:nvSpPr>
            <p:cNvPr id="20" name="Rectangle 19">
              <a:extLst>
                <a:ext uri="{FF2B5EF4-FFF2-40B4-BE49-F238E27FC236}">
                  <a16:creationId xmlns:a16="http://schemas.microsoft.com/office/drawing/2014/main" id="{5FD1B980-7F0B-354A-A5BC-5B0B5F12ECD5}"/>
                </a:ext>
              </a:extLst>
            </p:cNvPr>
            <p:cNvSpPr/>
            <p:nvPr/>
          </p:nvSpPr>
          <p:spPr>
            <a:xfrm>
              <a:off x="4041249" y="3210910"/>
              <a:ext cx="1854688" cy="25020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49" name="Rectangle 48">
              <a:extLst>
                <a:ext uri="{FF2B5EF4-FFF2-40B4-BE49-F238E27FC236}">
                  <a16:creationId xmlns:a16="http://schemas.microsoft.com/office/drawing/2014/main" id="{2B5942D9-66FB-B349-9B54-07748AC604AF}"/>
                </a:ext>
              </a:extLst>
            </p:cNvPr>
            <p:cNvSpPr/>
            <p:nvPr/>
          </p:nvSpPr>
          <p:spPr>
            <a:xfrm>
              <a:off x="3949003" y="2375025"/>
              <a:ext cx="2039181" cy="553998"/>
            </a:xfrm>
            <a:prstGeom prst="rect">
              <a:avLst/>
            </a:prstGeom>
          </p:spPr>
          <p:txBody>
            <a:bodyPr wrap="square">
              <a:spAutoFit/>
            </a:bodyPr>
            <a:lstStyle/>
            <a:p>
              <a:pPr algn="ctr"/>
              <a:r>
                <a:rPr lang="en-US" sz="1500" dirty="0"/>
                <a:t>A large telecom group in Europe </a:t>
              </a:r>
            </a:p>
          </p:txBody>
        </p:sp>
        <p:sp>
          <p:nvSpPr>
            <p:cNvPr id="50" name="TextBox 49">
              <a:extLst>
                <a:ext uri="{FF2B5EF4-FFF2-40B4-BE49-F238E27FC236}">
                  <a16:creationId xmlns:a16="http://schemas.microsoft.com/office/drawing/2014/main" id="{82BA8E28-F57D-AA47-AE9A-C0A1419F7073}"/>
                </a:ext>
              </a:extLst>
            </p:cNvPr>
            <p:cNvSpPr txBox="1"/>
            <p:nvPr/>
          </p:nvSpPr>
          <p:spPr>
            <a:xfrm>
              <a:off x="4174474" y="4962854"/>
              <a:ext cx="1588238" cy="584774"/>
            </a:xfrm>
            <a:prstGeom prst="rect">
              <a:avLst/>
            </a:prstGeom>
            <a:noFill/>
          </p:spPr>
          <p:txBody>
            <a:bodyPr wrap="square" rtlCol="0">
              <a:noAutofit/>
            </a:bodyPr>
            <a:lstStyle/>
            <a:p>
              <a:pPr algn="ctr"/>
              <a:r>
                <a:rPr lang="en-US" sz="1600" dirty="0"/>
                <a:t>IT + core apps (</a:t>
              </a:r>
              <a:r>
                <a:rPr lang="en-US" sz="1600" dirty="0" err="1"/>
                <a:t>FlexPod</a:t>
              </a:r>
              <a:r>
                <a:rPr lang="en-US" sz="1600" baseline="30000" dirty="0">
                  <a:latin typeface="Arial" panose="020B0604020202020204" pitchFamily="34" charset="0"/>
                  <a:cs typeface="Arial" panose="020B0604020202020204" pitchFamily="34" charset="0"/>
                </a:rPr>
                <a:t>®</a:t>
              </a:r>
              <a:r>
                <a:rPr lang="en-US" sz="1600" dirty="0"/>
                <a:t>)</a:t>
              </a:r>
            </a:p>
          </p:txBody>
        </p:sp>
        <p:sp>
          <p:nvSpPr>
            <p:cNvPr id="51" name="TextBox 50">
              <a:extLst>
                <a:ext uri="{FF2B5EF4-FFF2-40B4-BE49-F238E27FC236}">
                  <a16:creationId xmlns:a16="http://schemas.microsoft.com/office/drawing/2014/main" id="{F255E715-9410-CD45-9967-0B0291006C72}"/>
                </a:ext>
              </a:extLst>
            </p:cNvPr>
            <p:cNvSpPr txBox="1"/>
            <p:nvPr/>
          </p:nvSpPr>
          <p:spPr>
            <a:xfrm>
              <a:off x="4054193" y="3371904"/>
              <a:ext cx="1828800" cy="995144"/>
            </a:xfrm>
            <a:prstGeom prst="rect">
              <a:avLst/>
            </a:prstGeom>
            <a:noFill/>
          </p:spPr>
          <p:txBody>
            <a:bodyPr wrap="square" rtlCol="0">
              <a:noAutofit/>
            </a:bodyPr>
            <a:lstStyle/>
            <a:p>
              <a:pPr algn="ctr"/>
              <a:r>
                <a:rPr lang="en-US" sz="1600" dirty="0"/>
                <a:t>Dev/Test (NetApp</a:t>
              </a:r>
              <a:r>
                <a:rPr lang="en-US" sz="1600" baseline="30000" dirty="0"/>
                <a:t>®</a:t>
              </a:r>
            </a:p>
            <a:p>
              <a:pPr algn="ctr"/>
              <a:r>
                <a:rPr lang="en-US" sz="1200" dirty="0"/>
                <a:t> Cloud Volumes ONTAP</a:t>
              </a:r>
              <a:r>
                <a:rPr lang="en-US" sz="1200" baseline="30000" dirty="0"/>
                <a:t>®</a:t>
              </a:r>
              <a:r>
                <a:rPr lang="en-US" sz="1200" dirty="0"/>
                <a:t>)</a:t>
              </a:r>
            </a:p>
          </p:txBody>
        </p:sp>
        <p:sp>
          <p:nvSpPr>
            <p:cNvPr id="54" name="Cross 53">
              <a:extLst>
                <a:ext uri="{FF2B5EF4-FFF2-40B4-BE49-F238E27FC236}">
                  <a16:creationId xmlns:a16="http://schemas.microsoft.com/office/drawing/2014/main" id="{D091ABA1-7AF0-624E-AA25-038254B9F99F}"/>
                </a:ext>
              </a:extLst>
            </p:cNvPr>
            <p:cNvSpPr/>
            <p:nvPr/>
          </p:nvSpPr>
          <p:spPr>
            <a:xfrm>
              <a:off x="4714593" y="4421201"/>
              <a:ext cx="508000" cy="495301"/>
            </a:xfrm>
            <a:prstGeom prst="plus">
              <a:avLst>
                <a:gd name="adj" fmla="val 4107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pSp>
          <p:nvGrpSpPr>
            <p:cNvPr id="5" name="Group 4">
              <a:extLst>
                <a:ext uri="{FF2B5EF4-FFF2-40B4-BE49-F238E27FC236}">
                  <a16:creationId xmlns:a16="http://schemas.microsoft.com/office/drawing/2014/main" id="{D883E35E-134E-E04C-9D3D-1A2212169803}"/>
                </a:ext>
              </a:extLst>
            </p:cNvPr>
            <p:cNvGrpSpPr/>
            <p:nvPr/>
          </p:nvGrpSpPr>
          <p:grpSpPr>
            <a:xfrm>
              <a:off x="4407330" y="1234871"/>
              <a:ext cx="1122527" cy="1122527"/>
              <a:chOff x="4419569" y="-1193800"/>
              <a:chExt cx="1122527" cy="1122527"/>
            </a:xfrm>
          </p:grpSpPr>
          <p:sp>
            <p:nvSpPr>
              <p:cNvPr id="4" name="Oval 3">
                <a:extLst>
                  <a:ext uri="{FF2B5EF4-FFF2-40B4-BE49-F238E27FC236}">
                    <a16:creationId xmlns:a16="http://schemas.microsoft.com/office/drawing/2014/main" id="{6BFEFD84-A0D9-4C4E-8B66-DDAF292B4927}"/>
                  </a:ext>
                </a:extLst>
              </p:cNvPr>
              <p:cNvSpPr/>
              <p:nvPr/>
            </p:nvSpPr>
            <p:spPr>
              <a:xfrm>
                <a:off x="4419569" y="-1193800"/>
                <a:ext cx="1122527" cy="1122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47" name="Graphic 46" descr="Speaker Phone">
                <a:extLst>
                  <a:ext uri="{FF2B5EF4-FFF2-40B4-BE49-F238E27FC236}">
                    <a16:creationId xmlns:a16="http://schemas.microsoft.com/office/drawing/2014/main" id="{AABCBA10-287E-1B41-87BD-CCA2548683F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27947" y="-973184"/>
                <a:ext cx="681294" cy="681294"/>
              </a:xfrm>
              <a:prstGeom prst="rect">
                <a:avLst/>
              </a:prstGeom>
            </p:spPr>
          </p:pic>
        </p:grpSp>
      </p:grpSp>
      <p:grpSp>
        <p:nvGrpSpPr>
          <p:cNvPr id="22" name="Group 21">
            <a:extLst>
              <a:ext uri="{FF2B5EF4-FFF2-40B4-BE49-F238E27FC236}">
                <a16:creationId xmlns:a16="http://schemas.microsoft.com/office/drawing/2014/main" id="{2197C5DF-C6EC-9040-A2D6-A8C712748D3A}"/>
              </a:ext>
            </a:extLst>
          </p:cNvPr>
          <p:cNvGrpSpPr/>
          <p:nvPr/>
        </p:nvGrpSpPr>
        <p:grpSpPr>
          <a:xfrm>
            <a:off x="5757408" y="1234871"/>
            <a:ext cx="2044947" cy="4478104"/>
            <a:chOff x="5926192" y="1234871"/>
            <a:chExt cx="2044947" cy="4478104"/>
          </a:xfrm>
        </p:grpSpPr>
        <p:sp>
          <p:nvSpPr>
            <p:cNvPr id="73" name="Rectangle 72">
              <a:extLst>
                <a:ext uri="{FF2B5EF4-FFF2-40B4-BE49-F238E27FC236}">
                  <a16:creationId xmlns:a16="http://schemas.microsoft.com/office/drawing/2014/main" id="{B967BB3B-D658-AE4B-9D4E-6DDD417AF181}"/>
                </a:ext>
              </a:extLst>
            </p:cNvPr>
            <p:cNvSpPr/>
            <p:nvPr/>
          </p:nvSpPr>
          <p:spPr>
            <a:xfrm>
              <a:off x="6021321" y="3210910"/>
              <a:ext cx="1854688" cy="25020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59" name="Rectangle 58">
              <a:extLst>
                <a:ext uri="{FF2B5EF4-FFF2-40B4-BE49-F238E27FC236}">
                  <a16:creationId xmlns:a16="http://schemas.microsoft.com/office/drawing/2014/main" id="{521B5B11-95D7-9143-B21A-1C7781B5DA7C}"/>
                </a:ext>
              </a:extLst>
            </p:cNvPr>
            <p:cNvSpPr/>
            <p:nvPr/>
          </p:nvSpPr>
          <p:spPr>
            <a:xfrm>
              <a:off x="5926192" y="2375025"/>
              <a:ext cx="2044947" cy="553998"/>
            </a:xfrm>
            <a:prstGeom prst="rect">
              <a:avLst/>
            </a:prstGeom>
          </p:spPr>
          <p:txBody>
            <a:bodyPr wrap="square">
              <a:spAutoFit/>
            </a:bodyPr>
            <a:lstStyle/>
            <a:p>
              <a:pPr algn="ctr"/>
              <a:r>
                <a:rPr lang="en-US" sz="1500" dirty="0"/>
                <a:t>A large mortgage company in USA </a:t>
              </a:r>
            </a:p>
          </p:txBody>
        </p:sp>
        <p:sp>
          <p:nvSpPr>
            <p:cNvPr id="64" name="TextBox 63">
              <a:extLst>
                <a:ext uri="{FF2B5EF4-FFF2-40B4-BE49-F238E27FC236}">
                  <a16:creationId xmlns:a16="http://schemas.microsoft.com/office/drawing/2014/main" id="{75A175F2-FC77-4D41-B68E-E7A33C75F9C0}"/>
                </a:ext>
              </a:extLst>
            </p:cNvPr>
            <p:cNvSpPr txBox="1"/>
            <p:nvPr/>
          </p:nvSpPr>
          <p:spPr>
            <a:xfrm>
              <a:off x="6015200" y="4962854"/>
              <a:ext cx="1866930" cy="584775"/>
            </a:xfrm>
            <a:prstGeom prst="rect">
              <a:avLst/>
            </a:prstGeom>
            <a:noFill/>
          </p:spPr>
          <p:txBody>
            <a:bodyPr wrap="square" rtlCol="0">
              <a:noAutofit/>
            </a:bodyPr>
            <a:lstStyle/>
            <a:p>
              <a:pPr algn="ctr"/>
              <a:r>
                <a:rPr lang="en-US" sz="1600" dirty="0"/>
                <a:t>IT + core financial apps (FlexPod)</a:t>
              </a:r>
            </a:p>
          </p:txBody>
        </p:sp>
        <p:sp>
          <p:nvSpPr>
            <p:cNvPr id="65" name="TextBox 64">
              <a:extLst>
                <a:ext uri="{FF2B5EF4-FFF2-40B4-BE49-F238E27FC236}">
                  <a16:creationId xmlns:a16="http://schemas.microsoft.com/office/drawing/2014/main" id="{BC3E2EC0-5D44-954D-8138-15BD620457D9}"/>
                </a:ext>
              </a:extLst>
            </p:cNvPr>
            <p:cNvSpPr txBox="1"/>
            <p:nvPr/>
          </p:nvSpPr>
          <p:spPr>
            <a:xfrm>
              <a:off x="6034265" y="3387004"/>
              <a:ext cx="1828800" cy="1077218"/>
            </a:xfrm>
            <a:prstGeom prst="rect">
              <a:avLst/>
            </a:prstGeom>
            <a:noFill/>
          </p:spPr>
          <p:txBody>
            <a:bodyPr wrap="square" rtlCol="0">
              <a:noAutofit/>
            </a:bodyPr>
            <a:lstStyle/>
            <a:p>
              <a:pPr algn="ctr"/>
              <a:r>
                <a:rPr lang="en-US" sz="1600" dirty="0"/>
                <a:t>Financial and mortgage app</a:t>
              </a:r>
            </a:p>
            <a:p>
              <a:pPr algn="ctr"/>
              <a:r>
                <a:rPr lang="en-US" sz="1600" dirty="0"/>
                <a:t> </a:t>
              </a:r>
              <a:r>
                <a:rPr lang="en-US" sz="1200" dirty="0"/>
                <a:t>(Cloud Volumes ONTAP)</a:t>
              </a:r>
            </a:p>
          </p:txBody>
        </p:sp>
        <p:sp>
          <p:nvSpPr>
            <p:cNvPr id="70" name="Cross 69">
              <a:extLst>
                <a:ext uri="{FF2B5EF4-FFF2-40B4-BE49-F238E27FC236}">
                  <a16:creationId xmlns:a16="http://schemas.microsoft.com/office/drawing/2014/main" id="{4DEA21A3-1627-5E40-808F-9A0BD1BF371B}"/>
                </a:ext>
              </a:extLst>
            </p:cNvPr>
            <p:cNvSpPr/>
            <p:nvPr/>
          </p:nvSpPr>
          <p:spPr>
            <a:xfrm>
              <a:off x="6694665" y="4421200"/>
              <a:ext cx="508000" cy="495301"/>
            </a:xfrm>
            <a:prstGeom prst="plus">
              <a:avLst>
                <a:gd name="adj" fmla="val 4107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pSp>
          <p:nvGrpSpPr>
            <p:cNvPr id="17" name="Group 16">
              <a:extLst>
                <a:ext uri="{FF2B5EF4-FFF2-40B4-BE49-F238E27FC236}">
                  <a16:creationId xmlns:a16="http://schemas.microsoft.com/office/drawing/2014/main" id="{39C58065-5B3E-074C-8D5D-113393CE2DAF}"/>
                </a:ext>
              </a:extLst>
            </p:cNvPr>
            <p:cNvGrpSpPr/>
            <p:nvPr/>
          </p:nvGrpSpPr>
          <p:grpSpPr>
            <a:xfrm>
              <a:off x="6387402" y="1234871"/>
              <a:ext cx="1122527" cy="1122527"/>
              <a:chOff x="6387401" y="-1193800"/>
              <a:chExt cx="1122527" cy="1122527"/>
            </a:xfrm>
          </p:grpSpPr>
          <p:sp>
            <p:nvSpPr>
              <p:cNvPr id="42" name="Oval 41">
                <a:extLst>
                  <a:ext uri="{FF2B5EF4-FFF2-40B4-BE49-F238E27FC236}">
                    <a16:creationId xmlns:a16="http://schemas.microsoft.com/office/drawing/2014/main" id="{FC2FE1A5-FDB0-454B-AF47-9587A846C608}"/>
                  </a:ext>
                </a:extLst>
              </p:cNvPr>
              <p:cNvSpPr/>
              <p:nvPr/>
            </p:nvSpPr>
            <p:spPr>
              <a:xfrm>
                <a:off x="6387401" y="-1193800"/>
                <a:ext cx="1122527" cy="112252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48" name="Graphic 47" descr="City">
                <a:extLst>
                  <a:ext uri="{FF2B5EF4-FFF2-40B4-BE49-F238E27FC236}">
                    <a16:creationId xmlns:a16="http://schemas.microsoft.com/office/drawing/2014/main" id="{89D404E5-7A2D-4A44-8753-8EB9108BC65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82056" y="-973184"/>
                <a:ext cx="681294" cy="681294"/>
              </a:xfrm>
              <a:prstGeom prst="rect">
                <a:avLst/>
              </a:prstGeom>
            </p:spPr>
          </p:pic>
        </p:grpSp>
      </p:grpSp>
    </p:spTree>
    <p:extLst>
      <p:ext uri="{BB962C8B-B14F-4D97-AF65-F5344CB8AC3E}">
        <p14:creationId xmlns:p14="http://schemas.microsoft.com/office/powerpoint/2010/main" val="75933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0611FCB2-7E3F-984E-997D-E9B1605B0DDE}"/>
              </a:ext>
            </a:extLst>
          </p:cNvPr>
          <p:cNvSpPr>
            <a:spLocks noGrp="1"/>
          </p:cNvSpPr>
          <p:nvPr>
            <p:ph type="body" idx="10"/>
          </p:nvPr>
        </p:nvSpPr>
        <p:spPr/>
        <p:txBody>
          <a:bodyPr/>
          <a:lstStyle/>
          <a:p>
            <a:r>
              <a:rPr lang="en-US"/>
              <a:t>Moving cold data to public cloud</a:t>
            </a:r>
            <a:endParaRPr lang="en-US" dirty="0"/>
          </a:p>
        </p:txBody>
      </p:sp>
      <p:sp>
        <p:nvSpPr>
          <p:cNvPr id="2" name="Title 1">
            <a:extLst>
              <a:ext uri="{FF2B5EF4-FFF2-40B4-BE49-F238E27FC236}">
                <a16:creationId xmlns:a16="http://schemas.microsoft.com/office/drawing/2014/main" id="{F04DDFFF-C04A-2649-A44A-96AFC6C52820}"/>
              </a:ext>
            </a:extLst>
          </p:cNvPr>
          <p:cNvSpPr>
            <a:spLocks noGrp="1"/>
          </p:cNvSpPr>
          <p:nvPr>
            <p:ph type="title"/>
          </p:nvPr>
        </p:nvSpPr>
        <p:spPr/>
        <p:txBody>
          <a:bodyPr/>
          <a:lstStyle/>
          <a:p>
            <a:r>
              <a:rPr lang="en-US"/>
              <a:t>Cloud Tiering with FlexPod </a:t>
            </a:r>
            <a:endParaRPr lang="en-US" dirty="0"/>
          </a:p>
        </p:txBody>
      </p:sp>
      <p:sp>
        <p:nvSpPr>
          <p:cNvPr id="3" name="Footer Placeholder 2">
            <a:extLst>
              <a:ext uri="{FF2B5EF4-FFF2-40B4-BE49-F238E27FC236}">
                <a16:creationId xmlns:a16="http://schemas.microsoft.com/office/drawing/2014/main" id="{DBB76088-8F80-6F45-8A77-46FAD908B5BC}"/>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29" name="Slide Number Placeholder 28">
            <a:extLst>
              <a:ext uri="{FF2B5EF4-FFF2-40B4-BE49-F238E27FC236}">
                <a16:creationId xmlns:a16="http://schemas.microsoft.com/office/drawing/2014/main" id="{CE2053D3-407A-0242-801C-F6B7BEAF570F}"/>
              </a:ext>
            </a:extLst>
          </p:cNvPr>
          <p:cNvSpPr>
            <a:spLocks noGrp="1"/>
          </p:cNvSpPr>
          <p:nvPr>
            <p:ph type="sldNum" sz="quarter" idx="4"/>
          </p:nvPr>
        </p:nvSpPr>
        <p:spPr/>
        <p:txBody>
          <a:bodyPr/>
          <a:lstStyle/>
          <a:p>
            <a:fld id="{B071A5F3-A4FF-4CEE-8215-C08835B585C1}" type="slidenum">
              <a:rPr lang="en-US" smtClean="0"/>
              <a:pPr/>
              <a:t>15</a:t>
            </a:fld>
            <a:endParaRPr lang="en-US" dirty="0"/>
          </a:p>
        </p:txBody>
      </p:sp>
      <p:pic>
        <p:nvPicPr>
          <p:cNvPr id="6" name="Picture 53" descr="NetworkCloud-Plain">
            <a:extLst>
              <a:ext uri="{FF2B5EF4-FFF2-40B4-BE49-F238E27FC236}">
                <a16:creationId xmlns:a16="http://schemas.microsoft.com/office/drawing/2014/main" id="{52A5528C-0BB9-104F-82BC-0FCB80FF0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98" y="1359730"/>
            <a:ext cx="3231302" cy="201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a:extLst>
              <a:ext uri="{FF2B5EF4-FFF2-40B4-BE49-F238E27FC236}">
                <a16:creationId xmlns:a16="http://schemas.microsoft.com/office/drawing/2014/main" id="{692A5E73-EA5E-524D-BF43-9F8D51D3413B}"/>
              </a:ext>
            </a:extLst>
          </p:cNvPr>
          <p:cNvSpPr txBox="1">
            <a:spLocks/>
          </p:cNvSpPr>
          <p:nvPr/>
        </p:nvSpPr>
        <p:spPr>
          <a:xfrm>
            <a:off x="4092804" y="1527059"/>
            <a:ext cx="7778133" cy="1140607"/>
          </a:xfrm>
          <a:prstGeom prst="rect">
            <a:avLst/>
          </a:prstGeom>
          <a:noFill/>
          <a:ln>
            <a:noFill/>
          </a:ln>
        </p:spPr>
        <p:txBody>
          <a:bodyPr/>
          <a:lstStyle>
            <a:lvl1pPr marL="235159" indent="-235159" algn="l" defTabSz="915216" rtl="0" eaLnBrk="1" latinLnBrk="0" hangingPunct="1">
              <a:lnSpc>
                <a:spcPct val="95000"/>
              </a:lnSpc>
              <a:spcBef>
                <a:spcPts val="1200"/>
              </a:spcBef>
              <a:spcAft>
                <a:spcPts val="400"/>
              </a:spcAft>
              <a:buClr>
                <a:schemeClr val="accent1"/>
              </a:buClr>
              <a:buFont typeface="Wingdings" panose="05000000000000000000" pitchFamily="2" charset="2"/>
              <a:buChar char="§"/>
              <a:defRPr sz="2200" kern="1200">
                <a:solidFill>
                  <a:schemeClr val="tx1"/>
                </a:solidFill>
                <a:latin typeface="+mn-lt"/>
                <a:ea typeface="+mn-ea"/>
                <a:cs typeface="+mn-cs"/>
              </a:defRPr>
            </a:lvl1pPr>
            <a:lvl2pPr marL="457608" indent="-228804" algn="l" defTabSz="915216" rtl="0" eaLnBrk="1" latinLnBrk="0" hangingPunct="1">
              <a:lnSpc>
                <a:spcPct val="90000"/>
              </a:lnSpc>
              <a:spcBef>
                <a:spcPts val="200"/>
              </a:spcBef>
              <a:spcAft>
                <a:spcPts val="400"/>
              </a:spcAft>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2pPr>
            <a:lvl3pPr marL="686412" indent="-228804" algn="l" defTabSz="915216" rtl="0" eaLnBrk="1" latinLnBrk="0" hangingPunct="1">
              <a:lnSpc>
                <a:spcPct val="85000"/>
              </a:lnSpc>
              <a:spcBef>
                <a:spcPts val="200"/>
              </a:spcBef>
              <a:spcAft>
                <a:spcPts val="400"/>
              </a:spcAft>
              <a:buClr>
                <a:schemeClr val="tx1">
                  <a:lumMod val="65000"/>
                  <a:lumOff val="35000"/>
                </a:schemeClr>
              </a:buClr>
              <a:buFont typeface="Wingdings" panose="05000000000000000000" pitchFamily="2" charset="2"/>
              <a:buChar char="§"/>
              <a:defRPr sz="1600" kern="1200">
                <a:solidFill>
                  <a:schemeClr val="tx1"/>
                </a:solidFill>
                <a:latin typeface="+mn-lt"/>
                <a:ea typeface="+mn-ea"/>
                <a:cs typeface="+mn-cs"/>
              </a:defRPr>
            </a:lvl3pPr>
            <a:lvl4pPr marL="915216" indent="-228804" algn="l" defTabSz="915216" rtl="0" eaLnBrk="1" latinLnBrk="0" hangingPunct="1">
              <a:lnSpc>
                <a:spcPct val="85000"/>
              </a:lnSpc>
              <a:spcBef>
                <a:spcPts val="200"/>
              </a:spcBef>
              <a:spcAft>
                <a:spcPts val="400"/>
              </a:spcAft>
              <a:buClr>
                <a:schemeClr val="tx1">
                  <a:lumMod val="65000"/>
                  <a:lumOff val="35000"/>
                </a:schemeClr>
              </a:buClr>
              <a:buFont typeface="Wingdings" panose="05000000000000000000" pitchFamily="2" charset="2"/>
              <a:buChar char="§"/>
              <a:defRPr sz="1400" kern="1200">
                <a:solidFill>
                  <a:schemeClr val="tx1"/>
                </a:solidFill>
                <a:latin typeface="+mn-lt"/>
                <a:ea typeface="+mn-ea"/>
                <a:cs typeface="+mn-cs"/>
              </a:defRPr>
            </a:lvl4pPr>
            <a:lvl5pPr marL="1086818" marR="0" indent="-171603" algn="l" defTabSz="915216" rtl="0" eaLnBrk="1" fontAlgn="auto" latinLnBrk="0" hangingPunct="1">
              <a:lnSpc>
                <a:spcPct val="85000"/>
              </a:lnSpc>
              <a:spcBef>
                <a:spcPts val="200"/>
              </a:spcBef>
              <a:spcAft>
                <a:spcPts val="400"/>
              </a:spcAft>
              <a:buClr>
                <a:schemeClr val="tx1">
                  <a:lumMod val="65000"/>
                  <a:lumOff val="35000"/>
                </a:schemeClr>
              </a:buClr>
              <a:buSzTx/>
              <a:buFont typeface="Wingdings" panose="05000000000000000000" pitchFamily="2" charset="2"/>
              <a:buChar char="§"/>
              <a:tabLst/>
              <a:defRPr lang="en-US" sz="1200" kern="1200" dirty="0">
                <a:solidFill>
                  <a:schemeClr val="tx1"/>
                </a:solidFill>
                <a:latin typeface="+mn-lt"/>
                <a:ea typeface="+mn-ea"/>
                <a:cs typeface="+mn-cs"/>
              </a:defRPr>
            </a:lvl5pPr>
            <a:lvl6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922">
              <a:lnSpc>
                <a:spcPct val="90000"/>
              </a:lnSpc>
              <a:spcAft>
                <a:spcPts val="0"/>
              </a:spcAft>
              <a:buClr>
                <a:schemeClr val="tx1">
                  <a:lumMod val="75000"/>
                  <a:lumOff val="25000"/>
                </a:schemeClr>
              </a:buClr>
              <a:buNone/>
            </a:pPr>
            <a:r>
              <a:rPr lang="en-US" sz="1800" dirty="0"/>
              <a:t>Moving infrequently accessed data to the cloud frees up valuable flash storage space on AFF to deliver more capacity for business-critical workloads to the high-performance flash tier</a:t>
            </a:r>
            <a:endParaRPr lang="en-US" sz="1050" dirty="0">
              <a:solidFill>
                <a:srgbClr val="000000"/>
              </a:solidFill>
              <a:latin typeface="Arial"/>
            </a:endParaRPr>
          </a:p>
        </p:txBody>
      </p:sp>
      <p:pic>
        <p:nvPicPr>
          <p:cNvPr id="26" name="Picture 25">
            <a:extLst>
              <a:ext uri="{FF2B5EF4-FFF2-40B4-BE49-F238E27FC236}">
                <a16:creationId xmlns:a16="http://schemas.microsoft.com/office/drawing/2014/main" id="{9EA580B5-A06F-9D45-BC0F-88009F6E5B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41345" y="2258258"/>
            <a:ext cx="1264529" cy="481836"/>
          </a:xfrm>
          <a:prstGeom prst="rect">
            <a:avLst/>
          </a:prstGeom>
          <a:noFill/>
        </p:spPr>
      </p:pic>
      <p:pic>
        <p:nvPicPr>
          <p:cNvPr id="27" name="Picture 26">
            <a:extLst>
              <a:ext uri="{FF2B5EF4-FFF2-40B4-BE49-F238E27FC236}">
                <a16:creationId xmlns:a16="http://schemas.microsoft.com/office/drawing/2014/main" id="{71A3CFFF-3FC3-DE41-A451-CB08987D5AE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201905" y="2371535"/>
            <a:ext cx="1247536" cy="470511"/>
          </a:xfrm>
          <a:prstGeom prst="rect">
            <a:avLst/>
          </a:prstGeom>
        </p:spPr>
      </p:pic>
      <p:pic>
        <p:nvPicPr>
          <p:cNvPr id="28" name="Graphic 27">
            <a:extLst>
              <a:ext uri="{FF2B5EF4-FFF2-40B4-BE49-F238E27FC236}">
                <a16:creationId xmlns:a16="http://schemas.microsoft.com/office/drawing/2014/main" id="{11B3CFED-9FC0-DF4D-91AA-19F7CC8D5AF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4082" y="2033945"/>
            <a:ext cx="1544826" cy="248655"/>
          </a:xfrm>
          <a:prstGeom prst="rect">
            <a:avLst/>
          </a:prstGeom>
        </p:spPr>
      </p:pic>
      <p:sp>
        <p:nvSpPr>
          <p:cNvPr id="31" name="TextBox 30">
            <a:extLst>
              <a:ext uri="{FF2B5EF4-FFF2-40B4-BE49-F238E27FC236}">
                <a16:creationId xmlns:a16="http://schemas.microsoft.com/office/drawing/2014/main" id="{54870783-C2E3-8745-9A08-469B73B8AB1F}"/>
              </a:ext>
            </a:extLst>
          </p:cNvPr>
          <p:cNvSpPr txBox="1"/>
          <p:nvPr/>
        </p:nvSpPr>
        <p:spPr>
          <a:xfrm>
            <a:off x="1465313" y="3946314"/>
            <a:ext cx="2097331" cy="461537"/>
          </a:xfrm>
          <a:prstGeom prst="rect">
            <a:avLst/>
          </a:prstGeom>
          <a:noFill/>
        </p:spPr>
        <p:txBody>
          <a:bodyPr wrap="square" rtlCol="0">
            <a:spAutoFit/>
          </a:bodyPr>
          <a:lstStyle/>
          <a:p>
            <a:pPr algn="ctr"/>
            <a:r>
              <a:rPr lang="en-US" sz="2399" b="1" dirty="0">
                <a:solidFill>
                  <a:schemeClr val="accent1"/>
                </a:solidFill>
              </a:rPr>
              <a:t>Cold data</a:t>
            </a:r>
          </a:p>
        </p:txBody>
      </p:sp>
      <p:sp>
        <p:nvSpPr>
          <p:cNvPr id="39" name="TextBox 38">
            <a:extLst>
              <a:ext uri="{FF2B5EF4-FFF2-40B4-BE49-F238E27FC236}">
                <a16:creationId xmlns:a16="http://schemas.microsoft.com/office/drawing/2014/main" id="{A853F308-2078-F142-97F1-968A3AB74419}"/>
              </a:ext>
            </a:extLst>
          </p:cNvPr>
          <p:cNvSpPr txBox="1"/>
          <p:nvPr/>
        </p:nvSpPr>
        <p:spPr>
          <a:xfrm>
            <a:off x="1600241" y="4408932"/>
            <a:ext cx="1827474" cy="461537"/>
          </a:xfrm>
          <a:prstGeom prst="rect">
            <a:avLst/>
          </a:prstGeom>
          <a:noFill/>
        </p:spPr>
        <p:txBody>
          <a:bodyPr wrap="square" rtlCol="0">
            <a:spAutoFit/>
          </a:bodyPr>
          <a:lstStyle/>
          <a:p>
            <a:pPr algn="ctr"/>
            <a:r>
              <a:rPr lang="en-US" sz="2399" b="1" dirty="0">
                <a:solidFill>
                  <a:schemeClr val="accent4">
                    <a:lumMod val="75000"/>
                  </a:schemeClr>
                </a:solidFill>
              </a:rPr>
              <a:t>Hot data</a:t>
            </a:r>
          </a:p>
        </p:txBody>
      </p:sp>
      <p:pic>
        <p:nvPicPr>
          <p:cNvPr id="45" name="Picture 44" descr="A close up of a computer&#10;&#10;Description automatically generated">
            <a:extLst>
              <a:ext uri="{FF2B5EF4-FFF2-40B4-BE49-F238E27FC236}">
                <a16:creationId xmlns:a16="http://schemas.microsoft.com/office/drawing/2014/main" id="{293A84B8-2437-B445-91C0-C169BC65490C}"/>
              </a:ext>
            </a:extLst>
          </p:cNvPr>
          <p:cNvPicPr>
            <a:picLocks noChangeAspect="1"/>
          </p:cNvPicPr>
          <p:nvPr/>
        </p:nvPicPr>
        <p:blipFill>
          <a:blip r:embed="rId8"/>
          <a:stretch>
            <a:fillRect/>
          </a:stretch>
        </p:blipFill>
        <p:spPr>
          <a:xfrm>
            <a:off x="460133" y="3606286"/>
            <a:ext cx="1029391" cy="2132307"/>
          </a:xfrm>
          <a:prstGeom prst="rect">
            <a:avLst/>
          </a:prstGeom>
        </p:spPr>
      </p:pic>
      <p:pic>
        <p:nvPicPr>
          <p:cNvPr id="46" name="Picture 45" descr="A close up of a sign&#10;&#10;Description automatically generated">
            <a:extLst>
              <a:ext uri="{FF2B5EF4-FFF2-40B4-BE49-F238E27FC236}">
                <a16:creationId xmlns:a16="http://schemas.microsoft.com/office/drawing/2014/main" id="{7AB509A4-73FD-AB45-9508-FF22CBF75887}"/>
              </a:ext>
            </a:extLst>
          </p:cNvPr>
          <p:cNvPicPr>
            <a:picLocks noChangeAspect="1"/>
          </p:cNvPicPr>
          <p:nvPr/>
        </p:nvPicPr>
        <p:blipFill>
          <a:blip r:embed="rId9"/>
          <a:stretch>
            <a:fillRect/>
          </a:stretch>
        </p:blipFill>
        <p:spPr>
          <a:xfrm>
            <a:off x="1459391" y="4912717"/>
            <a:ext cx="1129382" cy="825876"/>
          </a:xfrm>
          <a:prstGeom prst="rect">
            <a:avLst/>
          </a:prstGeom>
        </p:spPr>
      </p:pic>
      <p:pic>
        <p:nvPicPr>
          <p:cNvPr id="47" name="Picture 46">
            <a:extLst>
              <a:ext uri="{FF2B5EF4-FFF2-40B4-BE49-F238E27FC236}">
                <a16:creationId xmlns:a16="http://schemas.microsoft.com/office/drawing/2014/main" id="{CDE4F18D-2E6C-F941-98FA-46A2DFA124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2293" y="1914117"/>
            <a:ext cx="1468584" cy="775711"/>
          </a:xfrm>
          <a:prstGeom prst="rect">
            <a:avLst/>
          </a:prstGeom>
        </p:spPr>
      </p:pic>
      <p:pic>
        <p:nvPicPr>
          <p:cNvPr id="48" name="Picture 47">
            <a:extLst>
              <a:ext uri="{FF2B5EF4-FFF2-40B4-BE49-F238E27FC236}">
                <a16:creationId xmlns:a16="http://schemas.microsoft.com/office/drawing/2014/main" id="{8D86C5E9-FF5B-DA4E-9FBE-6A71AA00B03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05966" y="1584158"/>
            <a:ext cx="669055" cy="400432"/>
          </a:xfrm>
          <a:prstGeom prst="rect">
            <a:avLst/>
          </a:prstGeom>
        </p:spPr>
      </p:pic>
      <p:sp>
        <p:nvSpPr>
          <p:cNvPr id="49" name="Up-Down Arrow 48">
            <a:extLst>
              <a:ext uri="{FF2B5EF4-FFF2-40B4-BE49-F238E27FC236}">
                <a16:creationId xmlns:a16="http://schemas.microsoft.com/office/drawing/2014/main" id="{E2EA0B1B-5B49-D343-9106-44A37DB19DE5}"/>
              </a:ext>
            </a:extLst>
          </p:cNvPr>
          <p:cNvSpPr/>
          <p:nvPr/>
        </p:nvSpPr>
        <p:spPr>
          <a:xfrm>
            <a:off x="2160300" y="2997452"/>
            <a:ext cx="417263" cy="943602"/>
          </a:xfrm>
          <a:prstGeom prst="up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0" name="Rectangle 49">
            <a:extLst>
              <a:ext uri="{FF2B5EF4-FFF2-40B4-BE49-F238E27FC236}">
                <a16:creationId xmlns:a16="http://schemas.microsoft.com/office/drawing/2014/main" id="{BE5AE098-CE55-3447-B9FF-ACD1D1E4E61B}"/>
              </a:ext>
            </a:extLst>
          </p:cNvPr>
          <p:cNvSpPr/>
          <p:nvPr/>
        </p:nvSpPr>
        <p:spPr>
          <a:xfrm>
            <a:off x="511517" y="5791681"/>
            <a:ext cx="3266792" cy="276999"/>
          </a:xfrm>
          <a:prstGeom prst="rect">
            <a:avLst/>
          </a:prstGeom>
        </p:spPr>
        <p:txBody>
          <a:bodyPr wrap="none">
            <a:spAutoFit/>
          </a:bodyPr>
          <a:lstStyle/>
          <a:p>
            <a:r>
              <a:rPr lang="en-US" sz="1200" dirty="0">
                <a:hlinkClick r:id="rId12">
                  <a:extLst>
                    <a:ext uri="{A12FA001-AC4F-418D-AE19-62706E023703}">
                      <ahyp:hlinkClr xmlns:ahyp="http://schemas.microsoft.com/office/drawing/2018/hyperlinkcolor" val="tx"/>
                    </a:ext>
                  </a:extLst>
                </a:hlinkClick>
              </a:rPr>
              <a:t>https://www.netapp.com/us/media/tr-4801.pdf</a:t>
            </a:r>
            <a:endParaRPr lang="en-US" sz="1200" dirty="0"/>
          </a:p>
        </p:txBody>
      </p:sp>
      <p:pic>
        <p:nvPicPr>
          <p:cNvPr id="51" name="Google Shape;98;p14">
            <a:extLst>
              <a:ext uri="{FF2B5EF4-FFF2-40B4-BE49-F238E27FC236}">
                <a16:creationId xmlns:a16="http://schemas.microsoft.com/office/drawing/2014/main" id="{431B61DE-B441-6F48-B134-3B3E4364C8F6}"/>
              </a:ext>
            </a:extLst>
          </p:cNvPr>
          <p:cNvPicPr preferRelativeResize="0"/>
          <p:nvPr/>
        </p:nvPicPr>
        <p:blipFill rotWithShape="1">
          <a:blip r:embed="rId13">
            <a:alphaModFix/>
          </a:blip>
          <a:srcRect b="37217"/>
          <a:stretch/>
        </p:blipFill>
        <p:spPr>
          <a:xfrm>
            <a:off x="10771636" y="6468854"/>
            <a:ext cx="941700" cy="156500"/>
          </a:xfrm>
          <a:prstGeom prst="rect">
            <a:avLst/>
          </a:prstGeom>
          <a:noFill/>
          <a:ln>
            <a:noFill/>
          </a:ln>
        </p:spPr>
      </p:pic>
      <p:grpSp>
        <p:nvGrpSpPr>
          <p:cNvPr id="60" name="Group 59">
            <a:extLst>
              <a:ext uri="{FF2B5EF4-FFF2-40B4-BE49-F238E27FC236}">
                <a16:creationId xmlns:a16="http://schemas.microsoft.com/office/drawing/2014/main" id="{874687CF-20A3-D14D-8B33-2C928A2FAA23}"/>
              </a:ext>
            </a:extLst>
          </p:cNvPr>
          <p:cNvGrpSpPr/>
          <p:nvPr/>
        </p:nvGrpSpPr>
        <p:grpSpPr>
          <a:xfrm>
            <a:off x="9286142" y="2698674"/>
            <a:ext cx="2768943" cy="3370006"/>
            <a:chOff x="9286142" y="2698674"/>
            <a:chExt cx="2768943" cy="3370006"/>
          </a:xfrm>
        </p:grpSpPr>
        <p:sp>
          <p:nvSpPr>
            <p:cNvPr id="15" name="Rectangle 14">
              <a:extLst>
                <a:ext uri="{FF2B5EF4-FFF2-40B4-BE49-F238E27FC236}">
                  <a16:creationId xmlns:a16="http://schemas.microsoft.com/office/drawing/2014/main" id="{E7C43B38-E655-9541-A1FD-026135D469EF}"/>
                </a:ext>
              </a:extLst>
            </p:cNvPr>
            <p:cNvSpPr/>
            <p:nvPr/>
          </p:nvSpPr>
          <p:spPr>
            <a:xfrm>
              <a:off x="9387742" y="3606286"/>
              <a:ext cx="2426306" cy="2462394"/>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182880" rIns="182880" bIns="0" rtlCol="0" anchor="t" anchorCtr="0"/>
            <a:lstStyle/>
            <a:p>
              <a:r>
                <a:rPr lang="en-US" sz="1600" dirty="0">
                  <a:solidFill>
                    <a:schemeClr val="tx1"/>
                  </a:solidFill>
                </a:rPr>
                <a:t>Lower TCO using</a:t>
              </a:r>
              <a:r>
                <a:rPr lang="en-US" sz="1600" b="1" dirty="0">
                  <a:solidFill>
                    <a:schemeClr val="tx1"/>
                  </a:solidFill>
                </a:rPr>
                <a:t> </a:t>
              </a:r>
              <a:r>
                <a:rPr lang="en-US" sz="1600" dirty="0">
                  <a:solidFill>
                    <a:schemeClr val="tx1"/>
                  </a:solidFill>
                </a:rPr>
                <a:t>tiering of inactive data to lower-cost storage</a:t>
              </a:r>
            </a:p>
          </p:txBody>
        </p:sp>
        <p:sp>
          <p:nvSpPr>
            <p:cNvPr id="16" name="Rectangle 15">
              <a:extLst>
                <a:ext uri="{FF2B5EF4-FFF2-40B4-BE49-F238E27FC236}">
                  <a16:creationId xmlns:a16="http://schemas.microsoft.com/office/drawing/2014/main" id="{2148C185-911E-7141-9DA2-D47B66D7CEE5}"/>
                </a:ext>
              </a:extLst>
            </p:cNvPr>
            <p:cNvSpPr/>
            <p:nvPr/>
          </p:nvSpPr>
          <p:spPr>
            <a:xfrm>
              <a:off x="10226887" y="2891213"/>
              <a:ext cx="1828198" cy="923330"/>
            </a:xfrm>
            <a:prstGeom prst="rect">
              <a:avLst/>
            </a:prstGeom>
          </p:spPr>
          <p:txBody>
            <a:bodyPr wrap="square">
              <a:spAutoFit/>
            </a:bodyPr>
            <a:lstStyle/>
            <a:p>
              <a:r>
                <a:rPr lang="en-US" b="1" dirty="0"/>
                <a:t>Smart economics </a:t>
              </a:r>
            </a:p>
            <a:p>
              <a:endParaRPr lang="en-US" b="1" dirty="0"/>
            </a:p>
          </p:txBody>
        </p:sp>
        <p:grpSp>
          <p:nvGrpSpPr>
            <p:cNvPr id="38" name="Group 37">
              <a:extLst>
                <a:ext uri="{FF2B5EF4-FFF2-40B4-BE49-F238E27FC236}">
                  <a16:creationId xmlns:a16="http://schemas.microsoft.com/office/drawing/2014/main" id="{01F06D69-6163-2742-9E1E-464074170BCE}"/>
                </a:ext>
              </a:extLst>
            </p:cNvPr>
            <p:cNvGrpSpPr/>
            <p:nvPr/>
          </p:nvGrpSpPr>
          <p:grpSpPr>
            <a:xfrm>
              <a:off x="9286142" y="2698674"/>
              <a:ext cx="861158" cy="861158"/>
              <a:chOff x="9246893" y="257775"/>
              <a:chExt cx="990600" cy="990600"/>
            </a:xfrm>
          </p:grpSpPr>
          <p:sp>
            <p:nvSpPr>
              <p:cNvPr id="54" name="Oval 53">
                <a:extLst>
                  <a:ext uri="{FF2B5EF4-FFF2-40B4-BE49-F238E27FC236}">
                    <a16:creationId xmlns:a16="http://schemas.microsoft.com/office/drawing/2014/main" id="{9237B943-5EB8-DE42-B596-95F98812A5A5}"/>
                  </a:ext>
                </a:extLst>
              </p:cNvPr>
              <p:cNvSpPr/>
              <p:nvPr/>
            </p:nvSpPr>
            <p:spPr>
              <a:xfrm>
                <a:off x="9246893" y="257775"/>
                <a:ext cx="990600" cy="990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pic>
            <p:nvPicPr>
              <p:cNvPr id="34" name="Picture 33">
                <a:extLst>
                  <a:ext uri="{FF2B5EF4-FFF2-40B4-BE49-F238E27FC236}">
                    <a16:creationId xmlns:a16="http://schemas.microsoft.com/office/drawing/2014/main" id="{32434F4C-0E1E-D344-A93F-EB7837557053}"/>
                  </a:ext>
                </a:extLst>
              </p:cNvPr>
              <p:cNvPicPr>
                <a:picLocks noChangeAspect="1"/>
              </p:cNvPicPr>
              <p:nvPr/>
            </p:nvPicPr>
            <p:blipFill>
              <a:blip r:embed="rId14"/>
              <a:stretch>
                <a:fillRect/>
              </a:stretch>
            </p:blipFill>
            <p:spPr>
              <a:xfrm>
                <a:off x="9552445" y="488426"/>
                <a:ext cx="379497" cy="529298"/>
              </a:xfrm>
              <a:prstGeom prst="rect">
                <a:avLst/>
              </a:prstGeom>
            </p:spPr>
          </p:pic>
        </p:grpSp>
      </p:grpSp>
      <p:grpSp>
        <p:nvGrpSpPr>
          <p:cNvPr id="59" name="Group 58">
            <a:extLst>
              <a:ext uri="{FF2B5EF4-FFF2-40B4-BE49-F238E27FC236}">
                <a16:creationId xmlns:a16="http://schemas.microsoft.com/office/drawing/2014/main" id="{F8DB30DA-F682-8143-B29D-BFF2B23DB271}"/>
              </a:ext>
            </a:extLst>
          </p:cNvPr>
          <p:cNvGrpSpPr/>
          <p:nvPr/>
        </p:nvGrpSpPr>
        <p:grpSpPr>
          <a:xfrm>
            <a:off x="6687296" y="2698674"/>
            <a:ext cx="2674445" cy="3370006"/>
            <a:chOff x="6687296" y="2698674"/>
            <a:chExt cx="2674445" cy="3370006"/>
          </a:xfrm>
        </p:grpSpPr>
        <p:sp>
          <p:nvSpPr>
            <p:cNvPr id="10" name="Rectangle 9">
              <a:extLst>
                <a:ext uri="{FF2B5EF4-FFF2-40B4-BE49-F238E27FC236}">
                  <a16:creationId xmlns:a16="http://schemas.microsoft.com/office/drawing/2014/main" id="{441E0B8F-8DD5-204B-883A-3CD178E62491}"/>
                </a:ext>
              </a:extLst>
            </p:cNvPr>
            <p:cNvSpPr/>
            <p:nvPr/>
          </p:nvSpPr>
          <p:spPr>
            <a:xfrm>
              <a:off x="7561154" y="2880694"/>
              <a:ext cx="1800587" cy="923330"/>
            </a:xfrm>
            <a:prstGeom prst="rect">
              <a:avLst/>
            </a:prstGeom>
          </p:spPr>
          <p:txBody>
            <a:bodyPr wrap="square">
              <a:spAutoFit/>
            </a:bodyPr>
            <a:lstStyle/>
            <a:p>
              <a:r>
                <a:rPr lang="en-US" b="1" dirty="0"/>
                <a:t>Simple data management </a:t>
              </a:r>
            </a:p>
            <a:p>
              <a:endParaRPr lang="en-US" b="1" dirty="0"/>
            </a:p>
          </p:txBody>
        </p:sp>
        <p:grpSp>
          <p:nvGrpSpPr>
            <p:cNvPr id="37" name="Group 36">
              <a:extLst>
                <a:ext uri="{FF2B5EF4-FFF2-40B4-BE49-F238E27FC236}">
                  <a16:creationId xmlns:a16="http://schemas.microsoft.com/office/drawing/2014/main" id="{EE5D466B-FF1F-EA44-9C47-CC0C4C94FD03}"/>
                </a:ext>
              </a:extLst>
            </p:cNvPr>
            <p:cNvGrpSpPr/>
            <p:nvPr/>
          </p:nvGrpSpPr>
          <p:grpSpPr>
            <a:xfrm>
              <a:off x="6687296" y="2698674"/>
              <a:ext cx="861158" cy="861158"/>
              <a:chOff x="7018175" y="257775"/>
              <a:chExt cx="990600" cy="990600"/>
            </a:xfrm>
          </p:grpSpPr>
          <p:sp>
            <p:nvSpPr>
              <p:cNvPr id="52" name="Oval 51">
                <a:extLst>
                  <a:ext uri="{FF2B5EF4-FFF2-40B4-BE49-F238E27FC236}">
                    <a16:creationId xmlns:a16="http://schemas.microsoft.com/office/drawing/2014/main" id="{F3A1E77D-9BF9-2A40-AEF6-6D1DC7218A07}"/>
                  </a:ext>
                </a:extLst>
              </p:cNvPr>
              <p:cNvSpPr/>
              <p:nvPr/>
            </p:nvSpPr>
            <p:spPr>
              <a:xfrm>
                <a:off x="7018175" y="257775"/>
                <a:ext cx="990600" cy="990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pic>
            <p:nvPicPr>
              <p:cNvPr id="11" name="Graphic 10" descr="Gears">
                <a:extLst>
                  <a:ext uri="{FF2B5EF4-FFF2-40B4-BE49-F238E27FC236}">
                    <a16:creationId xmlns:a16="http://schemas.microsoft.com/office/drawing/2014/main" id="{59A17EEB-1717-D948-9A29-6BE8BC5D0AF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59255" y="398855"/>
                <a:ext cx="708441" cy="708441"/>
              </a:xfrm>
              <a:prstGeom prst="rect">
                <a:avLst/>
              </a:prstGeom>
            </p:spPr>
          </p:pic>
        </p:grpSp>
        <p:sp>
          <p:nvSpPr>
            <p:cNvPr id="55" name="Rectangle 54">
              <a:extLst>
                <a:ext uri="{FF2B5EF4-FFF2-40B4-BE49-F238E27FC236}">
                  <a16:creationId xmlns:a16="http://schemas.microsoft.com/office/drawing/2014/main" id="{2C5333C1-FB3B-E448-B767-BA5BEE71468A}"/>
                </a:ext>
              </a:extLst>
            </p:cNvPr>
            <p:cNvSpPr/>
            <p:nvPr/>
          </p:nvSpPr>
          <p:spPr>
            <a:xfrm>
              <a:off x="6787707" y="3606286"/>
              <a:ext cx="2426306" cy="2462394"/>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182880" rIns="182880" bIns="0" rtlCol="0" anchor="t" anchorCtr="0"/>
            <a:lstStyle/>
            <a:p>
              <a:r>
                <a:rPr lang="en-US" sz="1600" b="1" dirty="0">
                  <a:solidFill>
                    <a:schemeClr val="tx1"/>
                  </a:solidFill>
                </a:rPr>
                <a:t>Automated cloud tiering </a:t>
              </a:r>
              <a:r>
                <a:rPr lang="en-US" sz="1600" dirty="0">
                  <a:solidFill>
                    <a:schemeClr val="tx1"/>
                  </a:solidFill>
                </a:rPr>
                <a:t>transparent to applications</a:t>
              </a:r>
            </a:p>
            <a:p>
              <a:endParaRPr lang="en-US" sz="1600" dirty="0">
                <a:solidFill>
                  <a:schemeClr val="tx1"/>
                </a:solidFill>
              </a:endParaRPr>
            </a:p>
            <a:p>
              <a:r>
                <a:rPr lang="en-US" sz="1600" b="1" dirty="0">
                  <a:solidFill>
                    <a:schemeClr val="tx1"/>
                  </a:solidFill>
                </a:rPr>
                <a:t>Retrieve</a:t>
              </a:r>
              <a:r>
                <a:rPr lang="en-US" sz="1600" dirty="0">
                  <a:solidFill>
                    <a:schemeClr val="tx1"/>
                  </a:solidFill>
                </a:rPr>
                <a:t> cold data from public cloud </a:t>
              </a:r>
            </a:p>
          </p:txBody>
        </p:sp>
      </p:grpSp>
      <p:grpSp>
        <p:nvGrpSpPr>
          <p:cNvPr id="58" name="Group 57">
            <a:extLst>
              <a:ext uri="{FF2B5EF4-FFF2-40B4-BE49-F238E27FC236}">
                <a16:creationId xmlns:a16="http://schemas.microsoft.com/office/drawing/2014/main" id="{107753EB-ECF9-FE4C-938D-D3CA85E154CD}"/>
              </a:ext>
            </a:extLst>
          </p:cNvPr>
          <p:cNvGrpSpPr/>
          <p:nvPr/>
        </p:nvGrpSpPr>
        <p:grpSpPr>
          <a:xfrm>
            <a:off x="4092804" y="2698674"/>
            <a:ext cx="2521175" cy="3370006"/>
            <a:chOff x="4092804" y="2698674"/>
            <a:chExt cx="2521175" cy="3370006"/>
          </a:xfrm>
        </p:grpSpPr>
        <p:sp>
          <p:nvSpPr>
            <p:cNvPr id="22" name="Rectangle 21">
              <a:extLst>
                <a:ext uri="{FF2B5EF4-FFF2-40B4-BE49-F238E27FC236}">
                  <a16:creationId xmlns:a16="http://schemas.microsoft.com/office/drawing/2014/main" id="{9B1D03B9-9F02-6546-A8C5-786BC934C67F}"/>
                </a:ext>
              </a:extLst>
            </p:cNvPr>
            <p:cNvSpPr/>
            <p:nvPr/>
          </p:nvSpPr>
          <p:spPr>
            <a:xfrm>
              <a:off x="4952781" y="2878291"/>
              <a:ext cx="1470186" cy="646332"/>
            </a:xfrm>
            <a:prstGeom prst="rect">
              <a:avLst/>
            </a:prstGeom>
          </p:spPr>
          <p:txBody>
            <a:bodyPr wrap="square">
              <a:spAutoFit/>
            </a:bodyPr>
            <a:lstStyle/>
            <a:p>
              <a:r>
                <a:rPr lang="en-US" b="1" dirty="0"/>
                <a:t>Hybrid cloud</a:t>
              </a:r>
              <a:endParaRPr lang="en-US" dirty="0"/>
            </a:p>
          </p:txBody>
        </p:sp>
        <p:grpSp>
          <p:nvGrpSpPr>
            <p:cNvPr id="36" name="Group 35">
              <a:extLst>
                <a:ext uri="{FF2B5EF4-FFF2-40B4-BE49-F238E27FC236}">
                  <a16:creationId xmlns:a16="http://schemas.microsoft.com/office/drawing/2014/main" id="{8688F8EE-75EE-FE47-B91E-47748DE32308}"/>
                </a:ext>
              </a:extLst>
            </p:cNvPr>
            <p:cNvGrpSpPr/>
            <p:nvPr/>
          </p:nvGrpSpPr>
          <p:grpSpPr>
            <a:xfrm>
              <a:off x="4092804" y="2698674"/>
              <a:ext cx="861158" cy="861158"/>
              <a:chOff x="5034983" y="257775"/>
              <a:chExt cx="990600" cy="990600"/>
            </a:xfrm>
          </p:grpSpPr>
          <p:sp>
            <p:nvSpPr>
              <p:cNvPr id="35" name="Oval 34">
                <a:extLst>
                  <a:ext uri="{FF2B5EF4-FFF2-40B4-BE49-F238E27FC236}">
                    <a16:creationId xmlns:a16="http://schemas.microsoft.com/office/drawing/2014/main" id="{83E4B520-1F84-B343-9F23-2938C6FCE266}"/>
                  </a:ext>
                </a:extLst>
              </p:cNvPr>
              <p:cNvSpPr/>
              <p:nvPr/>
            </p:nvSpPr>
            <p:spPr>
              <a:xfrm>
                <a:off x="5034983" y="257775"/>
                <a:ext cx="990600" cy="990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pic>
            <p:nvPicPr>
              <p:cNvPr id="24" name="Graphic 23" descr="Cloud Computing">
                <a:extLst>
                  <a:ext uri="{FF2B5EF4-FFF2-40B4-BE49-F238E27FC236}">
                    <a16:creationId xmlns:a16="http://schemas.microsoft.com/office/drawing/2014/main" id="{AEC3702B-2DA7-4648-9BDF-B11FA2469A5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28081" y="444519"/>
                <a:ext cx="604404" cy="617112"/>
              </a:xfrm>
              <a:prstGeom prst="rect">
                <a:avLst/>
              </a:prstGeom>
            </p:spPr>
          </p:pic>
        </p:grpSp>
        <p:sp>
          <p:nvSpPr>
            <p:cNvPr id="56" name="Rectangle 55">
              <a:extLst>
                <a:ext uri="{FF2B5EF4-FFF2-40B4-BE49-F238E27FC236}">
                  <a16:creationId xmlns:a16="http://schemas.microsoft.com/office/drawing/2014/main" id="{4C6ACBE9-5A05-1547-8BC6-9D7E25B87B97}"/>
                </a:ext>
              </a:extLst>
            </p:cNvPr>
            <p:cNvSpPr/>
            <p:nvPr/>
          </p:nvSpPr>
          <p:spPr>
            <a:xfrm>
              <a:off x="4187673" y="3606286"/>
              <a:ext cx="2426306" cy="2462394"/>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182880" rIns="182880" bIns="0" rtlCol="0" anchor="t" anchorCtr="0"/>
            <a:lstStyle/>
            <a:p>
              <a:r>
                <a:rPr lang="en-US" sz="1600" dirty="0">
                  <a:solidFill>
                    <a:schemeClr val="tx1"/>
                  </a:solidFill>
                </a:rPr>
                <a:t>Extends </a:t>
              </a:r>
              <a:r>
                <a:rPr lang="en-US" sz="1600" b="1" dirty="0">
                  <a:solidFill>
                    <a:schemeClr val="tx1"/>
                  </a:solidFill>
                </a:rPr>
                <a:t>primary storage </a:t>
              </a:r>
              <a:r>
                <a:rPr lang="en-US" sz="1600" dirty="0">
                  <a:solidFill>
                    <a:schemeClr val="tx1"/>
                  </a:solidFill>
                </a:rPr>
                <a:t>to public cloud </a:t>
              </a:r>
            </a:p>
          </p:txBody>
        </p:sp>
      </p:grpSp>
    </p:spTree>
    <p:extLst>
      <p:ext uri="{BB962C8B-B14F-4D97-AF65-F5344CB8AC3E}">
        <p14:creationId xmlns:p14="http://schemas.microsoft.com/office/powerpoint/2010/main" val="1210649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0B28D6-F0A6-D54C-A112-01F3594182D7}"/>
              </a:ext>
            </a:extLst>
          </p:cNvPr>
          <p:cNvSpPr>
            <a:spLocks noGrp="1"/>
          </p:cNvSpPr>
          <p:nvPr>
            <p:ph type="title"/>
          </p:nvPr>
        </p:nvSpPr>
        <p:spPr/>
        <p:txBody>
          <a:bodyPr/>
          <a:lstStyle/>
          <a:p>
            <a:r>
              <a:rPr lang="en-US" dirty="0"/>
              <a:t>FlexPod with Cloud Insights</a:t>
            </a:r>
          </a:p>
        </p:txBody>
      </p:sp>
      <p:grpSp>
        <p:nvGrpSpPr>
          <p:cNvPr id="12" name="Group 11">
            <a:extLst>
              <a:ext uri="{FF2B5EF4-FFF2-40B4-BE49-F238E27FC236}">
                <a16:creationId xmlns:a16="http://schemas.microsoft.com/office/drawing/2014/main" id="{15113249-965E-344C-B093-DAD21092E964}"/>
              </a:ext>
            </a:extLst>
          </p:cNvPr>
          <p:cNvGrpSpPr/>
          <p:nvPr/>
        </p:nvGrpSpPr>
        <p:grpSpPr>
          <a:xfrm>
            <a:off x="1194695" y="2583477"/>
            <a:ext cx="2409117" cy="3371166"/>
            <a:chOff x="527021" y="2223717"/>
            <a:chExt cx="2128639" cy="3489259"/>
          </a:xfrm>
        </p:grpSpPr>
        <p:pic>
          <p:nvPicPr>
            <p:cNvPr id="54" name="Picture 53" descr="NetworkCloud-Plain">
              <a:extLst>
                <a:ext uri="{FF2B5EF4-FFF2-40B4-BE49-F238E27FC236}">
                  <a16:creationId xmlns:a16="http://schemas.microsoft.com/office/drawing/2014/main" id="{D0C5943A-A61B-534E-BEBC-1F713A334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516" y="2223717"/>
              <a:ext cx="1637764" cy="102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descr="A close up of a computer&#10;&#10;Description automatically generated">
              <a:extLst>
                <a:ext uri="{FF2B5EF4-FFF2-40B4-BE49-F238E27FC236}">
                  <a16:creationId xmlns:a16="http://schemas.microsoft.com/office/drawing/2014/main" id="{B52F2471-6253-8A41-A443-5315F3D29C4C}"/>
                </a:ext>
              </a:extLst>
            </p:cNvPr>
            <p:cNvPicPr>
              <a:picLocks noChangeAspect="1"/>
            </p:cNvPicPr>
            <p:nvPr/>
          </p:nvPicPr>
          <p:blipFill>
            <a:blip r:embed="rId4"/>
            <a:stretch>
              <a:fillRect/>
            </a:stretch>
          </p:blipFill>
          <p:spPr>
            <a:xfrm>
              <a:off x="527021" y="3580669"/>
              <a:ext cx="1029391" cy="2132307"/>
            </a:xfrm>
            <a:prstGeom prst="rect">
              <a:avLst/>
            </a:prstGeom>
          </p:spPr>
        </p:pic>
        <p:pic>
          <p:nvPicPr>
            <p:cNvPr id="56" name="Picture 55" descr="A close up of a sign&#10;&#10;Description automatically generated">
              <a:extLst>
                <a:ext uri="{FF2B5EF4-FFF2-40B4-BE49-F238E27FC236}">
                  <a16:creationId xmlns:a16="http://schemas.microsoft.com/office/drawing/2014/main" id="{53EF146B-FD5D-5943-BBCC-B9B84ADCDB8F}"/>
                </a:ext>
              </a:extLst>
            </p:cNvPr>
            <p:cNvPicPr>
              <a:picLocks noChangeAspect="1"/>
            </p:cNvPicPr>
            <p:nvPr/>
          </p:nvPicPr>
          <p:blipFill>
            <a:blip r:embed="rId5"/>
            <a:stretch>
              <a:fillRect/>
            </a:stretch>
          </p:blipFill>
          <p:spPr>
            <a:xfrm>
              <a:off x="1526278" y="4887099"/>
              <a:ext cx="1129382" cy="825876"/>
            </a:xfrm>
            <a:prstGeom prst="rect">
              <a:avLst/>
            </a:prstGeom>
          </p:spPr>
        </p:pic>
        <p:sp>
          <p:nvSpPr>
            <p:cNvPr id="57" name="Up-Down Arrow 56">
              <a:extLst>
                <a:ext uri="{FF2B5EF4-FFF2-40B4-BE49-F238E27FC236}">
                  <a16:creationId xmlns:a16="http://schemas.microsoft.com/office/drawing/2014/main" id="{8CFD099B-DCDF-EC4F-A17D-4D90DF516C20}"/>
                </a:ext>
              </a:extLst>
            </p:cNvPr>
            <p:cNvSpPr/>
            <p:nvPr/>
          </p:nvSpPr>
          <p:spPr>
            <a:xfrm>
              <a:off x="1636463" y="3339658"/>
              <a:ext cx="417263" cy="1456448"/>
            </a:xfrm>
            <a:prstGeom prst="up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TextBox 57">
              <a:extLst>
                <a:ext uri="{FF2B5EF4-FFF2-40B4-BE49-F238E27FC236}">
                  <a16:creationId xmlns:a16="http://schemas.microsoft.com/office/drawing/2014/main" id="{B55C53AD-A5AA-5342-A673-C2AAA75BEE5F}"/>
                </a:ext>
              </a:extLst>
            </p:cNvPr>
            <p:cNvSpPr txBox="1"/>
            <p:nvPr/>
          </p:nvSpPr>
          <p:spPr>
            <a:xfrm>
              <a:off x="1007715" y="2576773"/>
              <a:ext cx="1340178" cy="307428"/>
            </a:xfrm>
            <a:prstGeom prst="rect">
              <a:avLst/>
            </a:prstGeom>
            <a:solidFill>
              <a:schemeClr val="bg1"/>
            </a:solidFill>
          </p:spPr>
          <p:txBody>
            <a:bodyPr wrap="square" rtlCol="0">
              <a:spAutoFit/>
            </a:bodyPr>
            <a:lstStyle/>
            <a:p>
              <a:pPr algn="ctr">
                <a:buClr>
                  <a:schemeClr val="accent3"/>
                </a:buClr>
              </a:pPr>
              <a:r>
                <a:rPr lang="en-US" sz="1200" dirty="0"/>
                <a:t>Cloud Insight</a:t>
              </a:r>
            </a:p>
          </p:txBody>
        </p:sp>
      </p:grpSp>
      <p:sp>
        <p:nvSpPr>
          <p:cNvPr id="10" name="Rectangle 9">
            <a:extLst>
              <a:ext uri="{FF2B5EF4-FFF2-40B4-BE49-F238E27FC236}">
                <a16:creationId xmlns:a16="http://schemas.microsoft.com/office/drawing/2014/main" id="{1D140B76-7F1F-F34B-8E80-FF6544E44D20}"/>
              </a:ext>
            </a:extLst>
          </p:cNvPr>
          <p:cNvSpPr/>
          <p:nvPr/>
        </p:nvSpPr>
        <p:spPr>
          <a:xfrm>
            <a:off x="351034" y="1177545"/>
            <a:ext cx="9492213" cy="923330"/>
          </a:xfrm>
          <a:prstGeom prst="rect">
            <a:avLst/>
          </a:prstGeom>
        </p:spPr>
        <p:txBody>
          <a:bodyPr wrap="square">
            <a:spAutoFit/>
          </a:bodyPr>
          <a:lstStyle/>
          <a:p>
            <a:r>
              <a:rPr lang="en-US" b="1" dirty="0">
                <a:latin typeface="Arial" charset="0"/>
                <a:ea typeface="ＭＳ Ｐゴシック" charset="0"/>
              </a:rPr>
              <a:t>Modernize </a:t>
            </a:r>
            <a:r>
              <a:rPr lang="en-US" b="1" dirty="0"/>
              <a:t>your FlexPod storage monitoring, troubleshooting, and optimization </a:t>
            </a:r>
            <a:r>
              <a:rPr lang="en-US" dirty="0"/>
              <a:t>capabilities with Cloud Insight and </a:t>
            </a:r>
            <a:r>
              <a:rPr lang="en-US" b="1" dirty="0"/>
              <a:t>expand to hybrid cloud </a:t>
            </a:r>
            <a:r>
              <a:rPr lang="en-US" dirty="0"/>
              <a:t>as needed. This solution focuses on Cloud Insight basic offering with </a:t>
            </a:r>
            <a:r>
              <a:rPr lang="en-US" dirty="0" err="1"/>
              <a:t>FlexPod</a:t>
            </a:r>
            <a:r>
              <a:rPr lang="en-US" baseline="30000" dirty="0">
                <a:latin typeface="Arial" panose="020B0604020202020204" pitchFamily="34" charset="0"/>
                <a:cs typeface="Arial" panose="020B0604020202020204" pitchFamily="34" charset="0"/>
              </a:rPr>
              <a:t>®</a:t>
            </a:r>
            <a:r>
              <a:rPr lang="en-US" dirty="0"/>
              <a:t>.</a:t>
            </a:r>
          </a:p>
        </p:txBody>
      </p:sp>
      <p:grpSp>
        <p:nvGrpSpPr>
          <p:cNvPr id="16" name="Group 15">
            <a:extLst>
              <a:ext uri="{FF2B5EF4-FFF2-40B4-BE49-F238E27FC236}">
                <a16:creationId xmlns:a16="http://schemas.microsoft.com/office/drawing/2014/main" id="{53011A20-09CD-0341-B314-921AB9CFE762}"/>
              </a:ext>
            </a:extLst>
          </p:cNvPr>
          <p:cNvGrpSpPr/>
          <p:nvPr/>
        </p:nvGrpSpPr>
        <p:grpSpPr>
          <a:xfrm>
            <a:off x="4873228" y="2257495"/>
            <a:ext cx="2813405" cy="2060756"/>
            <a:chOff x="4873228" y="2009144"/>
            <a:chExt cx="2813405" cy="2060756"/>
          </a:xfrm>
        </p:grpSpPr>
        <p:grpSp>
          <p:nvGrpSpPr>
            <p:cNvPr id="7" name="Group 6">
              <a:extLst>
                <a:ext uri="{FF2B5EF4-FFF2-40B4-BE49-F238E27FC236}">
                  <a16:creationId xmlns:a16="http://schemas.microsoft.com/office/drawing/2014/main" id="{31FEFD4E-64E3-FF4A-85BD-9859FA6E22FA}"/>
                </a:ext>
              </a:extLst>
            </p:cNvPr>
            <p:cNvGrpSpPr/>
            <p:nvPr/>
          </p:nvGrpSpPr>
          <p:grpSpPr>
            <a:xfrm>
              <a:off x="4873228" y="2009144"/>
              <a:ext cx="868680" cy="867123"/>
              <a:chOff x="4873228" y="2009144"/>
              <a:chExt cx="868680" cy="867123"/>
            </a:xfrm>
          </p:grpSpPr>
          <p:sp>
            <p:nvSpPr>
              <p:cNvPr id="25" name="Oval 24">
                <a:extLst>
                  <a:ext uri="{FF2B5EF4-FFF2-40B4-BE49-F238E27FC236}">
                    <a16:creationId xmlns:a16="http://schemas.microsoft.com/office/drawing/2014/main" id="{AA81EF19-7203-4E44-89CD-94847C4B69F5}"/>
                  </a:ext>
                </a:extLst>
              </p:cNvPr>
              <p:cNvSpPr>
                <a:spLocks/>
              </p:cNvSpPr>
              <p:nvPr/>
            </p:nvSpPr>
            <p:spPr>
              <a:xfrm>
                <a:off x="4873228" y="2009144"/>
                <a:ext cx="868680" cy="8671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6" name="Freeform 25">
                <a:extLst>
                  <a:ext uri="{FF2B5EF4-FFF2-40B4-BE49-F238E27FC236}">
                    <a16:creationId xmlns:a16="http://schemas.microsoft.com/office/drawing/2014/main" id="{3A1F265C-D514-144C-8A74-19CA1A6F6E0D}"/>
                  </a:ext>
                </a:extLst>
              </p:cNvPr>
              <p:cNvSpPr>
                <a:spLocks noChangeArrowheads="1"/>
              </p:cNvSpPr>
              <p:nvPr/>
            </p:nvSpPr>
            <p:spPr bwMode="auto">
              <a:xfrm>
                <a:off x="5093528" y="2237683"/>
                <a:ext cx="428080" cy="410045"/>
              </a:xfrm>
              <a:custGeom>
                <a:avLst/>
                <a:gdLst>
                  <a:gd name="T0" fmla="*/ 994 w 995"/>
                  <a:gd name="T1" fmla="*/ 192 h 998"/>
                  <a:gd name="T2" fmla="*/ 765 w 995"/>
                  <a:gd name="T3" fmla="*/ 0 h 998"/>
                  <a:gd name="T4" fmla="*/ 700 w 995"/>
                  <a:gd name="T5" fmla="*/ 77 h 998"/>
                  <a:gd name="T6" fmla="*/ 929 w 995"/>
                  <a:gd name="T7" fmla="*/ 268 h 998"/>
                  <a:gd name="T8" fmla="*/ 994 w 995"/>
                  <a:gd name="T9" fmla="*/ 192 h 998"/>
                  <a:gd name="T10" fmla="*/ 294 w 995"/>
                  <a:gd name="T11" fmla="*/ 77 h 998"/>
                  <a:gd name="T12" fmla="*/ 229 w 995"/>
                  <a:gd name="T13" fmla="*/ 0 h 998"/>
                  <a:gd name="T14" fmla="*/ 0 w 995"/>
                  <a:gd name="T15" fmla="*/ 192 h 998"/>
                  <a:gd name="T16" fmla="*/ 65 w 995"/>
                  <a:gd name="T17" fmla="*/ 268 h 998"/>
                  <a:gd name="T18" fmla="*/ 294 w 995"/>
                  <a:gd name="T19" fmla="*/ 77 h 998"/>
                  <a:gd name="T20" fmla="*/ 449 w 995"/>
                  <a:gd name="T21" fmla="*/ 297 h 998"/>
                  <a:gd name="T22" fmla="*/ 449 w 995"/>
                  <a:gd name="T23" fmla="*/ 601 h 998"/>
                  <a:gd name="T24" fmla="*/ 686 w 995"/>
                  <a:gd name="T25" fmla="*/ 743 h 998"/>
                  <a:gd name="T26" fmla="*/ 723 w 995"/>
                  <a:gd name="T27" fmla="*/ 680 h 998"/>
                  <a:gd name="T28" fmla="*/ 548 w 995"/>
                  <a:gd name="T29" fmla="*/ 562 h 998"/>
                  <a:gd name="T30" fmla="*/ 548 w 995"/>
                  <a:gd name="T31" fmla="*/ 297 h 998"/>
                  <a:gd name="T32" fmla="*/ 449 w 995"/>
                  <a:gd name="T33" fmla="*/ 297 h 998"/>
                  <a:gd name="T34" fmla="*/ 497 w 995"/>
                  <a:gd name="T35" fmla="*/ 105 h 998"/>
                  <a:gd name="T36" fmla="*/ 51 w 995"/>
                  <a:gd name="T37" fmla="*/ 551 h 998"/>
                  <a:gd name="T38" fmla="*/ 497 w 995"/>
                  <a:gd name="T39" fmla="*/ 997 h 998"/>
                  <a:gd name="T40" fmla="*/ 943 w 995"/>
                  <a:gd name="T41" fmla="*/ 551 h 998"/>
                  <a:gd name="T42" fmla="*/ 497 w 995"/>
                  <a:gd name="T43" fmla="*/ 105 h 998"/>
                  <a:gd name="T44" fmla="*/ 497 w 995"/>
                  <a:gd name="T45" fmla="*/ 901 h 998"/>
                  <a:gd name="T46" fmla="*/ 150 w 995"/>
                  <a:gd name="T47" fmla="*/ 553 h 998"/>
                  <a:gd name="T48" fmla="*/ 497 w 995"/>
                  <a:gd name="T49" fmla="*/ 206 h 998"/>
                  <a:gd name="T50" fmla="*/ 844 w 995"/>
                  <a:gd name="T51" fmla="*/ 553 h 998"/>
                  <a:gd name="T52" fmla="*/ 497 w 995"/>
                  <a:gd name="T53" fmla="*/ 901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5" h="998">
                    <a:moveTo>
                      <a:pt x="994" y="192"/>
                    </a:moveTo>
                    <a:lnTo>
                      <a:pt x="765" y="0"/>
                    </a:lnTo>
                    <a:lnTo>
                      <a:pt x="700" y="77"/>
                    </a:lnTo>
                    <a:lnTo>
                      <a:pt x="929" y="268"/>
                    </a:lnTo>
                    <a:lnTo>
                      <a:pt x="994" y="192"/>
                    </a:lnTo>
                    <a:close/>
                    <a:moveTo>
                      <a:pt x="294" y="77"/>
                    </a:moveTo>
                    <a:lnTo>
                      <a:pt x="229" y="0"/>
                    </a:lnTo>
                    <a:lnTo>
                      <a:pt x="0" y="192"/>
                    </a:lnTo>
                    <a:lnTo>
                      <a:pt x="65" y="268"/>
                    </a:lnTo>
                    <a:cubicBezTo>
                      <a:pt x="65" y="266"/>
                      <a:pt x="294" y="77"/>
                      <a:pt x="294" y="77"/>
                    </a:cubicBezTo>
                    <a:close/>
                    <a:moveTo>
                      <a:pt x="449" y="297"/>
                    </a:moveTo>
                    <a:lnTo>
                      <a:pt x="449" y="601"/>
                    </a:lnTo>
                    <a:lnTo>
                      <a:pt x="686" y="743"/>
                    </a:lnTo>
                    <a:lnTo>
                      <a:pt x="723" y="680"/>
                    </a:lnTo>
                    <a:lnTo>
                      <a:pt x="548" y="562"/>
                    </a:lnTo>
                    <a:lnTo>
                      <a:pt x="548" y="297"/>
                    </a:lnTo>
                    <a:lnTo>
                      <a:pt x="449" y="297"/>
                    </a:lnTo>
                    <a:close/>
                    <a:moveTo>
                      <a:pt x="497" y="105"/>
                    </a:moveTo>
                    <a:cubicBezTo>
                      <a:pt x="252" y="105"/>
                      <a:pt x="51" y="305"/>
                      <a:pt x="51" y="551"/>
                    </a:cubicBezTo>
                    <a:cubicBezTo>
                      <a:pt x="51" y="796"/>
                      <a:pt x="251" y="997"/>
                      <a:pt x="497" y="997"/>
                    </a:cubicBezTo>
                    <a:cubicBezTo>
                      <a:pt x="742" y="997"/>
                      <a:pt x="943" y="796"/>
                      <a:pt x="943" y="551"/>
                    </a:cubicBezTo>
                    <a:cubicBezTo>
                      <a:pt x="946" y="305"/>
                      <a:pt x="746" y="105"/>
                      <a:pt x="497" y="105"/>
                    </a:cubicBezTo>
                    <a:close/>
                    <a:moveTo>
                      <a:pt x="497" y="901"/>
                    </a:moveTo>
                    <a:cubicBezTo>
                      <a:pt x="305" y="901"/>
                      <a:pt x="150" y="744"/>
                      <a:pt x="150" y="553"/>
                    </a:cubicBezTo>
                    <a:cubicBezTo>
                      <a:pt x="150" y="361"/>
                      <a:pt x="305" y="206"/>
                      <a:pt x="497" y="206"/>
                    </a:cubicBezTo>
                    <a:cubicBezTo>
                      <a:pt x="689" y="206"/>
                      <a:pt x="844" y="361"/>
                      <a:pt x="844" y="553"/>
                    </a:cubicBezTo>
                    <a:cubicBezTo>
                      <a:pt x="844" y="744"/>
                      <a:pt x="689" y="901"/>
                      <a:pt x="497" y="90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799"/>
              </a:p>
            </p:txBody>
          </p:sp>
        </p:grpSp>
        <p:sp>
          <p:nvSpPr>
            <p:cNvPr id="39" name="Content Placeholder 1">
              <a:extLst>
                <a:ext uri="{FF2B5EF4-FFF2-40B4-BE49-F238E27FC236}">
                  <a16:creationId xmlns:a16="http://schemas.microsoft.com/office/drawing/2014/main" id="{403CA074-47E5-3549-96AE-3461651AF7A8}"/>
                </a:ext>
              </a:extLst>
            </p:cNvPr>
            <p:cNvSpPr txBox="1">
              <a:spLocks/>
            </p:cNvSpPr>
            <p:nvPr/>
          </p:nvSpPr>
          <p:spPr bwMode="gray">
            <a:xfrm>
              <a:off x="5866603" y="2183008"/>
              <a:ext cx="1371600" cy="685800"/>
            </a:xfrm>
            <a:prstGeom prst="rect">
              <a:avLst/>
            </a:prstGeom>
          </p:spPr>
          <p:txBody>
            <a:bodyPr vert="horz" wrap="square" lIns="0" tIns="0" rIns="0" bIns="45720" rtlCol="0">
              <a:noAutofit/>
            </a:bodyPr>
            <a:lstStyle>
              <a:lvl1pPr marL="228531" indent="-228531" algn="l" defTabSz="914126" rtl="0" eaLnBrk="1" latinLnBrk="0" hangingPunct="1">
                <a:lnSpc>
                  <a:spcPct val="95000"/>
                </a:lnSpc>
                <a:spcBef>
                  <a:spcPts val="1200"/>
                </a:spcBef>
                <a:spcAft>
                  <a:spcPts val="400"/>
                </a:spcAft>
                <a:buFont typeface="Arial" panose="020B0604020202020204" pitchFamily="34" charset="0"/>
                <a:buChar char="•"/>
                <a:defRPr sz="1800" kern="1200">
                  <a:solidFill>
                    <a:schemeClr val="tx1"/>
                  </a:solidFill>
                  <a:latin typeface="+mn-lt"/>
                  <a:ea typeface="+mn-ea"/>
                  <a:cs typeface="+mn-cs"/>
                </a:defRPr>
              </a:lvl1pPr>
              <a:lvl2pPr marL="404813" indent="-176213" algn="l" defTabSz="914126" rtl="0" eaLnBrk="1" latinLnBrk="0" hangingPunct="1">
                <a:lnSpc>
                  <a:spcPct val="95000"/>
                </a:lnSpc>
                <a:spcBef>
                  <a:spcPts val="200"/>
                </a:spcBef>
                <a:spcAft>
                  <a:spcPts val="400"/>
                </a:spcAft>
                <a:buFont typeface="Arial" panose="020B0604020202020204" pitchFamily="34" charset="0"/>
                <a:buChar char="•"/>
                <a:tabLst/>
                <a:defRPr sz="1400" kern="1200">
                  <a:solidFill>
                    <a:schemeClr val="tx1"/>
                  </a:solidFill>
                  <a:latin typeface="+mn-lt"/>
                  <a:ea typeface="+mn-ea"/>
                  <a:cs typeface="+mn-cs"/>
                </a:defRPr>
              </a:lvl2pPr>
              <a:lvl3pPr marL="574675" indent="-18891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3pPr>
              <a:lvl4pPr marL="746125" indent="-177800"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4pPr>
              <a:lvl5pPr marL="915988" indent="-16986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609448" fontAlgn="base">
                <a:spcBef>
                  <a:spcPct val="0"/>
                </a:spcBef>
                <a:spcAft>
                  <a:spcPct val="0"/>
                </a:spcAft>
                <a:buNone/>
                <a:defRPr/>
              </a:pPr>
              <a:r>
                <a:rPr lang="en-US" b="1" dirty="0">
                  <a:solidFill>
                    <a:srgbClr val="282828"/>
                  </a:solidFill>
                  <a:latin typeface="Arial" charset="0"/>
                  <a:ea typeface="ＭＳ Ｐゴシック" charset="0"/>
                </a:rPr>
                <a:t>Advanced capabilities </a:t>
              </a:r>
            </a:p>
          </p:txBody>
        </p:sp>
        <p:sp>
          <p:nvSpPr>
            <p:cNvPr id="18" name="Rectangle 17">
              <a:extLst>
                <a:ext uri="{FF2B5EF4-FFF2-40B4-BE49-F238E27FC236}">
                  <a16:creationId xmlns:a16="http://schemas.microsoft.com/office/drawing/2014/main" id="{C8914E99-5BD0-554B-ADCB-3A628112F940}"/>
                </a:ext>
              </a:extLst>
            </p:cNvPr>
            <p:cNvSpPr/>
            <p:nvPr/>
          </p:nvSpPr>
          <p:spPr>
            <a:xfrm>
              <a:off x="5114780" y="2900349"/>
              <a:ext cx="2571853" cy="1169551"/>
            </a:xfrm>
            <a:prstGeom prst="rect">
              <a:avLst/>
            </a:prstGeom>
          </p:spPr>
          <p:txBody>
            <a:bodyPr wrap="square">
              <a:spAutoFit/>
            </a:bodyPr>
            <a:lstStyle/>
            <a:p>
              <a:pPr defTabSz="609448" fontAlgn="base">
                <a:spcBef>
                  <a:spcPct val="0"/>
                </a:spcBef>
                <a:spcAft>
                  <a:spcPct val="0"/>
                </a:spcAft>
                <a:defRPr/>
              </a:pPr>
              <a:r>
                <a:rPr lang="en-US" sz="1400" kern="0" dirty="0">
                  <a:cs typeface="Arial"/>
                </a:rPr>
                <a:t>such as optimized cost and performance and integrates NetApp</a:t>
              </a:r>
              <a:r>
                <a:rPr lang="en-US" sz="1400" kern="0" baseline="30000" dirty="0">
                  <a:cs typeface="Arial"/>
                </a:rPr>
                <a:t>®</a:t>
              </a:r>
              <a:r>
                <a:rPr lang="en-US" sz="1400" kern="0" dirty="0">
                  <a:cs typeface="Arial"/>
                </a:rPr>
                <a:t> </a:t>
              </a:r>
              <a:r>
                <a:rPr lang="en-US" sz="1400" kern="0" dirty="0"/>
                <a:t>Active IQ</a:t>
              </a:r>
              <a:r>
                <a:rPr lang="en-US" sz="1400" kern="0" baseline="30000" dirty="0"/>
                <a:t>™</a:t>
              </a:r>
              <a:r>
                <a:rPr lang="en-US" sz="1400" kern="0" dirty="0"/>
                <a:t>-based risk assessment and recommendations</a:t>
              </a:r>
              <a:endParaRPr lang="en-US" sz="1400" dirty="0"/>
            </a:p>
          </p:txBody>
        </p:sp>
      </p:grpSp>
      <p:grpSp>
        <p:nvGrpSpPr>
          <p:cNvPr id="15" name="Group 14">
            <a:extLst>
              <a:ext uri="{FF2B5EF4-FFF2-40B4-BE49-F238E27FC236}">
                <a16:creationId xmlns:a16="http://schemas.microsoft.com/office/drawing/2014/main" id="{1A75071C-CA4D-9040-8BE5-E033C0B78FDE}"/>
              </a:ext>
            </a:extLst>
          </p:cNvPr>
          <p:cNvGrpSpPr/>
          <p:nvPr/>
        </p:nvGrpSpPr>
        <p:grpSpPr>
          <a:xfrm>
            <a:off x="7789069" y="2254366"/>
            <a:ext cx="3103049" cy="1848441"/>
            <a:chOff x="7789069" y="2006015"/>
            <a:chExt cx="3103049" cy="1848441"/>
          </a:xfrm>
        </p:grpSpPr>
        <p:grpSp>
          <p:nvGrpSpPr>
            <p:cNvPr id="6" name="Group 5">
              <a:extLst>
                <a:ext uri="{FF2B5EF4-FFF2-40B4-BE49-F238E27FC236}">
                  <a16:creationId xmlns:a16="http://schemas.microsoft.com/office/drawing/2014/main" id="{B0483704-F7D5-5F45-BECC-49358B567E4C}"/>
                </a:ext>
              </a:extLst>
            </p:cNvPr>
            <p:cNvGrpSpPr/>
            <p:nvPr/>
          </p:nvGrpSpPr>
          <p:grpSpPr>
            <a:xfrm>
              <a:off x="7789069" y="2006015"/>
              <a:ext cx="868680" cy="868680"/>
              <a:chOff x="7789069" y="2006015"/>
              <a:chExt cx="868680" cy="868680"/>
            </a:xfrm>
          </p:grpSpPr>
          <p:sp>
            <p:nvSpPr>
              <p:cNvPr id="31" name="Oval 30">
                <a:extLst>
                  <a:ext uri="{FF2B5EF4-FFF2-40B4-BE49-F238E27FC236}">
                    <a16:creationId xmlns:a16="http://schemas.microsoft.com/office/drawing/2014/main" id="{D7944919-4475-E242-8126-FB00F2EAC01A}"/>
                  </a:ext>
                </a:extLst>
              </p:cNvPr>
              <p:cNvSpPr>
                <a:spLocks/>
              </p:cNvSpPr>
              <p:nvPr/>
            </p:nvSpPr>
            <p:spPr>
              <a:xfrm>
                <a:off x="7789069" y="2006015"/>
                <a:ext cx="868680" cy="8686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2" name="Freeform 3">
                <a:extLst>
                  <a:ext uri="{FF2B5EF4-FFF2-40B4-BE49-F238E27FC236}">
                    <a16:creationId xmlns:a16="http://schemas.microsoft.com/office/drawing/2014/main" id="{60323098-20A8-0B44-9998-880D59A268FA}"/>
                  </a:ext>
                </a:extLst>
              </p:cNvPr>
              <p:cNvSpPr>
                <a:spLocks noChangeArrowheads="1"/>
              </p:cNvSpPr>
              <p:nvPr/>
            </p:nvSpPr>
            <p:spPr bwMode="auto">
              <a:xfrm>
                <a:off x="8081795" y="2234230"/>
                <a:ext cx="288638" cy="394887"/>
              </a:xfrm>
              <a:custGeom>
                <a:avLst/>
                <a:gdLst>
                  <a:gd name="T0" fmla="*/ 1076 w 2152"/>
                  <a:gd name="T1" fmla="*/ 0 h 3075"/>
                  <a:gd name="T2" fmla="*/ 0 w 2152"/>
                  <a:gd name="T3" fmla="*/ 1075 h 3075"/>
                  <a:gd name="T4" fmla="*/ 1076 w 2152"/>
                  <a:gd name="T5" fmla="*/ 3074 h 3075"/>
                  <a:gd name="T6" fmla="*/ 2151 w 2152"/>
                  <a:gd name="T7" fmla="*/ 1075 h 3075"/>
                  <a:gd name="T8" fmla="*/ 1076 w 2152"/>
                  <a:gd name="T9" fmla="*/ 0 h 3075"/>
                  <a:gd name="T10" fmla="*/ 1076 w 2152"/>
                  <a:gd name="T11" fmla="*/ 1460 h 3075"/>
                  <a:gd name="T12" fmla="*/ 691 w 2152"/>
                  <a:gd name="T13" fmla="*/ 1075 h 3075"/>
                  <a:gd name="T14" fmla="*/ 1076 w 2152"/>
                  <a:gd name="T15" fmla="*/ 691 h 3075"/>
                  <a:gd name="T16" fmla="*/ 1460 w 2152"/>
                  <a:gd name="T17" fmla="*/ 1075 h 3075"/>
                  <a:gd name="T18" fmla="*/ 1076 w 2152"/>
                  <a:gd name="T19" fmla="*/ 1460 h 3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2" h="3075">
                    <a:moveTo>
                      <a:pt x="1076" y="0"/>
                    </a:moveTo>
                    <a:cubicBezTo>
                      <a:pt x="481" y="0"/>
                      <a:pt x="0" y="481"/>
                      <a:pt x="0" y="1075"/>
                    </a:cubicBezTo>
                    <a:cubicBezTo>
                      <a:pt x="0" y="1882"/>
                      <a:pt x="1076" y="3074"/>
                      <a:pt x="1076" y="3074"/>
                    </a:cubicBezTo>
                    <a:cubicBezTo>
                      <a:pt x="1076" y="3074"/>
                      <a:pt x="2151" y="1883"/>
                      <a:pt x="2151" y="1075"/>
                    </a:cubicBezTo>
                    <a:cubicBezTo>
                      <a:pt x="2151" y="481"/>
                      <a:pt x="1670" y="0"/>
                      <a:pt x="1076" y="0"/>
                    </a:cubicBezTo>
                    <a:close/>
                    <a:moveTo>
                      <a:pt x="1076" y="1460"/>
                    </a:moveTo>
                    <a:cubicBezTo>
                      <a:pt x="864" y="1460"/>
                      <a:pt x="691" y="1287"/>
                      <a:pt x="691" y="1075"/>
                    </a:cubicBezTo>
                    <a:cubicBezTo>
                      <a:pt x="691" y="863"/>
                      <a:pt x="864" y="691"/>
                      <a:pt x="1076" y="691"/>
                    </a:cubicBezTo>
                    <a:cubicBezTo>
                      <a:pt x="1288" y="691"/>
                      <a:pt x="1460" y="863"/>
                      <a:pt x="1460" y="1075"/>
                    </a:cubicBezTo>
                    <a:cubicBezTo>
                      <a:pt x="1460" y="1287"/>
                      <a:pt x="1287" y="1460"/>
                      <a:pt x="1076" y="146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799"/>
              </a:p>
            </p:txBody>
          </p:sp>
        </p:grpSp>
        <p:sp>
          <p:nvSpPr>
            <p:cNvPr id="41" name="Content Placeholder 1">
              <a:extLst>
                <a:ext uri="{FF2B5EF4-FFF2-40B4-BE49-F238E27FC236}">
                  <a16:creationId xmlns:a16="http://schemas.microsoft.com/office/drawing/2014/main" id="{2D5E5C35-3FC6-1947-AC84-5663337C1C90}"/>
                </a:ext>
              </a:extLst>
            </p:cNvPr>
            <p:cNvSpPr txBox="1">
              <a:spLocks/>
            </p:cNvSpPr>
            <p:nvPr/>
          </p:nvSpPr>
          <p:spPr bwMode="gray">
            <a:xfrm>
              <a:off x="8778772" y="2176021"/>
              <a:ext cx="1371600" cy="685800"/>
            </a:xfrm>
            <a:prstGeom prst="rect">
              <a:avLst/>
            </a:prstGeom>
          </p:spPr>
          <p:txBody>
            <a:bodyPr vert="horz" wrap="square" lIns="0" tIns="0" rIns="0" bIns="45720" rtlCol="0">
              <a:noAutofit/>
            </a:bodyPr>
            <a:lstStyle>
              <a:lvl1pPr marL="228531" indent="-228531" algn="l" defTabSz="914126" rtl="0" eaLnBrk="1" latinLnBrk="0" hangingPunct="1">
                <a:lnSpc>
                  <a:spcPct val="95000"/>
                </a:lnSpc>
                <a:spcBef>
                  <a:spcPts val="1200"/>
                </a:spcBef>
                <a:spcAft>
                  <a:spcPts val="400"/>
                </a:spcAft>
                <a:buFont typeface="Arial" panose="020B0604020202020204" pitchFamily="34" charset="0"/>
                <a:buChar char="•"/>
                <a:defRPr sz="1800" kern="1200">
                  <a:solidFill>
                    <a:schemeClr val="tx1"/>
                  </a:solidFill>
                  <a:latin typeface="+mn-lt"/>
                  <a:ea typeface="+mn-ea"/>
                  <a:cs typeface="+mn-cs"/>
                </a:defRPr>
              </a:lvl1pPr>
              <a:lvl2pPr marL="404813" indent="-176213" algn="l" defTabSz="914126" rtl="0" eaLnBrk="1" latinLnBrk="0" hangingPunct="1">
                <a:lnSpc>
                  <a:spcPct val="95000"/>
                </a:lnSpc>
                <a:spcBef>
                  <a:spcPts val="200"/>
                </a:spcBef>
                <a:spcAft>
                  <a:spcPts val="400"/>
                </a:spcAft>
                <a:buFont typeface="Arial" panose="020B0604020202020204" pitchFamily="34" charset="0"/>
                <a:buChar char="•"/>
                <a:tabLst/>
                <a:defRPr sz="1400" kern="1200">
                  <a:solidFill>
                    <a:schemeClr val="tx1"/>
                  </a:solidFill>
                  <a:latin typeface="+mn-lt"/>
                  <a:ea typeface="+mn-ea"/>
                  <a:cs typeface="+mn-cs"/>
                </a:defRPr>
              </a:lvl2pPr>
              <a:lvl3pPr marL="574675" indent="-18891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3pPr>
              <a:lvl4pPr marL="746125" indent="-177800"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4pPr>
              <a:lvl5pPr marL="915988" indent="-16986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b="1" dirty="0">
                  <a:solidFill>
                    <a:srgbClr val="282828"/>
                  </a:solidFill>
                  <a:latin typeface="Arial" charset="0"/>
                  <a:ea typeface="ＭＳ Ｐゴシック" charset="0"/>
                </a:rPr>
                <a:t>Rapid deployment</a:t>
              </a:r>
              <a:endParaRPr lang="en-US" dirty="0"/>
            </a:p>
          </p:txBody>
        </p:sp>
        <p:sp>
          <p:nvSpPr>
            <p:cNvPr id="19" name="Rectangle 18">
              <a:extLst>
                <a:ext uri="{FF2B5EF4-FFF2-40B4-BE49-F238E27FC236}">
                  <a16:creationId xmlns:a16="http://schemas.microsoft.com/office/drawing/2014/main" id="{6C375E46-79B8-B14B-ACB2-19DAE1E11A55}"/>
                </a:ext>
              </a:extLst>
            </p:cNvPr>
            <p:cNvSpPr/>
            <p:nvPr/>
          </p:nvSpPr>
          <p:spPr>
            <a:xfrm>
              <a:off x="8090942" y="2900349"/>
              <a:ext cx="2801176" cy="954107"/>
            </a:xfrm>
            <a:prstGeom prst="rect">
              <a:avLst/>
            </a:prstGeom>
          </p:spPr>
          <p:txBody>
            <a:bodyPr wrap="square">
              <a:spAutoFit/>
            </a:bodyPr>
            <a:lstStyle/>
            <a:p>
              <a:r>
                <a:rPr lang="en-US" sz="1400" kern="0" dirty="0"/>
                <a:t>ability to be up and running in </a:t>
              </a:r>
              <a:br>
                <a:rPr lang="en-US" sz="1400" kern="0" dirty="0"/>
              </a:br>
              <a:r>
                <a:rPr lang="en-US" sz="1400" kern="0" dirty="0"/>
                <a:t>20 min. not hours. No customer patching, updates, upgrades needed.</a:t>
              </a:r>
              <a:endParaRPr lang="en-US" sz="1400" dirty="0">
                <a:solidFill>
                  <a:srgbClr val="282828"/>
                </a:solidFill>
                <a:latin typeface="Arial" charset="0"/>
                <a:ea typeface="ＭＳ Ｐゴシック" charset="0"/>
              </a:endParaRPr>
            </a:p>
          </p:txBody>
        </p:sp>
      </p:grpSp>
      <p:grpSp>
        <p:nvGrpSpPr>
          <p:cNvPr id="14" name="Group 13">
            <a:extLst>
              <a:ext uri="{FF2B5EF4-FFF2-40B4-BE49-F238E27FC236}">
                <a16:creationId xmlns:a16="http://schemas.microsoft.com/office/drawing/2014/main" id="{1CA8F378-00E4-A947-9DA7-317D9DB6C338}"/>
              </a:ext>
            </a:extLst>
          </p:cNvPr>
          <p:cNvGrpSpPr/>
          <p:nvPr/>
        </p:nvGrpSpPr>
        <p:grpSpPr>
          <a:xfrm>
            <a:off x="7789069" y="4444445"/>
            <a:ext cx="3345096" cy="1398701"/>
            <a:chOff x="7789069" y="4196094"/>
            <a:chExt cx="3345096" cy="1398701"/>
          </a:xfrm>
        </p:grpSpPr>
        <p:grpSp>
          <p:nvGrpSpPr>
            <p:cNvPr id="9" name="Group 8">
              <a:extLst>
                <a:ext uri="{FF2B5EF4-FFF2-40B4-BE49-F238E27FC236}">
                  <a16:creationId xmlns:a16="http://schemas.microsoft.com/office/drawing/2014/main" id="{4F52D7A8-91FC-6C4C-A427-7F1F8E15E452}"/>
                </a:ext>
              </a:extLst>
            </p:cNvPr>
            <p:cNvGrpSpPr/>
            <p:nvPr/>
          </p:nvGrpSpPr>
          <p:grpSpPr>
            <a:xfrm>
              <a:off x="7789069" y="4196094"/>
              <a:ext cx="868680" cy="868680"/>
              <a:chOff x="8130564" y="4505375"/>
              <a:chExt cx="868680" cy="868680"/>
            </a:xfrm>
          </p:grpSpPr>
          <p:sp>
            <p:nvSpPr>
              <p:cNvPr id="47" name="Oval 46">
                <a:extLst>
                  <a:ext uri="{FF2B5EF4-FFF2-40B4-BE49-F238E27FC236}">
                    <a16:creationId xmlns:a16="http://schemas.microsoft.com/office/drawing/2014/main" id="{02A9FC35-9E77-EF49-8F2E-25F0F0CD67D8}"/>
                  </a:ext>
                </a:extLst>
              </p:cNvPr>
              <p:cNvSpPr>
                <a:spLocks/>
              </p:cNvSpPr>
              <p:nvPr/>
            </p:nvSpPr>
            <p:spPr>
              <a:xfrm>
                <a:off x="8130564" y="4505375"/>
                <a:ext cx="868680" cy="8686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49" name="Freeform 4">
                <a:extLst>
                  <a:ext uri="{FF2B5EF4-FFF2-40B4-BE49-F238E27FC236}">
                    <a16:creationId xmlns:a16="http://schemas.microsoft.com/office/drawing/2014/main" id="{DDEF3AE9-3DA9-F249-97E1-33B6BFC66638}"/>
                  </a:ext>
                </a:extLst>
              </p:cNvPr>
              <p:cNvSpPr>
                <a:spLocks noChangeArrowheads="1"/>
              </p:cNvSpPr>
              <p:nvPr/>
            </p:nvSpPr>
            <p:spPr bwMode="auto">
              <a:xfrm>
                <a:off x="8357879" y="4912776"/>
                <a:ext cx="155341" cy="148796"/>
              </a:xfrm>
              <a:custGeom>
                <a:avLst/>
                <a:gdLst>
                  <a:gd name="T0" fmla="*/ 1575 w 1576"/>
                  <a:gd name="T1" fmla="*/ 787 h 1575"/>
                  <a:gd name="T2" fmla="*/ 1469 w 1576"/>
                  <a:gd name="T3" fmla="*/ 1180 h 1575"/>
                  <a:gd name="T4" fmla="*/ 1181 w 1576"/>
                  <a:gd name="T5" fmla="*/ 1469 h 1575"/>
                  <a:gd name="T6" fmla="*/ 787 w 1576"/>
                  <a:gd name="T7" fmla="*/ 1574 h 1575"/>
                  <a:gd name="T8" fmla="*/ 394 w 1576"/>
                  <a:gd name="T9" fmla="*/ 1469 h 1575"/>
                  <a:gd name="T10" fmla="*/ 106 w 1576"/>
                  <a:gd name="T11" fmla="*/ 1180 h 1575"/>
                  <a:gd name="T12" fmla="*/ 0 w 1576"/>
                  <a:gd name="T13" fmla="*/ 787 h 1575"/>
                  <a:gd name="T14" fmla="*/ 106 w 1576"/>
                  <a:gd name="T15" fmla="*/ 393 h 1575"/>
                  <a:gd name="T16" fmla="*/ 394 w 1576"/>
                  <a:gd name="T17" fmla="*/ 106 h 1575"/>
                  <a:gd name="T18" fmla="*/ 787 w 1576"/>
                  <a:gd name="T19" fmla="*/ 0 h 1575"/>
                  <a:gd name="T20" fmla="*/ 1181 w 1576"/>
                  <a:gd name="T21" fmla="*/ 106 h 1575"/>
                  <a:gd name="T22" fmla="*/ 1469 w 1576"/>
                  <a:gd name="T23" fmla="*/ 393 h 1575"/>
                  <a:gd name="T24" fmla="*/ 1575 w 1576"/>
                  <a:gd name="T25" fmla="*/ 787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6" h="1575">
                    <a:moveTo>
                      <a:pt x="1575" y="787"/>
                    </a:moveTo>
                    <a:cubicBezTo>
                      <a:pt x="1575" y="932"/>
                      <a:pt x="1541" y="1055"/>
                      <a:pt x="1469" y="1180"/>
                    </a:cubicBezTo>
                    <a:cubicBezTo>
                      <a:pt x="1396" y="1306"/>
                      <a:pt x="1306" y="1397"/>
                      <a:pt x="1181" y="1469"/>
                    </a:cubicBezTo>
                    <a:cubicBezTo>
                      <a:pt x="1055" y="1542"/>
                      <a:pt x="931" y="1574"/>
                      <a:pt x="787" y="1574"/>
                    </a:cubicBezTo>
                    <a:cubicBezTo>
                      <a:pt x="642" y="1574"/>
                      <a:pt x="519" y="1542"/>
                      <a:pt x="394" y="1469"/>
                    </a:cubicBezTo>
                    <a:cubicBezTo>
                      <a:pt x="268" y="1397"/>
                      <a:pt x="178" y="1306"/>
                      <a:pt x="106" y="1180"/>
                    </a:cubicBezTo>
                    <a:cubicBezTo>
                      <a:pt x="33" y="1055"/>
                      <a:pt x="0" y="932"/>
                      <a:pt x="0" y="787"/>
                    </a:cubicBezTo>
                    <a:cubicBezTo>
                      <a:pt x="0" y="642"/>
                      <a:pt x="33" y="519"/>
                      <a:pt x="106" y="393"/>
                    </a:cubicBezTo>
                    <a:cubicBezTo>
                      <a:pt x="178" y="268"/>
                      <a:pt x="268" y="178"/>
                      <a:pt x="394" y="106"/>
                    </a:cubicBezTo>
                    <a:cubicBezTo>
                      <a:pt x="519" y="33"/>
                      <a:pt x="643" y="0"/>
                      <a:pt x="787" y="0"/>
                    </a:cubicBezTo>
                    <a:cubicBezTo>
                      <a:pt x="932" y="0"/>
                      <a:pt x="1055" y="33"/>
                      <a:pt x="1181" y="106"/>
                    </a:cubicBezTo>
                    <a:cubicBezTo>
                      <a:pt x="1306" y="178"/>
                      <a:pt x="1396" y="268"/>
                      <a:pt x="1469" y="393"/>
                    </a:cubicBezTo>
                    <a:cubicBezTo>
                      <a:pt x="1541" y="519"/>
                      <a:pt x="1575" y="642"/>
                      <a:pt x="1575" y="787"/>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799"/>
              </a:p>
            </p:txBody>
          </p:sp>
          <p:sp>
            <p:nvSpPr>
              <p:cNvPr id="50" name="Freeform 5">
                <a:extLst>
                  <a:ext uri="{FF2B5EF4-FFF2-40B4-BE49-F238E27FC236}">
                    <a16:creationId xmlns:a16="http://schemas.microsoft.com/office/drawing/2014/main" id="{B85EB0AA-3167-CD4B-8760-55D40112F5D7}"/>
                  </a:ext>
                </a:extLst>
              </p:cNvPr>
              <p:cNvSpPr>
                <a:spLocks noChangeArrowheads="1"/>
              </p:cNvSpPr>
              <p:nvPr/>
            </p:nvSpPr>
            <p:spPr bwMode="auto">
              <a:xfrm>
                <a:off x="8571527" y="5024477"/>
                <a:ext cx="97034" cy="92945"/>
              </a:xfrm>
              <a:custGeom>
                <a:avLst/>
                <a:gdLst>
                  <a:gd name="T0" fmla="*/ 982 w 983"/>
                  <a:gd name="T1" fmla="*/ 491 h 983"/>
                  <a:gd name="T2" fmla="*/ 916 w 983"/>
                  <a:gd name="T3" fmla="*/ 736 h 983"/>
                  <a:gd name="T4" fmla="*/ 736 w 983"/>
                  <a:gd name="T5" fmla="*/ 916 h 983"/>
                  <a:gd name="T6" fmla="*/ 491 w 983"/>
                  <a:gd name="T7" fmla="*/ 982 h 983"/>
                  <a:gd name="T8" fmla="*/ 245 w 983"/>
                  <a:gd name="T9" fmla="*/ 916 h 983"/>
                  <a:gd name="T10" fmla="*/ 65 w 983"/>
                  <a:gd name="T11" fmla="*/ 736 h 983"/>
                  <a:gd name="T12" fmla="*/ 0 w 983"/>
                  <a:gd name="T13" fmla="*/ 491 h 983"/>
                  <a:gd name="T14" fmla="*/ 65 w 983"/>
                  <a:gd name="T15" fmla="*/ 245 h 983"/>
                  <a:gd name="T16" fmla="*/ 245 w 983"/>
                  <a:gd name="T17" fmla="*/ 66 h 983"/>
                  <a:gd name="T18" fmla="*/ 491 w 983"/>
                  <a:gd name="T19" fmla="*/ 0 h 983"/>
                  <a:gd name="T20" fmla="*/ 736 w 983"/>
                  <a:gd name="T21" fmla="*/ 66 h 983"/>
                  <a:gd name="T22" fmla="*/ 916 w 983"/>
                  <a:gd name="T23" fmla="*/ 245 h 983"/>
                  <a:gd name="T24" fmla="*/ 982 w 983"/>
                  <a:gd name="T25" fmla="*/ 491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3" h="983">
                    <a:moveTo>
                      <a:pt x="982" y="491"/>
                    </a:moveTo>
                    <a:cubicBezTo>
                      <a:pt x="982" y="581"/>
                      <a:pt x="961" y="658"/>
                      <a:pt x="916" y="736"/>
                    </a:cubicBezTo>
                    <a:cubicBezTo>
                      <a:pt x="871" y="815"/>
                      <a:pt x="814" y="871"/>
                      <a:pt x="736" y="916"/>
                    </a:cubicBezTo>
                    <a:cubicBezTo>
                      <a:pt x="658" y="961"/>
                      <a:pt x="582" y="982"/>
                      <a:pt x="491" y="982"/>
                    </a:cubicBezTo>
                    <a:cubicBezTo>
                      <a:pt x="401" y="982"/>
                      <a:pt x="323" y="961"/>
                      <a:pt x="245" y="916"/>
                    </a:cubicBezTo>
                    <a:cubicBezTo>
                      <a:pt x="167" y="871"/>
                      <a:pt x="111" y="815"/>
                      <a:pt x="65" y="736"/>
                    </a:cubicBezTo>
                    <a:cubicBezTo>
                      <a:pt x="20" y="658"/>
                      <a:pt x="0" y="582"/>
                      <a:pt x="0" y="491"/>
                    </a:cubicBezTo>
                    <a:cubicBezTo>
                      <a:pt x="0" y="401"/>
                      <a:pt x="20" y="324"/>
                      <a:pt x="65" y="245"/>
                    </a:cubicBezTo>
                    <a:cubicBezTo>
                      <a:pt x="111" y="167"/>
                      <a:pt x="167" y="112"/>
                      <a:pt x="245" y="66"/>
                    </a:cubicBezTo>
                    <a:cubicBezTo>
                      <a:pt x="323" y="21"/>
                      <a:pt x="400" y="0"/>
                      <a:pt x="491" y="0"/>
                    </a:cubicBezTo>
                    <a:cubicBezTo>
                      <a:pt x="581" y="0"/>
                      <a:pt x="658" y="21"/>
                      <a:pt x="736" y="66"/>
                    </a:cubicBezTo>
                    <a:cubicBezTo>
                      <a:pt x="814" y="112"/>
                      <a:pt x="871" y="167"/>
                      <a:pt x="916" y="245"/>
                    </a:cubicBezTo>
                    <a:cubicBezTo>
                      <a:pt x="961" y="324"/>
                      <a:pt x="982" y="400"/>
                      <a:pt x="982" y="491"/>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799"/>
              </a:p>
            </p:txBody>
          </p:sp>
          <p:sp>
            <p:nvSpPr>
              <p:cNvPr id="51" name="Freeform 6">
                <a:extLst>
                  <a:ext uri="{FF2B5EF4-FFF2-40B4-BE49-F238E27FC236}">
                    <a16:creationId xmlns:a16="http://schemas.microsoft.com/office/drawing/2014/main" id="{0AAE9185-55E7-2A41-A661-9E8160C0B267}"/>
                  </a:ext>
                </a:extLst>
              </p:cNvPr>
              <p:cNvSpPr>
                <a:spLocks noChangeArrowheads="1"/>
              </p:cNvSpPr>
              <p:nvPr/>
            </p:nvSpPr>
            <p:spPr bwMode="auto">
              <a:xfrm>
                <a:off x="8513655" y="4745641"/>
                <a:ext cx="232794" cy="222985"/>
              </a:xfrm>
              <a:custGeom>
                <a:avLst/>
                <a:gdLst>
                  <a:gd name="T0" fmla="*/ 2358 w 2359"/>
                  <a:gd name="T1" fmla="*/ 1180 h 2359"/>
                  <a:gd name="T2" fmla="*/ 2200 w 2359"/>
                  <a:gd name="T3" fmla="*/ 1769 h 2359"/>
                  <a:gd name="T4" fmla="*/ 1768 w 2359"/>
                  <a:gd name="T5" fmla="*/ 2200 h 2359"/>
                  <a:gd name="T6" fmla="*/ 1178 w 2359"/>
                  <a:gd name="T7" fmla="*/ 2358 h 2359"/>
                  <a:gd name="T8" fmla="*/ 589 w 2359"/>
                  <a:gd name="T9" fmla="*/ 2200 h 2359"/>
                  <a:gd name="T10" fmla="*/ 158 w 2359"/>
                  <a:gd name="T11" fmla="*/ 1769 h 2359"/>
                  <a:gd name="T12" fmla="*/ 0 w 2359"/>
                  <a:gd name="T13" fmla="*/ 1180 h 2359"/>
                  <a:gd name="T14" fmla="*/ 158 w 2359"/>
                  <a:gd name="T15" fmla="*/ 590 h 2359"/>
                  <a:gd name="T16" fmla="*/ 589 w 2359"/>
                  <a:gd name="T17" fmla="*/ 158 h 2359"/>
                  <a:gd name="T18" fmla="*/ 1178 w 2359"/>
                  <a:gd name="T19" fmla="*/ 0 h 2359"/>
                  <a:gd name="T20" fmla="*/ 1768 w 2359"/>
                  <a:gd name="T21" fmla="*/ 158 h 2359"/>
                  <a:gd name="T22" fmla="*/ 2200 w 2359"/>
                  <a:gd name="T23" fmla="*/ 590 h 2359"/>
                  <a:gd name="T24" fmla="*/ 2358 w 2359"/>
                  <a:gd name="T25" fmla="*/ 1180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9" h="2359">
                    <a:moveTo>
                      <a:pt x="2358" y="1180"/>
                    </a:moveTo>
                    <a:cubicBezTo>
                      <a:pt x="2358" y="1397"/>
                      <a:pt x="2309" y="1580"/>
                      <a:pt x="2200" y="1769"/>
                    </a:cubicBezTo>
                    <a:cubicBezTo>
                      <a:pt x="2092" y="1957"/>
                      <a:pt x="1956" y="2092"/>
                      <a:pt x="1768" y="2200"/>
                    </a:cubicBezTo>
                    <a:cubicBezTo>
                      <a:pt x="1580" y="2309"/>
                      <a:pt x="1395" y="2358"/>
                      <a:pt x="1178" y="2358"/>
                    </a:cubicBezTo>
                    <a:cubicBezTo>
                      <a:pt x="961" y="2358"/>
                      <a:pt x="778" y="2309"/>
                      <a:pt x="589" y="2200"/>
                    </a:cubicBezTo>
                    <a:cubicBezTo>
                      <a:pt x="401" y="2092"/>
                      <a:pt x="266" y="1957"/>
                      <a:pt x="158" y="1769"/>
                    </a:cubicBezTo>
                    <a:cubicBezTo>
                      <a:pt x="49" y="1580"/>
                      <a:pt x="0" y="1397"/>
                      <a:pt x="0" y="1180"/>
                    </a:cubicBezTo>
                    <a:cubicBezTo>
                      <a:pt x="0" y="963"/>
                      <a:pt x="49" y="778"/>
                      <a:pt x="158" y="590"/>
                    </a:cubicBezTo>
                    <a:cubicBezTo>
                      <a:pt x="266" y="402"/>
                      <a:pt x="401" y="266"/>
                      <a:pt x="589" y="158"/>
                    </a:cubicBezTo>
                    <a:cubicBezTo>
                      <a:pt x="778" y="49"/>
                      <a:pt x="961" y="0"/>
                      <a:pt x="1178" y="0"/>
                    </a:cubicBezTo>
                    <a:cubicBezTo>
                      <a:pt x="1395" y="0"/>
                      <a:pt x="1580" y="49"/>
                      <a:pt x="1768" y="158"/>
                    </a:cubicBezTo>
                    <a:cubicBezTo>
                      <a:pt x="1956" y="266"/>
                      <a:pt x="2092" y="402"/>
                      <a:pt x="2200" y="590"/>
                    </a:cubicBezTo>
                    <a:cubicBezTo>
                      <a:pt x="2309" y="778"/>
                      <a:pt x="2358" y="963"/>
                      <a:pt x="2358" y="1180"/>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799"/>
              </a:p>
            </p:txBody>
          </p:sp>
        </p:grpSp>
        <p:sp>
          <p:nvSpPr>
            <p:cNvPr id="52" name="Content Placeholder 1">
              <a:extLst>
                <a:ext uri="{FF2B5EF4-FFF2-40B4-BE49-F238E27FC236}">
                  <a16:creationId xmlns:a16="http://schemas.microsoft.com/office/drawing/2014/main" id="{DB8C0EF7-7741-C540-BCBD-1CE44A3AA09D}"/>
                </a:ext>
              </a:extLst>
            </p:cNvPr>
            <p:cNvSpPr txBox="1">
              <a:spLocks/>
            </p:cNvSpPr>
            <p:nvPr/>
          </p:nvSpPr>
          <p:spPr bwMode="gray">
            <a:xfrm>
              <a:off x="8804358" y="4416483"/>
              <a:ext cx="1371600" cy="685800"/>
            </a:xfrm>
            <a:prstGeom prst="rect">
              <a:avLst/>
            </a:prstGeom>
          </p:spPr>
          <p:txBody>
            <a:bodyPr vert="horz" wrap="square" lIns="0" tIns="0" rIns="0" bIns="45720" rtlCol="0">
              <a:noAutofit/>
            </a:bodyPr>
            <a:lstStyle>
              <a:lvl1pPr marL="228531" indent="-228531" algn="l" defTabSz="914126" rtl="0" eaLnBrk="1" latinLnBrk="0" hangingPunct="1">
                <a:lnSpc>
                  <a:spcPct val="95000"/>
                </a:lnSpc>
                <a:spcBef>
                  <a:spcPts val="1200"/>
                </a:spcBef>
                <a:spcAft>
                  <a:spcPts val="400"/>
                </a:spcAft>
                <a:buFont typeface="Arial" panose="020B0604020202020204" pitchFamily="34" charset="0"/>
                <a:buChar char="•"/>
                <a:defRPr sz="1800" kern="1200">
                  <a:solidFill>
                    <a:schemeClr val="tx1"/>
                  </a:solidFill>
                  <a:latin typeface="+mn-lt"/>
                  <a:ea typeface="+mn-ea"/>
                  <a:cs typeface="+mn-cs"/>
                </a:defRPr>
              </a:lvl1pPr>
              <a:lvl2pPr marL="404813" indent="-176213" algn="l" defTabSz="914126" rtl="0" eaLnBrk="1" latinLnBrk="0" hangingPunct="1">
                <a:lnSpc>
                  <a:spcPct val="95000"/>
                </a:lnSpc>
                <a:spcBef>
                  <a:spcPts val="200"/>
                </a:spcBef>
                <a:spcAft>
                  <a:spcPts val="400"/>
                </a:spcAft>
                <a:buFont typeface="Arial" panose="020B0604020202020204" pitchFamily="34" charset="0"/>
                <a:buChar char="•"/>
                <a:tabLst/>
                <a:defRPr sz="1400" kern="1200">
                  <a:solidFill>
                    <a:schemeClr val="tx1"/>
                  </a:solidFill>
                  <a:latin typeface="+mn-lt"/>
                  <a:ea typeface="+mn-ea"/>
                  <a:cs typeface="+mn-cs"/>
                </a:defRPr>
              </a:lvl2pPr>
              <a:lvl3pPr marL="574675" indent="-18891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3pPr>
              <a:lvl4pPr marL="746125" indent="-177800"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4pPr>
              <a:lvl5pPr marL="915988" indent="-16986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defTabSz="609448" fontAlgn="base">
                <a:spcBef>
                  <a:spcPct val="0"/>
                </a:spcBef>
                <a:spcAft>
                  <a:spcPct val="0"/>
                </a:spcAft>
                <a:buNone/>
                <a:defRPr/>
              </a:pPr>
              <a:r>
                <a:rPr lang="en-US" b="1" dirty="0">
                  <a:solidFill>
                    <a:srgbClr val="282828"/>
                  </a:solidFill>
                  <a:latin typeface="Arial" charset="0"/>
                  <a:ea typeface="ＭＳ Ｐゴシック" charset="0"/>
                </a:rPr>
                <a:t>Lower TCO </a:t>
              </a:r>
            </a:p>
          </p:txBody>
        </p:sp>
        <p:sp>
          <p:nvSpPr>
            <p:cNvPr id="22" name="Rectangle 21">
              <a:extLst>
                <a:ext uri="{FF2B5EF4-FFF2-40B4-BE49-F238E27FC236}">
                  <a16:creationId xmlns:a16="http://schemas.microsoft.com/office/drawing/2014/main" id="{F87CD9C0-6C09-D040-9A8A-112076808BAB}"/>
                </a:ext>
              </a:extLst>
            </p:cNvPr>
            <p:cNvSpPr/>
            <p:nvPr/>
          </p:nvSpPr>
          <p:spPr>
            <a:xfrm>
              <a:off x="8090941" y="5071575"/>
              <a:ext cx="3043224" cy="523220"/>
            </a:xfrm>
            <a:prstGeom prst="rect">
              <a:avLst/>
            </a:prstGeom>
          </p:spPr>
          <p:txBody>
            <a:bodyPr wrap="square">
              <a:spAutoFit/>
            </a:bodyPr>
            <a:lstStyle/>
            <a:p>
              <a:pPr defTabSz="609448" fontAlgn="base">
                <a:spcBef>
                  <a:spcPct val="0"/>
                </a:spcBef>
                <a:spcAft>
                  <a:spcPct val="0"/>
                </a:spcAft>
                <a:defRPr/>
              </a:pPr>
              <a:r>
                <a:rPr lang="en-US" sz="1400" kern="0" dirty="0"/>
                <a:t>with basic, standard, and premium options charged on per-month basis </a:t>
              </a:r>
              <a:endParaRPr lang="en-US" sz="1400" dirty="0">
                <a:solidFill>
                  <a:srgbClr val="282828"/>
                </a:solidFill>
                <a:latin typeface="Arial" charset="0"/>
                <a:ea typeface="ＭＳ Ｐゴシック" charset="0"/>
              </a:endParaRPr>
            </a:p>
          </p:txBody>
        </p:sp>
      </p:grpSp>
      <p:pic>
        <p:nvPicPr>
          <p:cNvPr id="64" name="Google Shape;98;p14">
            <a:extLst>
              <a:ext uri="{FF2B5EF4-FFF2-40B4-BE49-F238E27FC236}">
                <a16:creationId xmlns:a16="http://schemas.microsoft.com/office/drawing/2014/main" id="{0054DE92-3B9D-1141-A4E8-36A24DCCBA3C}"/>
              </a:ext>
            </a:extLst>
          </p:cNvPr>
          <p:cNvPicPr preferRelativeResize="0"/>
          <p:nvPr/>
        </p:nvPicPr>
        <p:blipFill rotWithShape="1">
          <a:blip r:embed="rId6">
            <a:alphaModFix/>
          </a:blip>
          <a:srcRect b="37217"/>
          <a:stretch/>
        </p:blipFill>
        <p:spPr>
          <a:xfrm>
            <a:off x="10771636" y="6159573"/>
            <a:ext cx="941700" cy="156500"/>
          </a:xfrm>
          <a:prstGeom prst="rect">
            <a:avLst/>
          </a:prstGeom>
          <a:noFill/>
          <a:ln>
            <a:noFill/>
          </a:ln>
        </p:spPr>
      </p:pic>
      <p:sp>
        <p:nvSpPr>
          <p:cNvPr id="2" name="Footer Placeholder 1">
            <a:extLst>
              <a:ext uri="{FF2B5EF4-FFF2-40B4-BE49-F238E27FC236}">
                <a16:creationId xmlns:a16="http://schemas.microsoft.com/office/drawing/2014/main" id="{0CE12AC6-AEA0-C645-A7FB-EF885D1E365C}"/>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3" name="Slide Number Placeholder 2">
            <a:extLst>
              <a:ext uri="{FF2B5EF4-FFF2-40B4-BE49-F238E27FC236}">
                <a16:creationId xmlns:a16="http://schemas.microsoft.com/office/drawing/2014/main" id="{91ECF059-2677-A940-9A5A-B044C6204E3E}"/>
              </a:ext>
            </a:extLst>
          </p:cNvPr>
          <p:cNvSpPr>
            <a:spLocks noGrp="1"/>
          </p:cNvSpPr>
          <p:nvPr>
            <p:ph type="sldNum" sz="quarter" idx="4"/>
          </p:nvPr>
        </p:nvSpPr>
        <p:spPr/>
        <p:txBody>
          <a:bodyPr/>
          <a:lstStyle/>
          <a:p>
            <a:fld id="{B071A5F3-A4FF-4CEE-8215-C08835B585C1}" type="slidenum">
              <a:rPr lang="en-US" smtClean="0"/>
              <a:pPr/>
              <a:t>16</a:t>
            </a:fld>
            <a:endParaRPr lang="en-US" dirty="0"/>
          </a:p>
        </p:txBody>
      </p:sp>
      <p:grpSp>
        <p:nvGrpSpPr>
          <p:cNvPr id="13" name="Group 12">
            <a:extLst>
              <a:ext uri="{FF2B5EF4-FFF2-40B4-BE49-F238E27FC236}">
                <a16:creationId xmlns:a16="http://schemas.microsoft.com/office/drawing/2014/main" id="{E0B3CA9B-D64B-3540-9FC9-B038BE698A23}"/>
              </a:ext>
            </a:extLst>
          </p:cNvPr>
          <p:cNvGrpSpPr/>
          <p:nvPr/>
        </p:nvGrpSpPr>
        <p:grpSpPr>
          <a:xfrm>
            <a:off x="4873228" y="4421584"/>
            <a:ext cx="2908061" cy="1637006"/>
            <a:chOff x="4873228" y="4173233"/>
            <a:chExt cx="2908061" cy="1637006"/>
          </a:xfrm>
        </p:grpSpPr>
        <p:sp>
          <p:nvSpPr>
            <p:cNvPr id="53" name="Content Placeholder 1">
              <a:extLst>
                <a:ext uri="{FF2B5EF4-FFF2-40B4-BE49-F238E27FC236}">
                  <a16:creationId xmlns:a16="http://schemas.microsoft.com/office/drawing/2014/main" id="{8B8A1ED9-B75C-1344-AA2C-8F555179015E}"/>
                </a:ext>
              </a:extLst>
            </p:cNvPr>
            <p:cNvSpPr txBox="1">
              <a:spLocks/>
            </p:cNvSpPr>
            <p:nvPr/>
          </p:nvSpPr>
          <p:spPr bwMode="gray">
            <a:xfrm>
              <a:off x="5862930" y="4331987"/>
              <a:ext cx="1371600" cy="685800"/>
            </a:xfrm>
            <a:prstGeom prst="rect">
              <a:avLst/>
            </a:prstGeom>
          </p:spPr>
          <p:txBody>
            <a:bodyPr vert="horz" wrap="square" lIns="0" tIns="0" rIns="0" bIns="45720" rtlCol="0">
              <a:noAutofit/>
            </a:bodyPr>
            <a:lstStyle>
              <a:lvl1pPr marL="228531" indent="-228531" algn="l" defTabSz="914126" rtl="0" eaLnBrk="1" latinLnBrk="0" hangingPunct="1">
                <a:lnSpc>
                  <a:spcPct val="95000"/>
                </a:lnSpc>
                <a:spcBef>
                  <a:spcPts val="1200"/>
                </a:spcBef>
                <a:spcAft>
                  <a:spcPts val="400"/>
                </a:spcAft>
                <a:buFont typeface="Arial" panose="020B0604020202020204" pitchFamily="34" charset="0"/>
                <a:buChar char="•"/>
                <a:defRPr sz="1800" kern="1200">
                  <a:solidFill>
                    <a:schemeClr val="tx1"/>
                  </a:solidFill>
                  <a:latin typeface="+mn-lt"/>
                  <a:ea typeface="+mn-ea"/>
                  <a:cs typeface="+mn-cs"/>
                </a:defRPr>
              </a:lvl1pPr>
              <a:lvl2pPr marL="404813" indent="-176213" algn="l" defTabSz="914126" rtl="0" eaLnBrk="1" latinLnBrk="0" hangingPunct="1">
                <a:lnSpc>
                  <a:spcPct val="95000"/>
                </a:lnSpc>
                <a:spcBef>
                  <a:spcPts val="200"/>
                </a:spcBef>
                <a:spcAft>
                  <a:spcPts val="400"/>
                </a:spcAft>
                <a:buFont typeface="Arial" panose="020B0604020202020204" pitchFamily="34" charset="0"/>
                <a:buChar char="•"/>
                <a:tabLst/>
                <a:defRPr sz="1400" kern="1200">
                  <a:solidFill>
                    <a:schemeClr val="tx1"/>
                  </a:solidFill>
                  <a:latin typeface="+mn-lt"/>
                  <a:ea typeface="+mn-ea"/>
                  <a:cs typeface="+mn-cs"/>
                </a:defRPr>
              </a:lvl2pPr>
              <a:lvl3pPr marL="574675" indent="-18891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3pPr>
              <a:lvl4pPr marL="746125" indent="-177800"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4pPr>
              <a:lvl5pPr marL="915988" indent="-16986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609448" fontAlgn="base">
                <a:spcBef>
                  <a:spcPct val="0"/>
                </a:spcBef>
                <a:spcAft>
                  <a:spcPct val="0"/>
                </a:spcAft>
                <a:buNone/>
                <a:defRPr/>
              </a:pPr>
              <a:r>
                <a:rPr lang="en-US" b="1" dirty="0">
                  <a:solidFill>
                    <a:srgbClr val="282828"/>
                  </a:solidFill>
                  <a:latin typeface="Arial" charset="0"/>
                  <a:ea typeface="ＭＳ Ｐゴシック" charset="0"/>
                </a:rPr>
                <a:t>Simpler ease of use</a:t>
              </a:r>
              <a:endParaRPr lang="en-US" dirty="0">
                <a:solidFill>
                  <a:srgbClr val="282828"/>
                </a:solidFill>
                <a:latin typeface="Arial" charset="0"/>
                <a:ea typeface="ＭＳ Ｐゴシック" charset="0"/>
              </a:endParaRPr>
            </a:p>
          </p:txBody>
        </p:sp>
        <p:sp>
          <p:nvSpPr>
            <p:cNvPr id="20" name="Rectangle 19">
              <a:extLst>
                <a:ext uri="{FF2B5EF4-FFF2-40B4-BE49-F238E27FC236}">
                  <a16:creationId xmlns:a16="http://schemas.microsoft.com/office/drawing/2014/main" id="{A24FDAE5-08BC-9A4A-A181-49B00B868116}"/>
                </a:ext>
              </a:extLst>
            </p:cNvPr>
            <p:cNvSpPr/>
            <p:nvPr/>
          </p:nvSpPr>
          <p:spPr>
            <a:xfrm>
              <a:off x="5114780" y="5071575"/>
              <a:ext cx="2666509" cy="738664"/>
            </a:xfrm>
            <a:prstGeom prst="rect">
              <a:avLst/>
            </a:prstGeom>
          </p:spPr>
          <p:txBody>
            <a:bodyPr wrap="square">
              <a:spAutoFit/>
            </a:bodyPr>
            <a:lstStyle/>
            <a:p>
              <a:r>
                <a:rPr lang="en-US" sz="1400" kern="0" dirty="0"/>
                <a:t>covers global NetApp storage at scale and fully customizable dashboard and landing pages</a:t>
              </a:r>
              <a:endParaRPr lang="en-US" sz="1400" dirty="0"/>
            </a:p>
          </p:txBody>
        </p:sp>
        <p:grpSp>
          <p:nvGrpSpPr>
            <p:cNvPr id="8" name="Group 7">
              <a:extLst>
                <a:ext uri="{FF2B5EF4-FFF2-40B4-BE49-F238E27FC236}">
                  <a16:creationId xmlns:a16="http://schemas.microsoft.com/office/drawing/2014/main" id="{C23D1E95-FD2E-654E-8D60-E7336C6FAA3B}"/>
                </a:ext>
              </a:extLst>
            </p:cNvPr>
            <p:cNvGrpSpPr/>
            <p:nvPr/>
          </p:nvGrpSpPr>
          <p:grpSpPr>
            <a:xfrm>
              <a:off x="4873228" y="4173233"/>
              <a:ext cx="868680" cy="868680"/>
              <a:chOff x="5175725" y="4482514"/>
              <a:chExt cx="868680" cy="868680"/>
            </a:xfrm>
          </p:grpSpPr>
          <p:sp>
            <p:nvSpPr>
              <p:cNvPr id="44" name="Oval 43">
                <a:extLst>
                  <a:ext uri="{FF2B5EF4-FFF2-40B4-BE49-F238E27FC236}">
                    <a16:creationId xmlns:a16="http://schemas.microsoft.com/office/drawing/2014/main" id="{A5EEE42E-5690-3842-9883-765C906E404A}"/>
                  </a:ext>
                </a:extLst>
              </p:cNvPr>
              <p:cNvSpPr>
                <a:spLocks/>
              </p:cNvSpPr>
              <p:nvPr/>
            </p:nvSpPr>
            <p:spPr>
              <a:xfrm>
                <a:off x="5175725" y="4482514"/>
                <a:ext cx="868680" cy="86868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66" name="Freeform 3">
                <a:extLst>
                  <a:ext uri="{FF2B5EF4-FFF2-40B4-BE49-F238E27FC236}">
                    <a16:creationId xmlns:a16="http://schemas.microsoft.com/office/drawing/2014/main" id="{D60261E1-D053-C84F-A993-970112BA5501}"/>
                  </a:ext>
                </a:extLst>
              </p:cNvPr>
              <p:cNvSpPr>
                <a:spLocks noChangeArrowheads="1"/>
              </p:cNvSpPr>
              <p:nvPr/>
            </p:nvSpPr>
            <p:spPr bwMode="auto">
              <a:xfrm>
                <a:off x="5465746" y="4719411"/>
                <a:ext cx="288638" cy="394887"/>
              </a:xfrm>
              <a:custGeom>
                <a:avLst/>
                <a:gdLst>
                  <a:gd name="T0" fmla="*/ 1076 w 2152"/>
                  <a:gd name="T1" fmla="*/ 0 h 3075"/>
                  <a:gd name="T2" fmla="*/ 0 w 2152"/>
                  <a:gd name="T3" fmla="*/ 1075 h 3075"/>
                  <a:gd name="T4" fmla="*/ 1076 w 2152"/>
                  <a:gd name="T5" fmla="*/ 3074 h 3075"/>
                  <a:gd name="T6" fmla="*/ 2151 w 2152"/>
                  <a:gd name="T7" fmla="*/ 1075 h 3075"/>
                  <a:gd name="T8" fmla="*/ 1076 w 2152"/>
                  <a:gd name="T9" fmla="*/ 0 h 3075"/>
                  <a:gd name="T10" fmla="*/ 1076 w 2152"/>
                  <a:gd name="T11" fmla="*/ 1460 h 3075"/>
                  <a:gd name="T12" fmla="*/ 691 w 2152"/>
                  <a:gd name="T13" fmla="*/ 1075 h 3075"/>
                  <a:gd name="T14" fmla="*/ 1076 w 2152"/>
                  <a:gd name="T15" fmla="*/ 691 h 3075"/>
                  <a:gd name="T16" fmla="*/ 1460 w 2152"/>
                  <a:gd name="T17" fmla="*/ 1075 h 3075"/>
                  <a:gd name="T18" fmla="*/ 1076 w 2152"/>
                  <a:gd name="T19" fmla="*/ 1460 h 3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2" h="3075">
                    <a:moveTo>
                      <a:pt x="1076" y="0"/>
                    </a:moveTo>
                    <a:cubicBezTo>
                      <a:pt x="481" y="0"/>
                      <a:pt x="0" y="481"/>
                      <a:pt x="0" y="1075"/>
                    </a:cubicBezTo>
                    <a:cubicBezTo>
                      <a:pt x="0" y="1882"/>
                      <a:pt x="1076" y="3074"/>
                      <a:pt x="1076" y="3074"/>
                    </a:cubicBezTo>
                    <a:cubicBezTo>
                      <a:pt x="1076" y="3074"/>
                      <a:pt x="2151" y="1883"/>
                      <a:pt x="2151" y="1075"/>
                    </a:cubicBezTo>
                    <a:cubicBezTo>
                      <a:pt x="2151" y="481"/>
                      <a:pt x="1670" y="0"/>
                      <a:pt x="1076" y="0"/>
                    </a:cubicBezTo>
                    <a:close/>
                    <a:moveTo>
                      <a:pt x="1076" y="1460"/>
                    </a:moveTo>
                    <a:cubicBezTo>
                      <a:pt x="864" y="1460"/>
                      <a:pt x="691" y="1287"/>
                      <a:pt x="691" y="1075"/>
                    </a:cubicBezTo>
                    <a:cubicBezTo>
                      <a:pt x="691" y="863"/>
                      <a:pt x="864" y="691"/>
                      <a:pt x="1076" y="691"/>
                    </a:cubicBezTo>
                    <a:cubicBezTo>
                      <a:pt x="1288" y="691"/>
                      <a:pt x="1460" y="863"/>
                      <a:pt x="1460" y="1075"/>
                    </a:cubicBezTo>
                    <a:cubicBezTo>
                      <a:pt x="1460" y="1287"/>
                      <a:pt x="1287" y="1460"/>
                      <a:pt x="1076" y="146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799"/>
              </a:p>
            </p:txBody>
          </p:sp>
        </p:grpSp>
      </p:grpSp>
    </p:spTree>
    <p:extLst>
      <p:ext uri="{BB962C8B-B14F-4D97-AF65-F5344CB8AC3E}">
        <p14:creationId xmlns:p14="http://schemas.microsoft.com/office/powerpoint/2010/main" val="1126036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DFFF-C04A-2649-A44A-96AFC6C52820}"/>
              </a:ext>
            </a:extLst>
          </p:cNvPr>
          <p:cNvSpPr>
            <a:spLocks noGrp="1"/>
          </p:cNvSpPr>
          <p:nvPr>
            <p:ph type="title"/>
          </p:nvPr>
        </p:nvSpPr>
        <p:spPr/>
        <p:txBody>
          <a:bodyPr/>
          <a:lstStyle/>
          <a:p>
            <a:r>
              <a:rPr lang="en-US" dirty="0"/>
              <a:t>Build Your Private and Hybrid Multicloud with FlexPod</a:t>
            </a:r>
          </a:p>
        </p:txBody>
      </p:sp>
      <p:sp>
        <p:nvSpPr>
          <p:cNvPr id="30" name="Rectangle 29">
            <a:extLst>
              <a:ext uri="{FF2B5EF4-FFF2-40B4-BE49-F238E27FC236}">
                <a16:creationId xmlns:a16="http://schemas.microsoft.com/office/drawing/2014/main" id="{6FEF6627-9A83-FE43-8D22-3BD84F71F016}"/>
              </a:ext>
            </a:extLst>
          </p:cNvPr>
          <p:cNvSpPr/>
          <p:nvPr/>
        </p:nvSpPr>
        <p:spPr>
          <a:xfrm>
            <a:off x="1328056" y="1513580"/>
            <a:ext cx="9764487" cy="4298613"/>
          </a:xfrm>
          <a:prstGeom prst="rect">
            <a:avLst/>
          </a:prstGeom>
        </p:spPr>
        <p:txBody>
          <a:bodyPr wrap="square">
            <a:spAutoFit/>
          </a:bodyPr>
          <a:lstStyle/>
          <a:p>
            <a:pPr marL="243779" fontAlgn="ctr">
              <a:spcBef>
                <a:spcPts val="1600"/>
              </a:spcBef>
              <a:spcAft>
                <a:spcPts val="1200"/>
              </a:spcAft>
              <a:buClr>
                <a:schemeClr val="tx1"/>
              </a:buClr>
            </a:pPr>
            <a:r>
              <a:rPr lang="en-US" b="1" dirty="0">
                <a:ea typeface="Calibri" panose="020F0502020204030204" pitchFamily="34" charset="0"/>
                <a:cs typeface="Arial" panose="020B0604020202020204" pitchFamily="34" charset="0"/>
              </a:rPr>
              <a:t>Innovate faster </a:t>
            </a:r>
            <a:r>
              <a:rPr lang="en-US" dirty="0">
                <a:ea typeface="Calibri" panose="020F0502020204030204" pitchFamily="34" charset="0"/>
                <a:cs typeface="Arial" panose="020B0604020202020204" pitchFamily="34" charset="0"/>
              </a:rPr>
              <a:t>with agile </a:t>
            </a:r>
            <a:r>
              <a:rPr lang="en-US" dirty="0" err="1">
                <a:ea typeface="Calibri" panose="020F0502020204030204" pitchFamily="34" charset="0"/>
                <a:cs typeface="Arial" panose="020B0604020202020204" pitchFamily="34" charset="0"/>
              </a:rPr>
              <a:t>FlexPod</a:t>
            </a:r>
            <a:r>
              <a:rPr lang="en-US" baseline="30000" dirty="0">
                <a:latin typeface="Arial" panose="020B0604020202020204" pitchFamily="34" charset="0"/>
                <a:cs typeface="Arial" panose="020B0604020202020204" pitchFamily="34" charset="0"/>
              </a:rPr>
              <a:t>®</a:t>
            </a:r>
            <a:r>
              <a:rPr lang="en-US" dirty="0">
                <a:ea typeface="Calibri" panose="020F0502020204030204" pitchFamily="34" charset="0"/>
                <a:cs typeface="Arial" panose="020B0604020202020204" pitchFamily="34" charset="0"/>
              </a:rPr>
              <a:t>. Scale FlexPod quickly and easily without disruption and connect to public cloud.</a:t>
            </a:r>
          </a:p>
          <a:p>
            <a:pPr marL="243779" fontAlgn="ctr">
              <a:spcBef>
                <a:spcPts val="1600"/>
              </a:spcBef>
              <a:spcAft>
                <a:spcPts val="1200"/>
              </a:spcAft>
              <a:buClr>
                <a:schemeClr val="tx1"/>
              </a:buClr>
            </a:pPr>
            <a:r>
              <a:rPr lang="en-US" dirty="0">
                <a:ea typeface="Calibri" panose="020F0502020204030204" pitchFamily="34" charset="0"/>
                <a:cs typeface="Arial" panose="020B0604020202020204" pitchFamily="34" charset="0"/>
              </a:rPr>
              <a:t>Harness DevOps capabilities and app portability across FlexPod and public-cloud resources to ensure </a:t>
            </a:r>
            <a:r>
              <a:rPr lang="en-US" b="1" dirty="0">
                <a:ea typeface="Calibri" panose="020F0502020204030204" pitchFamily="34" charset="0"/>
                <a:cs typeface="Arial" panose="020B0604020202020204" pitchFamily="34" charset="0"/>
              </a:rPr>
              <a:t>freedom for app developers.</a:t>
            </a:r>
            <a:endParaRPr lang="en-US" b="1" dirty="0">
              <a:ea typeface="Times New Roman" panose="02020603050405020304" pitchFamily="18" charset="0"/>
              <a:cs typeface="Arial" panose="020B0604020202020204" pitchFamily="34" charset="0"/>
            </a:endParaRPr>
          </a:p>
          <a:p>
            <a:pPr marL="243779" fontAlgn="ctr">
              <a:spcBef>
                <a:spcPts val="1600"/>
              </a:spcBef>
              <a:spcAft>
                <a:spcPts val="1200"/>
              </a:spcAft>
              <a:buClr>
                <a:schemeClr val="tx1"/>
              </a:buClr>
            </a:pPr>
            <a:r>
              <a:rPr lang="en-US" dirty="0">
                <a:ea typeface="Times New Roman" panose="02020603050405020304" pitchFamily="18" charset="0"/>
                <a:cs typeface="Arial" panose="020B0604020202020204" pitchFamily="34" charset="0"/>
              </a:rPr>
              <a:t>Deploy a </a:t>
            </a:r>
            <a:r>
              <a:rPr lang="en-US" b="1" dirty="0">
                <a:ea typeface="Times New Roman" panose="02020603050405020304" pitchFamily="18" charset="0"/>
                <a:cs typeface="Arial" panose="020B0604020202020204" pitchFamily="34" charset="0"/>
              </a:rPr>
              <a:t>high-performance and reliable</a:t>
            </a:r>
            <a:r>
              <a:rPr lang="en-US" dirty="0">
                <a:ea typeface="Times New Roman" panose="02020603050405020304" pitchFamily="18" charset="0"/>
                <a:cs typeface="Arial" panose="020B0604020202020204" pitchFamily="34" charset="0"/>
              </a:rPr>
              <a:t> </a:t>
            </a:r>
            <a:r>
              <a:rPr lang="en-US" dirty="0" err="1">
                <a:ea typeface="Times New Roman" panose="02020603050405020304" pitchFamily="18" charset="0"/>
                <a:cs typeface="Arial" panose="020B0604020202020204" pitchFamily="34" charset="0"/>
              </a:rPr>
              <a:t>FlexPod</a:t>
            </a:r>
            <a:r>
              <a:rPr lang="en-US" dirty="0">
                <a:ea typeface="Times New Roman" panose="02020603050405020304" pitchFamily="18" charset="0"/>
                <a:cs typeface="Arial" panose="020B0604020202020204" pitchFamily="34" charset="0"/>
              </a:rPr>
              <a:t> on premises with confidence and connect it to the public cloud.</a:t>
            </a:r>
            <a:endParaRPr lang="en-US" dirty="0">
              <a:ea typeface="Calibri" panose="020F0502020204030204" pitchFamily="34" charset="0"/>
              <a:cs typeface="Arial" panose="020B0604020202020204" pitchFamily="34" charset="0"/>
            </a:endParaRPr>
          </a:p>
          <a:p>
            <a:pPr marL="243779" fontAlgn="ctr">
              <a:spcBef>
                <a:spcPts val="1600"/>
              </a:spcBef>
              <a:spcAft>
                <a:spcPts val="1200"/>
              </a:spcAft>
              <a:buClr>
                <a:schemeClr val="tx1"/>
              </a:buClr>
            </a:pPr>
            <a:r>
              <a:rPr lang="en-US" dirty="0">
                <a:ea typeface="Calibri" panose="020F0502020204030204" pitchFamily="34" charset="0"/>
                <a:cs typeface="Arial" panose="020B0604020202020204" pitchFamily="34" charset="0"/>
              </a:rPr>
              <a:t>Ensure </a:t>
            </a:r>
            <a:r>
              <a:rPr lang="en-US" b="1" dirty="0">
                <a:ea typeface="Calibri" panose="020F0502020204030204" pitchFamily="34" charset="0"/>
                <a:cs typeface="Arial" panose="020B0604020202020204" pitchFamily="34" charset="0"/>
              </a:rPr>
              <a:t>security</a:t>
            </a:r>
            <a:r>
              <a:rPr lang="en-US" dirty="0">
                <a:ea typeface="Calibri" panose="020F0502020204030204" pitchFamily="34" charset="0"/>
                <a:cs typeface="Arial" panose="020B0604020202020204" pitchFamily="34" charset="0"/>
              </a:rPr>
              <a:t> for workloads running on FlexPod by keeping control over data and moving data seamlessly as needed using public-cloud security and resources. </a:t>
            </a:r>
          </a:p>
          <a:p>
            <a:pPr marL="243779" fontAlgn="ctr">
              <a:spcBef>
                <a:spcPts val="1600"/>
              </a:spcBef>
              <a:spcAft>
                <a:spcPts val="1200"/>
              </a:spcAft>
              <a:buClr>
                <a:schemeClr val="tx1"/>
              </a:buClr>
            </a:pPr>
            <a:r>
              <a:rPr lang="en-US" b="1" dirty="0">
                <a:ea typeface="Calibri" panose="020F0502020204030204" pitchFamily="34" charset="0"/>
                <a:cs typeface="Arial" panose="020B0604020202020204" pitchFamily="34" charset="0"/>
              </a:rPr>
              <a:t>Protect your investment </a:t>
            </a:r>
            <a:r>
              <a:rPr lang="en-US" dirty="0">
                <a:ea typeface="Calibri" panose="020F0502020204030204" pitchFamily="34" charset="0"/>
                <a:cs typeface="Arial" panose="020B0604020202020204" pitchFamily="34" charset="0"/>
              </a:rPr>
              <a:t>with FlexPod by leveraging Data Fabric and data services FlexPod offers with public clouds, to bring a balance between your capex and </a:t>
            </a:r>
            <a:r>
              <a:rPr lang="en-US" dirty="0" err="1">
                <a:ea typeface="Calibri" panose="020F0502020204030204" pitchFamily="34" charset="0"/>
                <a:cs typeface="Arial" panose="020B0604020202020204" pitchFamily="34" charset="0"/>
              </a:rPr>
              <a:t>opex</a:t>
            </a:r>
            <a:r>
              <a:rPr lang="en-US" dirty="0">
                <a:ea typeface="Calibri" panose="020F0502020204030204" pitchFamily="34" charset="0"/>
                <a:cs typeface="Arial" panose="020B0604020202020204" pitchFamily="34" charset="0"/>
              </a:rPr>
              <a:t>.</a:t>
            </a:r>
          </a:p>
        </p:txBody>
      </p:sp>
      <p:pic>
        <p:nvPicPr>
          <p:cNvPr id="4" name="Google Shape;98;p14">
            <a:extLst>
              <a:ext uri="{FF2B5EF4-FFF2-40B4-BE49-F238E27FC236}">
                <a16:creationId xmlns:a16="http://schemas.microsoft.com/office/drawing/2014/main" id="{95880462-17F6-2B4B-AF49-27C6E3A9A6F1}"/>
              </a:ext>
            </a:extLst>
          </p:cNvPr>
          <p:cNvPicPr preferRelativeResize="0"/>
          <p:nvPr/>
        </p:nvPicPr>
        <p:blipFill rotWithShape="1">
          <a:blip r:embed="rId3">
            <a:alphaModFix/>
          </a:blip>
          <a:srcRect b="37217"/>
          <a:stretch/>
        </p:blipFill>
        <p:spPr>
          <a:xfrm>
            <a:off x="10771636" y="6468854"/>
            <a:ext cx="941700" cy="156500"/>
          </a:xfrm>
          <a:prstGeom prst="rect">
            <a:avLst/>
          </a:prstGeom>
          <a:noFill/>
          <a:ln>
            <a:noFill/>
          </a:ln>
        </p:spPr>
      </p:pic>
      <p:sp>
        <p:nvSpPr>
          <p:cNvPr id="3" name="Footer Placeholder 2">
            <a:extLst>
              <a:ext uri="{FF2B5EF4-FFF2-40B4-BE49-F238E27FC236}">
                <a16:creationId xmlns:a16="http://schemas.microsoft.com/office/drawing/2014/main" id="{39900F97-C33A-CC4B-9542-812F0291C9B6}"/>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5" name="Slide Number Placeholder 4">
            <a:extLst>
              <a:ext uri="{FF2B5EF4-FFF2-40B4-BE49-F238E27FC236}">
                <a16:creationId xmlns:a16="http://schemas.microsoft.com/office/drawing/2014/main" id="{7E55ED0C-AFBB-D246-893C-8D815A5AC1CB}"/>
              </a:ext>
            </a:extLst>
          </p:cNvPr>
          <p:cNvSpPr>
            <a:spLocks noGrp="1"/>
          </p:cNvSpPr>
          <p:nvPr>
            <p:ph type="sldNum" sz="quarter" idx="4"/>
          </p:nvPr>
        </p:nvSpPr>
        <p:spPr/>
        <p:txBody>
          <a:bodyPr/>
          <a:lstStyle/>
          <a:p>
            <a:fld id="{B071A5F3-A4FF-4CEE-8215-C08835B585C1}" type="slidenum">
              <a:rPr lang="en-US" smtClean="0"/>
              <a:pPr/>
              <a:t>17</a:t>
            </a:fld>
            <a:endParaRPr lang="en-US" dirty="0"/>
          </a:p>
        </p:txBody>
      </p:sp>
      <p:grpSp>
        <p:nvGrpSpPr>
          <p:cNvPr id="26" name="Group 25">
            <a:extLst>
              <a:ext uri="{FF2B5EF4-FFF2-40B4-BE49-F238E27FC236}">
                <a16:creationId xmlns:a16="http://schemas.microsoft.com/office/drawing/2014/main" id="{01685E23-F045-9346-8E66-595D800E8A90}"/>
              </a:ext>
            </a:extLst>
          </p:cNvPr>
          <p:cNvGrpSpPr/>
          <p:nvPr/>
        </p:nvGrpSpPr>
        <p:grpSpPr>
          <a:xfrm>
            <a:off x="507012" y="5094913"/>
            <a:ext cx="798653" cy="798653"/>
            <a:chOff x="507012" y="5094913"/>
            <a:chExt cx="798653" cy="798653"/>
          </a:xfrm>
        </p:grpSpPr>
        <p:sp>
          <p:nvSpPr>
            <p:cNvPr id="18" name="Oval 17">
              <a:extLst>
                <a:ext uri="{FF2B5EF4-FFF2-40B4-BE49-F238E27FC236}">
                  <a16:creationId xmlns:a16="http://schemas.microsoft.com/office/drawing/2014/main" id="{830E4FE9-8D1A-E546-804D-DE1D2534E37C}"/>
                </a:ext>
              </a:extLst>
            </p:cNvPr>
            <p:cNvSpPr/>
            <p:nvPr/>
          </p:nvSpPr>
          <p:spPr>
            <a:xfrm>
              <a:off x="507012" y="5094913"/>
              <a:ext cx="798653" cy="7986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pic>
          <p:nvPicPr>
            <p:cNvPr id="9" name="Graphic 8" descr="Bullseye">
              <a:extLst>
                <a:ext uri="{FF2B5EF4-FFF2-40B4-BE49-F238E27FC236}">
                  <a16:creationId xmlns:a16="http://schemas.microsoft.com/office/drawing/2014/main" id="{88B83DC7-02A5-7D45-86A7-0F97313E4B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007" y="5253908"/>
              <a:ext cx="480663" cy="480663"/>
            </a:xfrm>
            <a:prstGeom prst="rect">
              <a:avLst/>
            </a:prstGeom>
          </p:spPr>
        </p:pic>
      </p:grpSp>
      <p:grpSp>
        <p:nvGrpSpPr>
          <p:cNvPr id="21" name="Group 20">
            <a:extLst>
              <a:ext uri="{FF2B5EF4-FFF2-40B4-BE49-F238E27FC236}">
                <a16:creationId xmlns:a16="http://schemas.microsoft.com/office/drawing/2014/main" id="{874F1248-6147-0347-A1C5-D00F9A56EB7A}"/>
              </a:ext>
            </a:extLst>
          </p:cNvPr>
          <p:cNvGrpSpPr/>
          <p:nvPr/>
        </p:nvGrpSpPr>
        <p:grpSpPr>
          <a:xfrm>
            <a:off x="507012" y="2351684"/>
            <a:ext cx="798653" cy="798653"/>
            <a:chOff x="507012" y="2351684"/>
            <a:chExt cx="798653" cy="798653"/>
          </a:xfrm>
        </p:grpSpPr>
        <p:sp>
          <p:nvSpPr>
            <p:cNvPr id="14" name="Oval 13">
              <a:extLst>
                <a:ext uri="{FF2B5EF4-FFF2-40B4-BE49-F238E27FC236}">
                  <a16:creationId xmlns:a16="http://schemas.microsoft.com/office/drawing/2014/main" id="{6F060550-1382-1C44-BFA7-7B5460FB47C9}"/>
                </a:ext>
              </a:extLst>
            </p:cNvPr>
            <p:cNvSpPr/>
            <p:nvPr/>
          </p:nvSpPr>
          <p:spPr>
            <a:xfrm>
              <a:off x="507012" y="2351684"/>
              <a:ext cx="798653" cy="7986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pic>
          <p:nvPicPr>
            <p:cNvPr id="11" name="Graphic 10" descr="Gears">
              <a:extLst>
                <a:ext uri="{FF2B5EF4-FFF2-40B4-BE49-F238E27FC236}">
                  <a16:creationId xmlns:a16="http://schemas.microsoft.com/office/drawing/2014/main" id="{74D64DD6-0D09-3A49-8005-275672521F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6007" y="2510679"/>
              <a:ext cx="480663" cy="480663"/>
            </a:xfrm>
            <a:prstGeom prst="rect">
              <a:avLst/>
            </a:prstGeom>
          </p:spPr>
        </p:pic>
      </p:grpSp>
      <p:grpSp>
        <p:nvGrpSpPr>
          <p:cNvPr id="24" name="Group 23">
            <a:extLst>
              <a:ext uri="{FF2B5EF4-FFF2-40B4-BE49-F238E27FC236}">
                <a16:creationId xmlns:a16="http://schemas.microsoft.com/office/drawing/2014/main" id="{5E6598E5-BF3E-2548-AA22-1FDFAFA55F17}"/>
              </a:ext>
            </a:extLst>
          </p:cNvPr>
          <p:cNvGrpSpPr/>
          <p:nvPr/>
        </p:nvGrpSpPr>
        <p:grpSpPr>
          <a:xfrm>
            <a:off x="507012" y="3266094"/>
            <a:ext cx="798653" cy="798653"/>
            <a:chOff x="507012" y="3266094"/>
            <a:chExt cx="798653" cy="798653"/>
          </a:xfrm>
        </p:grpSpPr>
        <p:sp>
          <p:nvSpPr>
            <p:cNvPr id="16" name="Oval 15">
              <a:extLst>
                <a:ext uri="{FF2B5EF4-FFF2-40B4-BE49-F238E27FC236}">
                  <a16:creationId xmlns:a16="http://schemas.microsoft.com/office/drawing/2014/main" id="{3B3F185D-61BC-1147-81D2-1A2E28FCD80C}"/>
                </a:ext>
              </a:extLst>
            </p:cNvPr>
            <p:cNvSpPr/>
            <p:nvPr/>
          </p:nvSpPr>
          <p:spPr>
            <a:xfrm>
              <a:off x="507012" y="3266094"/>
              <a:ext cx="798653" cy="7986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pic>
          <p:nvPicPr>
            <p:cNvPr id="13" name="Graphic 12" descr="Upward trend">
              <a:extLst>
                <a:ext uri="{FF2B5EF4-FFF2-40B4-BE49-F238E27FC236}">
                  <a16:creationId xmlns:a16="http://schemas.microsoft.com/office/drawing/2014/main" id="{2949CFA2-9AAB-C542-AC2F-EFDBB8A174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007" y="3425089"/>
              <a:ext cx="480663" cy="480663"/>
            </a:xfrm>
            <a:prstGeom prst="rect">
              <a:avLst/>
            </a:prstGeom>
          </p:spPr>
        </p:pic>
      </p:grpSp>
      <p:grpSp>
        <p:nvGrpSpPr>
          <p:cNvPr id="19" name="Group 18">
            <a:extLst>
              <a:ext uri="{FF2B5EF4-FFF2-40B4-BE49-F238E27FC236}">
                <a16:creationId xmlns:a16="http://schemas.microsoft.com/office/drawing/2014/main" id="{DFC8522B-DA90-E443-B2E1-609CF760E424}"/>
              </a:ext>
            </a:extLst>
          </p:cNvPr>
          <p:cNvGrpSpPr/>
          <p:nvPr/>
        </p:nvGrpSpPr>
        <p:grpSpPr>
          <a:xfrm>
            <a:off x="507012" y="1437274"/>
            <a:ext cx="798653" cy="798653"/>
            <a:chOff x="507012" y="1437274"/>
            <a:chExt cx="798653" cy="798653"/>
          </a:xfrm>
        </p:grpSpPr>
        <p:sp>
          <p:nvSpPr>
            <p:cNvPr id="6" name="Oval 5">
              <a:extLst>
                <a:ext uri="{FF2B5EF4-FFF2-40B4-BE49-F238E27FC236}">
                  <a16:creationId xmlns:a16="http://schemas.microsoft.com/office/drawing/2014/main" id="{19678473-972C-8F40-BD75-8624E66F66F2}"/>
                </a:ext>
              </a:extLst>
            </p:cNvPr>
            <p:cNvSpPr/>
            <p:nvPr/>
          </p:nvSpPr>
          <p:spPr>
            <a:xfrm>
              <a:off x="507012" y="1437274"/>
              <a:ext cx="798653" cy="7986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pic>
          <p:nvPicPr>
            <p:cNvPr id="15" name="Graphic 14" descr="Lightbulb and gear">
              <a:extLst>
                <a:ext uri="{FF2B5EF4-FFF2-40B4-BE49-F238E27FC236}">
                  <a16:creationId xmlns:a16="http://schemas.microsoft.com/office/drawing/2014/main" id="{91A316E0-FB96-2F4A-B1CA-938BCD7E3D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6007" y="1596269"/>
              <a:ext cx="480663" cy="480663"/>
            </a:xfrm>
            <a:prstGeom prst="rect">
              <a:avLst/>
            </a:prstGeom>
          </p:spPr>
        </p:pic>
      </p:grpSp>
      <p:grpSp>
        <p:nvGrpSpPr>
          <p:cNvPr id="25" name="Group 24">
            <a:extLst>
              <a:ext uri="{FF2B5EF4-FFF2-40B4-BE49-F238E27FC236}">
                <a16:creationId xmlns:a16="http://schemas.microsoft.com/office/drawing/2014/main" id="{F555833E-73CD-714C-B14D-1545EFE8D114}"/>
              </a:ext>
            </a:extLst>
          </p:cNvPr>
          <p:cNvGrpSpPr/>
          <p:nvPr/>
        </p:nvGrpSpPr>
        <p:grpSpPr>
          <a:xfrm>
            <a:off x="507012" y="4180504"/>
            <a:ext cx="798653" cy="798653"/>
            <a:chOff x="507012" y="4180504"/>
            <a:chExt cx="798653" cy="798653"/>
          </a:xfrm>
        </p:grpSpPr>
        <p:sp>
          <p:nvSpPr>
            <p:cNvPr id="17" name="Oval 16">
              <a:extLst>
                <a:ext uri="{FF2B5EF4-FFF2-40B4-BE49-F238E27FC236}">
                  <a16:creationId xmlns:a16="http://schemas.microsoft.com/office/drawing/2014/main" id="{92C4C402-01C2-F549-8E2B-2DBF6E77E91F}"/>
                </a:ext>
              </a:extLst>
            </p:cNvPr>
            <p:cNvSpPr/>
            <p:nvPr/>
          </p:nvSpPr>
          <p:spPr>
            <a:xfrm>
              <a:off x="507012" y="4180504"/>
              <a:ext cx="798653" cy="7986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pic>
          <p:nvPicPr>
            <p:cNvPr id="23" name="Graphic 22" descr="Research">
              <a:extLst>
                <a:ext uri="{FF2B5EF4-FFF2-40B4-BE49-F238E27FC236}">
                  <a16:creationId xmlns:a16="http://schemas.microsoft.com/office/drawing/2014/main" id="{0B955FEC-CACA-654E-BFCB-DBEFFD22EF2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6007" y="4339499"/>
              <a:ext cx="480663" cy="480663"/>
            </a:xfrm>
            <a:prstGeom prst="rect">
              <a:avLst/>
            </a:prstGeom>
          </p:spPr>
        </p:pic>
      </p:grpSp>
    </p:spTree>
    <p:extLst>
      <p:ext uri="{BB962C8B-B14F-4D97-AF65-F5344CB8AC3E}">
        <p14:creationId xmlns:p14="http://schemas.microsoft.com/office/powerpoint/2010/main" val="1971652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C27E6-F936-6446-947D-6E3B42B69268}"/>
              </a:ext>
            </a:extLst>
          </p:cNvPr>
          <p:cNvSpPr>
            <a:spLocks noGrp="1"/>
          </p:cNvSpPr>
          <p:nvPr>
            <p:ph sz="quarter" idx="10"/>
          </p:nvPr>
        </p:nvSpPr>
        <p:spPr/>
        <p:txBody>
          <a:bodyPr/>
          <a:lstStyle/>
          <a:p>
            <a:r>
              <a:rPr lang="en-US" dirty="0" err="1"/>
              <a:t>FlexPod</a:t>
            </a:r>
            <a:r>
              <a:rPr lang="en-US" baseline="30000" dirty="0">
                <a:latin typeface="Arial" panose="020B0604020202020204" pitchFamily="34" charset="0"/>
                <a:cs typeface="Arial" panose="020B0604020202020204" pitchFamily="34" charset="0"/>
              </a:rPr>
              <a:t>®</a:t>
            </a:r>
            <a:r>
              <a:rPr lang="en-US" dirty="0"/>
              <a:t> delivers private cloud use cases</a:t>
            </a:r>
          </a:p>
          <a:p>
            <a:pPr lvl="1"/>
            <a:endParaRPr lang="en-US" dirty="0"/>
          </a:p>
          <a:p>
            <a:r>
              <a:rPr lang="en-US" dirty="0"/>
              <a:t>FlexPod enables hybrid </a:t>
            </a:r>
            <a:r>
              <a:rPr lang="en-US" dirty="0" err="1"/>
              <a:t>multicloud</a:t>
            </a:r>
            <a:r>
              <a:rPr lang="en-US" dirty="0"/>
              <a:t> use cases</a:t>
            </a:r>
          </a:p>
          <a:p>
            <a:pPr lvl="1"/>
            <a:endParaRPr lang="en-US" dirty="0"/>
          </a:p>
          <a:p>
            <a:r>
              <a:rPr lang="en-US" dirty="0" err="1"/>
              <a:t>FlexPod</a:t>
            </a:r>
            <a:r>
              <a:rPr lang="en-US" dirty="0"/>
              <a:t>-based hybrid clouds work with all the major public cloud providers</a:t>
            </a:r>
          </a:p>
        </p:txBody>
      </p:sp>
      <p:sp>
        <p:nvSpPr>
          <p:cNvPr id="6" name="Footer Placeholder 5">
            <a:extLst>
              <a:ext uri="{FF2B5EF4-FFF2-40B4-BE49-F238E27FC236}">
                <a16:creationId xmlns:a16="http://schemas.microsoft.com/office/drawing/2014/main" id="{1E7FF4D3-4526-184D-9053-D7F48FB03A68}"/>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7" name="Slide Number Placeholder 6">
            <a:extLst>
              <a:ext uri="{FF2B5EF4-FFF2-40B4-BE49-F238E27FC236}">
                <a16:creationId xmlns:a16="http://schemas.microsoft.com/office/drawing/2014/main" id="{84EA8C92-3676-1F48-BF8F-7FCD60847E80}"/>
              </a:ext>
            </a:extLst>
          </p:cNvPr>
          <p:cNvSpPr>
            <a:spLocks noGrp="1"/>
          </p:cNvSpPr>
          <p:nvPr>
            <p:ph type="sldNum" sz="quarter" idx="4"/>
          </p:nvPr>
        </p:nvSpPr>
        <p:spPr/>
        <p:txBody>
          <a:bodyPr/>
          <a:lstStyle/>
          <a:p>
            <a:fld id="{B071A5F3-A4FF-4CEE-8215-C08835B585C1}" type="slidenum">
              <a:rPr lang="en-US" smtClean="0"/>
              <a:pPr/>
              <a:t>18</a:t>
            </a:fld>
            <a:endParaRPr lang="en-US" dirty="0"/>
          </a:p>
        </p:txBody>
      </p:sp>
    </p:spTree>
    <p:extLst>
      <p:ext uri="{BB962C8B-B14F-4D97-AF65-F5344CB8AC3E}">
        <p14:creationId xmlns:p14="http://schemas.microsoft.com/office/powerpoint/2010/main" val="393137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5E7F7A-DDED-4CEF-9525-61CB1D5CCDA7}"/>
              </a:ext>
            </a:extLst>
          </p:cNvPr>
          <p:cNvSpPr>
            <a:spLocks noGrp="1"/>
          </p:cNvSpPr>
          <p:nvPr>
            <p:ph type="title"/>
          </p:nvPr>
        </p:nvSpPr>
        <p:spPr/>
        <p:txBody>
          <a:bodyPr/>
          <a:lstStyle/>
          <a:p>
            <a:r>
              <a:rPr lang="en-US" dirty="0"/>
              <a:t>FlexPod Sessions and Resources</a:t>
            </a:r>
          </a:p>
        </p:txBody>
      </p:sp>
      <p:sp>
        <p:nvSpPr>
          <p:cNvPr id="2" name="Footer Placeholder 1">
            <a:extLst>
              <a:ext uri="{FF2B5EF4-FFF2-40B4-BE49-F238E27FC236}">
                <a16:creationId xmlns:a16="http://schemas.microsoft.com/office/drawing/2014/main" id="{4A373F12-748C-8E4E-8CCA-9C094ADE36AC}"/>
              </a:ext>
            </a:extLst>
          </p:cNvPr>
          <p:cNvSpPr>
            <a:spLocks noGrp="1"/>
          </p:cNvSpPr>
          <p:nvPr>
            <p:ph type="ftr" sz="quarter" idx="3"/>
          </p:nvPr>
        </p:nvSpPr>
        <p:spPr/>
        <p:txBody>
          <a:bodyPr/>
          <a:lstStyle/>
          <a:p>
            <a:r>
              <a:rPr lang="en-US"/>
              <a:t>NetApp INSIGHT © 2020 NetApp, Inc. All rights reserved. NetApp Confidential – Limited Use Only</a:t>
            </a:r>
          </a:p>
        </p:txBody>
      </p:sp>
      <p:sp>
        <p:nvSpPr>
          <p:cNvPr id="3" name="Slide Number Placeholder 2">
            <a:extLst>
              <a:ext uri="{FF2B5EF4-FFF2-40B4-BE49-F238E27FC236}">
                <a16:creationId xmlns:a16="http://schemas.microsoft.com/office/drawing/2014/main" id="{B377F2A8-2F88-2644-9FDF-A0AE325E8CF6}"/>
              </a:ext>
            </a:extLst>
          </p:cNvPr>
          <p:cNvSpPr>
            <a:spLocks noGrp="1"/>
          </p:cNvSpPr>
          <p:nvPr>
            <p:ph type="sldNum" sz="quarter" idx="4"/>
          </p:nvPr>
        </p:nvSpPr>
        <p:spPr/>
        <p:txBody>
          <a:bodyPr/>
          <a:lstStyle/>
          <a:p>
            <a:fld id="{B071A5F3-A4FF-4CEE-8215-C08835B585C1}" type="slidenum">
              <a:rPr lang="en-US" smtClean="0"/>
              <a:pPr/>
              <a:t>19</a:t>
            </a:fld>
            <a:endParaRPr lang="en-US"/>
          </a:p>
        </p:txBody>
      </p:sp>
      <p:sp>
        <p:nvSpPr>
          <p:cNvPr id="35" name="Rectangle 3">
            <a:extLst>
              <a:ext uri="{FF2B5EF4-FFF2-40B4-BE49-F238E27FC236}">
                <a16:creationId xmlns:a16="http://schemas.microsoft.com/office/drawing/2014/main" id="{D917C718-0FB2-438A-ADEB-7A64A7724DCC}"/>
              </a:ext>
            </a:extLst>
          </p:cNvPr>
          <p:cNvSpPr>
            <a:spLocks noChangeArrowheads="1"/>
          </p:cNvSpPr>
          <p:nvPr/>
        </p:nvSpPr>
        <p:spPr bwMode="auto">
          <a:xfrm>
            <a:off x="1275970" y="1537802"/>
            <a:ext cx="121888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u="none" strike="noStrike" cap="none" normalizeH="0" baseline="0" dirty="0">
                <a:ln>
                  <a:noFill/>
                </a:ln>
                <a:solidFill>
                  <a:srgbClr val="000000"/>
                </a:solidFill>
                <a:effectLst/>
                <a:cs typeface="Arial" panose="020B0604020202020204" pitchFamily="34"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25" name="Table 12">
            <a:extLst>
              <a:ext uri="{FF2B5EF4-FFF2-40B4-BE49-F238E27FC236}">
                <a16:creationId xmlns:a16="http://schemas.microsoft.com/office/drawing/2014/main" id="{FD91D537-2EFD-1F4A-A635-3749424E8904}"/>
              </a:ext>
            </a:extLst>
          </p:cNvPr>
          <p:cNvGraphicFramePr>
            <a:graphicFrameLocks/>
          </p:cNvGraphicFramePr>
          <p:nvPr/>
        </p:nvGraphicFramePr>
        <p:xfrm>
          <a:off x="490537" y="1072251"/>
          <a:ext cx="5349326" cy="2682240"/>
        </p:xfrm>
        <a:graphic>
          <a:graphicData uri="http://schemas.openxmlformats.org/drawingml/2006/table">
            <a:tbl>
              <a:tblPr bandRow="1">
                <a:tableStyleId>{5DA37D80-6434-44D0-A028-1B22A696006F}</a:tableStyleId>
              </a:tblPr>
              <a:tblGrid>
                <a:gridCol w="914400">
                  <a:extLst>
                    <a:ext uri="{9D8B030D-6E8A-4147-A177-3AD203B41FA5}">
                      <a16:colId xmlns:a16="http://schemas.microsoft.com/office/drawing/2014/main" val="1897649100"/>
                    </a:ext>
                  </a:extLst>
                </a:gridCol>
                <a:gridCol w="4434926">
                  <a:extLst>
                    <a:ext uri="{9D8B030D-6E8A-4147-A177-3AD203B41FA5}">
                      <a16:colId xmlns:a16="http://schemas.microsoft.com/office/drawing/2014/main" val="1870726672"/>
                    </a:ext>
                  </a:extLst>
                </a:gridCol>
              </a:tblGrid>
              <a:tr h="219050">
                <a:tc gridSpan="2">
                  <a:txBody>
                    <a:bodyPr/>
                    <a:lstStyle/>
                    <a:p>
                      <a:pPr marL="0" marR="0" lvl="0" indent="0" algn="l" defTabSz="914126" rtl="0" eaLnBrk="1" fontAlgn="base" latinLnBrk="0" hangingPunct="1">
                        <a:lnSpc>
                          <a:spcPct val="100000"/>
                        </a:lnSpc>
                        <a:spcBef>
                          <a:spcPts val="0"/>
                        </a:spcBef>
                        <a:spcAft>
                          <a:spcPts val="0"/>
                        </a:spcAft>
                        <a:buClrTx/>
                        <a:buSzTx/>
                        <a:buFontTx/>
                        <a:buNone/>
                        <a:tabLst/>
                        <a:defRPr/>
                      </a:pPr>
                      <a:r>
                        <a:rPr lang="en-US" sz="1000" b="1" dirty="0">
                          <a:solidFill>
                            <a:sysClr val="windowText" lastClr="000000"/>
                          </a:solidFill>
                        </a:rPr>
                        <a:t>Speed Breakout Session (20 minutes)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hMerge="1">
                  <a:txBody>
                    <a:bodyPr/>
                    <a:lstStyle/>
                    <a:p>
                      <a:pPr algn="l" rtl="0" fontAlgn="base"/>
                      <a:endParaRPr lang="en-US" sz="1050" b="0" i="0" dirty="0">
                        <a:solidFill>
                          <a:srgbClr val="000000"/>
                        </a:solidFill>
                        <a:effectLst/>
                      </a:endParaRPr>
                    </a:p>
                  </a:txBody>
                  <a:tcPr/>
                </a:tc>
                <a:extLst>
                  <a:ext uri="{0D108BD9-81ED-4DB2-BD59-A6C34878D82A}">
                    <a16:rowId xmlns:a16="http://schemas.microsoft.com/office/drawing/2014/main" val="1842320474"/>
                  </a:ext>
                </a:extLst>
              </a:tr>
              <a:tr h="219050">
                <a:tc>
                  <a:txBody>
                    <a:bodyPr/>
                    <a:lstStyle/>
                    <a:p>
                      <a:pPr algn="l" rtl="0" fontAlgn="base"/>
                      <a:r>
                        <a:rPr lang="en-US" sz="1000" b="1" i="0" dirty="0">
                          <a:solidFill>
                            <a:srgbClr val="000000"/>
                          </a:solidFill>
                          <a:effectLst/>
                          <a:latin typeface="Arial" panose="020B0604020202020204" pitchFamily="34" charset="0"/>
                        </a:rPr>
                        <a:t>SPD-1147-2</a:t>
                      </a:r>
                      <a:endParaRPr lang="en-US" sz="1000" b="1" i="0" dirty="0">
                        <a:solidFill>
                          <a:srgbClr val="000000"/>
                        </a:solidFill>
                        <a:effectLs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dirty="0">
                          <a:solidFill>
                            <a:srgbClr val="000000"/>
                          </a:solidFill>
                          <a:effectLst/>
                          <a:latin typeface="Arial" panose="020B0604020202020204" pitchFamily="34" charset="0"/>
                        </a:rPr>
                        <a:t>Learn Why </a:t>
                      </a:r>
                      <a:r>
                        <a:rPr lang="en-US" sz="1000" b="0" i="0" dirty="0" err="1">
                          <a:solidFill>
                            <a:srgbClr val="000000"/>
                          </a:solidFill>
                          <a:effectLst/>
                          <a:latin typeface="Arial" panose="020B0604020202020204" pitchFamily="34" charset="0"/>
                        </a:rPr>
                        <a:t>FlexPod</a:t>
                      </a:r>
                      <a:r>
                        <a:rPr lang="en-US" sz="1000" b="0" i="0" dirty="0">
                          <a:solidFill>
                            <a:srgbClr val="000000"/>
                          </a:solidFill>
                          <a:effectLst/>
                          <a:latin typeface="Arial" panose="020B0604020202020204" pitchFamily="34" charset="0"/>
                        </a:rPr>
                        <a:t> Has the Best Integration with Cisco Intersight​</a:t>
                      </a:r>
                      <a:endParaRPr lang="en-US" sz="1000" b="0" i="0" dirty="0">
                        <a:solidFill>
                          <a:srgbClr val="000000"/>
                        </a:solidFill>
                        <a:effectLs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068827"/>
                  </a:ext>
                </a:extLst>
              </a:tr>
              <a:tr h="219050">
                <a:tc>
                  <a:txBody>
                    <a:bodyPr/>
                    <a:lstStyle/>
                    <a:p>
                      <a:pPr algn="l" rtl="0" fontAlgn="base"/>
                      <a:r>
                        <a:rPr lang="en-US" sz="1000" b="1" i="0" dirty="0">
                          <a:solidFill>
                            <a:srgbClr val="000000"/>
                          </a:solidFill>
                          <a:effectLst/>
                          <a:latin typeface="Arial" panose="020B0604020202020204" pitchFamily="34" charset="0"/>
                        </a:rPr>
                        <a:t>SPD-1144​-1</a:t>
                      </a:r>
                      <a:endParaRPr lang="en-US" sz="1000" b="1"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dirty="0">
                          <a:solidFill>
                            <a:srgbClr val="000000"/>
                          </a:solidFill>
                          <a:effectLst/>
                          <a:latin typeface="Arial" panose="020B0604020202020204" pitchFamily="34" charset="0"/>
                        </a:rPr>
                        <a:t>FlexPod Infrastructure Innovation and End-to-End NVMe ​</a:t>
                      </a:r>
                      <a:endParaRPr lang="en-US" sz="1000" b="0"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4132703"/>
                  </a:ext>
                </a:extLst>
              </a:tr>
              <a:tr h="219050">
                <a:tc>
                  <a:txBody>
                    <a:bodyPr/>
                    <a:lstStyle/>
                    <a:p>
                      <a:pPr algn="l" rtl="0" fontAlgn="base"/>
                      <a:r>
                        <a:rPr lang="en-US" sz="1000" b="1" i="0" dirty="0">
                          <a:solidFill>
                            <a:srgbClr val="000000"/>
                          </a:solidFill>
                          <a:effectLst/>
                          <a:latin typeface="Arial" panose="020B0604020202020204" pitchFamily="34" charset="0"/>
                        </a:rPr>
                        <a:t>SPD-1470-1</a:t>
                      </a:r>
                      <a:endParaRPr lang="en-US" sz="1000" b="1"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dirty="0">
                          <a:solidFill>
                            <a:srgbClr val="000000"/>
                          </a:solidFill>
                          <a:effectLst/>
                          <a:latin typeface="Arial" panose="020B0604020202020204" pitchFamily="34" charset="0"/>
                        </a:rPr>
                        <a:t>FlexPod Solutions for Private and Hybrid Multicloud Use Cases​</a:t>
                      </a:r>
                      <a:endParaRPr lang="en-US" sz="1000" b="0"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2725155"/>
                  </a:ext>
                </a:extLst>
              </a:tr>
              <a:tr h="219050">
                <a:tc>
                  <a:txBody>
                    <a:bodyPr/>
                    <a:lstStyle/>
                    <a:p>
                      <a:pPr algn="l" rtl="0" fontAlgn="base"/>
                      <a:r>
                        <a:rPr lang="en-US" sz="1000" b="1" i="0" dirty="0">
                          <a:solidFill>
                            <a:srgbClr val="000000"/>
                          </a:solidFill>
                          <a:effectLst/>
                          <a:latin typeface="Arial" panose="020B0604020202020204" pitchFamily="34" charset="0"/>
                        </a:rPr>
                        <a:t>SPD-1152​-1</a:t>
                      </a:r>
                      <a:endParaRPr lang="en-US" sz="1000" b="1"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dirty="0">
                          <a:solidFill>
                            <a:srgbClr val="000000"/>
                          </a:solidFill>
                          <a:effectLst/>
                          <a:latin typeface="Arial" panose="020B0604020202020204" pitchFamily="34" charset="0"/>
                        </a:rPr>
                        <a:t>Learn Why FlexPod is Perfect for Private, Hybrid and Multicloud​</a:t>
                      </a:r>
                      <a:endParaRPr lang="en-US" sz="1000" b="0"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2014959"/>
                  </a:ext>
                </a:extLst>
              </a:tr>
              <a:tr h="219050">
                <a:tc>
                  <a:txBody>
                    <a:bodyPr/>
                    <a:lstStyle/>
                    <a:p>
                      <a:pPr algn="l" rtl="0" fontAlgn="base"/>
                      <a:r>
                        <a:rPr lang="en-US" sz="1000" b="1" i="0" dirty="0">
                          <a:solidFill>
                            <a:srgbClr val="000000"/>
                          </a:solidFill>
                          <a:effectLst/>
                          <a:latin typeface="Arial" panose="020B0604020202020204" pitchFamily="34" charset="0"/>
                        </a:rPr>
                        <a:t>SPD-1149-1</a:t>
                      </a:r>
                      <a:endParaRPr lang="en-US" sz="1000" b="1"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dirty="0">
                          <a:solidFill>
                            <a:srgbClr val="000000"/>
                          </a:solidFill>
                          <a:effectLst/>
                          <a:latin typeface="Arial" panose="020B0604020202020204" pitchFamily="34" charset="0"/>
                        </a:rPr>
                        <a:t>Enable Healthcare Digital Transformation with </a:t>
                      </a:r>
                      <a:r>
                        <a:rPr lang="en-US" sz="1000" b="0" i="0" dirty="0" err="1">
                          <a:solidFill>
                            <a:srgbClr val="000000"/>
                          </a:solidFill>
                          <a:effectLst/>
                          <a:latin typeface="Arial" panose="020B0604020202020204" pitchFamily="34" charset="0"/>
                        </a:rPr>
                        <a:t>FlexPod</a:t>
                      </a:r>
                      <a:r>
                        <a:rPr lang="en-US" sz="1000" b="0" i="0" dirty="0">
                          <a:solidFill>
                            <a:srgbClr val="000000"/>
                          </a:solidFill>
                          <a:effectLst/>
                          <a:latin typeface="Arial" panose="020B0604020202020204" pitchFamily="34" charset="0"/>
                        </a:rPr>
                        <a:t>​</a:t>
                      </a:r>
                      <a:endParaRPr lang="en-US" sz="1000" b="0"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289359"/>
                  </a:ext>
                </a:extLst>
              </a:tr>
              <a:tr h="219050">
                <a:tc>
                  <a:txBody>
                    <a:bodyPr/>
                    <a:lstStyle/>
                    <a:p>
                      <a:pPr algn="l" rtl="0" fontAlgn="base"/>
                      <a:r>
                        <a:rPr lang="en-US" sz="1000" b="1" i="0" dirty="0">
                          <a:solidFill>
                            <a:srgbClr val="000000"/>
                          </a:solidFill>
                          <a:effectLst/>
                          <a:latin typeface="Arial" panose="020B0604020202020204" pitchFamily="34" charset="0"/>
                        </a:rPr>
                        <a:t>SPD-1150​-2</a:t>
                      </a:r>
                      <a:endParaRPr lang="en-US" sz="1000" b="1"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dirty="0">
                          <a:solidFill>
                            <a:srgbClr val="000000"/>
                          </a:solidFill>
                          <a:effectLst/>
                          <a:latin typeface="Arial" panose="020B0604020202020204" pitchFamily="34" charset="0"/>
                        </a:rPr>
                        <a:t>Digital Transformation with SAP HANA and DATAHUB on </a:t>
                      </a:r>
                      <a:r>
                        <a:rPr lang="en-US" sz="1000" b="0" i="0" dirty="0" err="1">
                          <a:solidFill>
                            <a:srgbClr val="000000"/>
                          </a:solidFill>
                          <a:effectLst/>
                          <a:latin typeface="Arial" panose="020B0604020202020204" pitchFamily="34" charset="0"/>
                        </a:rPr>
                        <a:t>FlexPod</a:t>
                      </a:r>
                      <a:r>
                        <a:rPr lang="en-US" sz="1000" b="0" i="0" dirty="0">
                          <a:solidFill>
                            <a:srgbClr val="000000"/>
                          </a:solidFill>
                          <a:effectLst/>
                          <a:latin typeface="Arial" panose="020B0604020202020204" pitchFamily="34" charset="0"/>
                        </a:rPr>
                        <a:t>​</a:t>
                      </a:r>
                      <a:endParaRPr lang="en-US" sz="1000" b="0"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579116"/>
                  </a:ext>
                </a:extLst>
              </a:tr>
              <a:tr h="219050">
                <a:tc>
                  <a:txBody>
                    <a:bodyPr/>
                    <a:lstStyle/>
                    <a:p>
                      <a:pPr algn="l" rtl="0" fontAlgn="base"/>
                      <a:r>
                        <a:rPr lang="en-US" sz="1000" b="1" i="0" dirty="0">
                          <a:solidFill>
                            <a:srgbClr val="000000"/>
                          </a:solidFill>
                          <a:effectLst/>
                          <a:latin typeface="Arial" panose="020B0604020202020204" pitchFamily="34" charset="0"/>
                        </a:rPr>
                        <a:t>SPD-1154​-2</a:t>
                      </a:r>
                      <a:endParaRPr lang="en-US" sz="1000" b="1"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u="none" strike="noStrike">
                          <a:solidFill>
                            <a:srgbClr val="000000"/>
                          </a:solidFill>
                          <a:effectLst/>
                          <a:latin typeface="Arial" panose="020B0604020202020204" pitchFamily="34" charset="0"/>
                        </a:rPr>
                        <a:t>Why </a:t>
                      </a:r>
                      <a:r>
                        <a:rPr lang="en-US" sz="1000" b="0" i="0" u="none" strike="noStrike" dirty="0">
                          <a:solidFill>
                            <a:srgbClr val="000000"/>
                          </a:solidFill>
                          <a:effectLst/>
                          <a:latin typeface="Arial" panose="020B0604020202020204" pitchFamily="34" charset="0"/>
                        </a:rPr>
                        <a:t>I</a:t>
                      </a:r>
                      <a:r>
                        <a:rPr lang="en-US" sz="1000" b="0" i="0" u="none" strike="noStrike">
                          <a:solidFill>
                            <a:srgbClr val="000000"/>
                          </a:solidFill>
                          <a:effectLst/>
                          <a:latin typeface="Arial" panose="020B0604020202020204" pitchFamily="34" charset="0"/>
                        </a:rPr>
                        <a:t>s </a:t>
                      </a:r>
                      <a:r>
                        <a:rPr lang="en-US" sz="1000" b="0" i="0" u="none" strike="noStrike" dirty="0">
                          <a:solidFill>
                            <a:srgbClr val="000000"/>
                          </a:solidFill>
                          <a:effectLst/>
                          <a:latin typeface="Arial" panose="020B0604020202020204" pitchFamily="34" charset="0"/>
                        </a:rPr>
                        <a:t>It Vital to Move to SQL Server 2019 on </a:t>
                      </a:r>
                      <a:r>
                        <a:rPr lang="en-US" sz="1000" b="0" i="0" u="none" strike="noStrike" dirty="0" err="1">
                          <a:solidFill>
                            <a:srgbClr val="000000"/>
                          </a:solidFill>
                          <a:effectLst/>
                          <a:latin typeface="Arial" panose="020B0604020202020204" pitchFamily="34" charset="0"/>
                        </a:rPr>
                        <a:t>FlexPod</a:t>
                      </a:r>
                      <a:r>
                        <a:rPr lang="en-US" sz="1000" b="0" i="0" u="none" strike="noStrike" dirty="0">
                          <a:solidFill>
                            <a:srgbClr val="000000"/>
                          </a:solidFill>
                          <a:effectLst/>
                          <a:latin typeface="Arial" panose="020B0604020202020204" pitchFamily="34" charset="0"/>
                        </a:rPr>
                        <a:t>?</a:t>
                      </a:r>
                      <a:r>
                        <a:rPr lang="en-US" sz="1000" b="0" i="0" dirty="0">
                          <a:solidFill>
                            <a:srgbClr val="000000"/>
                          </a:solidFill>
                          <a:effectLst/>
                          <a:latin typeface="Arial" panose="020B0604020202020204" pitchFamily="34" charset="0"/>
                        </a:rPr>
                        <a:t>​</a:t>
                      </a:r>
                      <a:endParaRPr lang="en-US" sz="1000" b="0"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060026"/>
                  </a:ext>
                </a:extLst>
              </a:tr>
              <a:tr h="219050">
                <a:tc>
                  <a:txBody>
                    <a:bodyPr/>
                    <a:lstStyle/>
                    <a:p>
                      <a:pPr algn="l" rtl="0" fontAlgn="base"/>
                      <a:r>
                        <a:rPr lang="en-US" sz="1000" b="1" i="0" dirty="0">
                          <a:solidFill>
                            <a:srgbClr val="000000"/>
                          </a:solidFill>
                          <a:effectLst/>
                          <a:latin typeface="Arial" panose="020B0604020202020204" pitchFamily="34" charset="0"/>
                        </a:rPr>
                        <a:t>SPD-1471​-2</a:t>
                      </a:r>
                      <a:endParaRPr lang="en-US" sz="1000" b="1"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u="none" strike="noStrike" dirty="0">
                          <a:solidFill>
                            <a:srgbClr val="000000"/>
                          </a:solidFill>
                          <a:effectLst/>
                          <a:latin typeface="Arial" panose="020B0604020202020204" pitchFamily="34" charset="0"/>
                        </a:rPr>
                        <a:t>Migrate to Oracle RAC 19c on FlexPod, While You Still Have Time! </a:t>
                      </a:r>
                      <a:r>
                        <a:rPr lang="en-US" sz="1000" b="0" i="0" dirty="0">
                          <a:solidFill>
                            <a:srgbClr val="000000"/>
                          </a:solidFill>
                          <a:effectLst/>
                          <a:latin typeface="Arial" panose="020B0604020202020204" pitchFamily="34" charset="0"/>
                        </a:rPr>
                        <a:t>​</a:t>
                      </a:r>
                      <a:endParaRPr lang="en-US" sz="1000" b="0"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5192552"/>
                  </a:ext>
                </a:extLst>
              </a:tr>
              <a:tr h="219050">
                <a:tc>
                  <a:txBody>
                    <a:bodyPr/>
                    <a:lstStyle/>
                    <a:p>
                      <a:pPr algn="l" rtl="0" fontAlgn="base"/>
                      <a:r>
                        <a:rPr lang="en-US" sz="1000" b="1" i="0" dirty="0">
                          <a:solidFill>
                            <a:srgbClr val="000000"/>
                          </a:solidFill>
                          <a:effectLst/>
                          <a:latin typeface="Arial" panose="020B0604020202020204" pitchFamily="34" charset="0"/>
                        </a:rPr>
                        <a:t>SPD-1153​-2</a:t>
                      </a:r>
                      <a:endParaRPr lang="en-US" sz="1000" b="1"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dirty="0">
                          <a:solidFill>
                            <a:srgbClr val="000000"/>
                          </a:solidFill>
                          <a:effectLst/>
                          <a:latin typeface="Arial" panose="020B0604020202020204" pitchFamily="34" charset="0"/>
                        </a:rPr>
                        <a:t>Work or Learn from Anywhere with FlexPod VDI​</a:t>
                      </a:r>
                      <a:endParaRPr lang="en-US" sz="1000" b="0"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366254"/>
                  </a:ext>
                </a:extLst>
              </a:tr>
              <a:tr h="219050">
                <a:tc>
                  <a:txBody>
                    <a:bodyPr/>
                    <a:lstStyle/>
                    <a:p>
                      <a:pPr algn="l" rtl="0" fontAlgn="base"/>
                      <a:r>
                        <a:rPr lang="en-US" sz="1000" b="1" i="0" dirty="0">
                          <a:solidFill>
                            <a:srgbClr val="000000"/>
                          </a:solidFill>
                          <a:effectLst/>
                          <a:latin typeface="Arial" panose="020B0604020202020204" pitchFamily="34" charset="0"/>
                        </a:rPr>
                        <a:t>SPD-1446-2​</a:t>
                      </a:r>
                      <a:endParaRPr lang="en-US" sz="1000" b="1"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dirty="0">
                          <a:solidFill>
                            <a:srgbClr val="000000"/>
                          </a:solidFill>
                          <a:effectLst/>
                          <a:latin typeface="Arial" panose="020B0604020202020204" pitchFamily="34" charset="0"/>
                        </a:rPr>
                        <a:t>Accelerate Your AI Journey for the Data Driven Enterprise with FlexPod AI </a:t>
                      </a:r>
                      <a:endParaRPr lang="en-US" sz="1000" b="0" i="0" dirty="0">
                        <a:solidFill>
                          <a:srgbClr val="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6709228"/>
                  </a:ext>
                </a:extLst>
              </a:tr>
            </a:tbl>
          </a:graphicData>
        </a:graphic>
      </p:graphicFrame>
      <p:graphicFrame>
        <p:nvGraphicFramePr>
          <p:cNvPr id="26" name="Table 13">
            <a:extLst>
              <a:ext uri="{FF2B5EF4-FFF2-40B4-BE49-F238E27FC236}">
                <a16:creationId xmlns:a16="http://schemas.microsoft.com/office/drawing/2014/main" id="{F2BADBB7-C07E-DA46-BD13-310D090E410E}"/>
              </a:ext>
            </a:extLst>
          </p:cNvPr>
          <p:cNvGraphicFramePr>
            <a:graphicFrameLocks/>
          </p:cNvGraphicFramePr>
          <p:nvPr/>
        </p:nvGraphicFramePr>
        <p:xfrm>
          <a:off x="454409" y="3969108"/>
          <a:ext cx="5402962" cy="1925427"/>
        </p:xfrm>
        <a:graphic>
          <a:graphicData uri="http://schemas.openxmlformats.org/drawingml/2006/table">
            <a:tbl>
              <a:tblPr bandRow="1">
                <a:tableStyleId>{5DA37D80-6434-44D0-A028-1B22A696006F}</a:tableStyleId>
              </a:tblPr>
              <a:tblGrid>
                <a:gridCol w="914400">
                  <a:extLst>
                    <a:ext uri="{9D8B030D-6E8A-4147-A177-3AD203B41FA5}">
                      <a16:colId xmlns:a16="http://schemas.microsoft.com/office/drawing/2014/main" val="985438927"/>
                    </a:ext>
                  </a:extLst>
                </a:gridCol>
                <a:gridCol w="4488562">
                  <a:extLst>
                    <a:ext uri="{9D8B030D-6E8A-4147-A177-3AD203B41FA5}">
                      <a16:colId xmlns:a16="http://schemas.microsoft.com/office/drawing/2014/main" val="882891276"/>
                    </a:ext>
                  </a:extLst>
                </a:gridCol>
              </a:tblGrid>
              <a:tr h="275061">
                <a:tc gridSpan="2">
                  <a:txBody>
                    <a:bodyPr/>
                    <a:lstStyle/>
                    <a:p>
                      <a:pPr marL="91440" marR="0" lvl="0" indent="0" algn="l" defTabSz="914126" rtl="0" eaLnBrk="1" fontAlgn="b" latinLnBrk="0" hangingPunct="1">
                        <a:lnSpc>
                          <a:spcPct val="100000"/>
                        </a:lnSpc>
                        <a:spcBef>
                          <a:spcPts val="0"/>
                        </a:spcBef>
                        <a:spcAft>
                          <a:spcPts val="0"/>
                        </a:spcAft>
                        <a:buClrTx/>
                        <a:buSzTx/>
                        <a:buFontTx/>
                        <a:buNone/>
                        <a:tabLst/>
                        <a:defRPr/>
                      </a:pPr>
                      <a:r>
                        <a:rPr lang="en-US" sz="1000" b="1" dirty="0">
                          <a:solidFill>
                            <a:sysClr val="windowText" lastClr="000000"/>
                          </a:solidFill>
                        </a:rPr>
                        <a:t>Short Presentation or Demonstration (10 minutes)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hMerge="1">
                  <a:txBody>
                    <a:bodyPr/>
                    <a:lstStyle/>
                    <a:p>
                      <a:pPr marL="91440" algn="l" fontAlgn="b"/>
                      <a:endParaRPr lang="en-US" sz="1050" b="0" i="0" u="none" strike="noStrike" kern="1200" dirty="0">
                        <a:solidFill>
                          <a:srgbClr val="000000"/>
                        </a:solidFill>
                        <a:effectLst/>
                        <a:latin typeface="Arial" panose="020B0604020202020204" pitchFamily="34" charset="0"/>
                        <a:ea typeface="+mn-ea"/>
                        <a:cs typeface="+mn-cs"/>
                      </a:endParaRPr>
                    </a:p>
                  </a:txBody>
                  <a:tcPr marL="9525" marR="9525" marT="9525" marB="0" anchor="b"/>
                </a:tc>
                <a:extLst>
                  <a:ext uri="{0D108BD9-81ED-4DB2-BD59-A6C34878D82A}">
                    <a16:rowId xmlns:a16="http://schemas.microsoft.com/office/drawing/2014/main" val="3306213811"/>
                  </a:ext>
                </a:extLst>
              </a:tr>
              <a:tr h="275061">
                <a:tc>
                  <a:txBody>
                    <a:bodyPr/>
                    <a:lstStyle/>
                    <a:p>
                      <a:pPr marL="91440" algn="l" fontAlgn="b"/>
                      <a:r>
                        <a:rPr lang="en-US" sz="1000" b="1" i="0" kern="1200" dirty="0">
                          <a:solidFill>
                            <a:srgbClr val="000000"/>
                          </a:solidFill>
                          <a:effectLst/>
                          <a:latin typeface="Arial" panose="020B0604020202020204" pitchFamily="34" charset="0"/>
                          <a:ea typeface="+mn-ea"/>
                          <a:cs typeface="+mn-cs"/>
                        </a:rPr>
                        <a:t>DEM</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1478</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b"/>
                      <a:r>
                        <a:rPr lang="en-US" sz="1000" b="0" i="0" u="none" strike="noStrike" kern="1200" dirty="0">
                          <a:solidFill>
                            <a:srgbClr val="000000"/>
                          </a:solidFill>
                          <a:effectLst/>
                          <a:latin typeface="Arial" panose="020B0604020202020204" pitchFamily="34" charset="0"/>
                          <a:ea typeface="+mn-ea"/>
                          <a:cs typeface="+mn-cs"/>
                        </a:rPr>
                        <a:t>Protect Your IT Assets Against Ransomware Using FlexPod </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9795532"/>
                  </a:ext>
                </a:extLst>
              </a:tr>
              <a:tr h="275061">
                <a:tc>
                  <a:txBody>
                    <a:bodyPr/>
                    <a:lstStyle/>
                    <a:p>
                      <a:pPr marL="91440" algn="l" fontAlgn="b"/>
                      <a:r>
                        <a:rPr lang="en-US" sz="1000" b="1" i="0" kern="1200" dirty="0">
                          <a:solidFill>
                            <a:srgbClr val="000000"/>
                          </a:solidFill>
                          <a:effectLst/>
                          <a:latin typeface="Arial" panose="020B0604020202020204" pitchFamily="34" charset="0"/>
                          <a:ea typeface="+mn-ea"/>
                          <a:cs typeface="+mn-cs"/>
                        </a:rPr>
                        <a:t>DEM</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1479</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b"/>
                      <a:r>
                        <a:rPr lang="en-US" sz="1000" b="0" i="0" u="none" strike="noStrike" kern="1200" dirty="0">
                          <a:solidFill>
                            <a:srgbClr val="000000"/>
                          </a:solidFill>
                          <a:effectLst/>
                          <a:latin typeface="Arial" panose="020B0604020202020204" pitchFamily="34" charset="0"/>
                          <a:ea typeface="+mn-ea"/>
                          <a:cs typeface="+mn-cs"/>
                        </a:rPr>
                        <a:t>FlexPod for Medical Imaging in 10 Minutes</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8105130"/>
                  </a:ext>
                </a:extLst>
              </a:tr>
              <a:tr h="275061">
                <a:tc>
                  <a:txBody>
                    <a:bodyPr/>
                    <a:lstStyle/>
                    <a:p>
                      <a:pPr marL="91440" algn="l" fontAlgn="b"/>
                      <a:r>
                        <a:rPr lang="en-US" sz="1000" b="1" i="0" kern="1200" dirty="0">
                          <a:solidFill>
                            <a:srgbClr val="000000"/>
                          </a:solidFill>
                          <a:effectLst/>
                          <a:latin typeface="Arial" panose="020B0604020202020204" pitchFamily="34" charset="0"/>
                          <a:ea typeface="+mn-ea"/>
                          <a:cs typeface="+mn-cs"/>
                        </a:rPr>
                        <a:t>DEM</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1481</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b"/>
                      <a:r>
                        <a:rPr lang="en-US" sz="1000" b="0" i="0" u="none" strike="noStrike" kern="1200" dirty="0">
                          <a:solidFill>
                            <a:srgbClr val="000000"/>
                          </a:solidFill>
                          <a:effectLst/>
                          <a:latin typeface="Arial" panose="020B0604020202020204" pitchFamily="34" charset="0"/>
                          <a:ea typeface="+mn-ea"/>
                          <a:cs typeface="+mn-cs"/>
                        </a:rPr>
                        <a:t>FlexPod for OpenShift in 10 Minutes</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3555264"/>
                  </a:ext>
                </a:extLst>
              </a:tr>
              <a:tr h="275061">
                <a:tc>
                  <a:txBody>
                    <a:bodyPr/>
                    <a:lstStyle/>
                    <a:p>
                      <a:pPr marL="91440" algn="l" fontAlgn="b"/>
                      <a:r>
                        <a:rPr lang="en-US" sz="1000" b="1" i="0" kern="1200" dirty="0">
                          <a:solidFill>
                            <a:srgbClr val="000000"/>
                          </a:solidFill>
                          <a:effectLst/>
                          <a:latin typeface="Arial" panose="020B0604020202020204" pitchFamily="34" charset="0"/>
                          <a:ea typeface="+mn-ea"/>
                          <a:cs typeface="+mn-cs"/>
                        </a:rPr>
                        <a:t>DEM</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1504</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b"/>
                      <a:r>
                        <a:rPr lang="en-US" sz="1000" b="0" i="0" u="none" strike="noStrike" kern="1200" dirty="0">
                          <a:solidFill>
                            <a:srgbClr val="000000"/>
                          </a:solidFill>
                          <a:effectLst/>
                          <a:latin typeface="Arial" panose="020B0604020202020204" pitchFamily="34" charset="0"/>
                          <a:ea typeface="+mn-ea"/>
                          <a:cs typeface="+mn-cs"/>
                        </a:rPr>
                        <a:t>Improve FlexPod Management with Cisco Intersight (10 Minute Demo)</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7562476"/>
                  </a:ext>
                </a:extLst>
              </a:tr>
              <a:tr h="275061">
                <a:tc>
                  <a:txBody>
                    <a:bodyPr/>
                    <a:lstStyle/>
                    <a:p>
                      <a:pPr marL="91440" algn="l" fontAlgn="b"/>
                      <a:r>
                        <a:rPr lang="en-US" sz="1000" b="1" i="0" kern="1200" dirty="0">
                          <a:solidFill>
                            <a:srgbClr val="000000"/>
                          </a:solidFill>
                          <a:effectLst/>
                          <a:latin typeface="Arial" panose="020B0604020202020204" pitchFamily="34" charset="0"/>
                          <a:ea typeface="+mn-ea"/>
                          <a:cs typeface="+mn-cs"/>
                        </a:rPr>
                        <a:t>DEM</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1532</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2</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b"/>
                      <a:r>
                        <a:rPr lang="en-US" sz="1000" b="0" i="0" u="none" strike="noStrike" kern="1200" dirty="0">
                          <a:solidFill>
                            <a:srgbClr val="000000"/>
                          </a:solidFill>
                          <a:effectLst/>
                          <a:latin typeface="Arial" panose="020B0604020202020204" pitchFamily="34" charset="0"/>
                          <a:ea typeface="+mn-ea"/>
                          <a:cs typeface="+mn-cs"/>
                        </a:rPr>
                        <a:t>See Microsoft SQL Server Running on FlexPod Demonstration</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9027284"/>
                  </a:ext>
                </a:extLst>
              </a:tr>
              <a:tr h="275061">
                <a:tc>
                  <a:txBody>
                    <a:bodyPr/>
                    <a:lstStyle/>
                    <a:p>
                      <a:pPr marL="91440" algn="l" fontAlgn="b"/>
                      <a:r>
                        <a:rPr lang="en-US" sz="1000" b="1" i="0" kern="1200" dirty="0">
                          <a:solidFill>
                            <a:srgbClr val="000000"/>
                          </a:solidFill>
                          <a:effectLst/>
                          <a:latin typeface="Arial" panose="020B0604020202020204" pitchFamily="34" charset="0"/>
                          <a:ea typeface="+mn-ea"/>
                          <a:cs typeface="+mn-cs"/>
                        </a:rPr>
                        <a:t>DEM</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1542</a:t>
                      </a:r>
                      <a:r>
                        <a:rPr lang="en-US" sz="1000" b="1" i="0" dirty="0">
                          <a:solidFill>
                            <a:srgbClr val="000000"/>
                          </a:solidFill>
                          <a:effectLst/>
                          <a:latin typeface="Arial" panose="020B0604020202020204" pitchFamily="34" charset="0"/>
                        </a:rPr>
                        <a:t>​-</a:t>
                      </a:r>
                      <a:r>
                        <a:rPr lang="en-US" sz="1000" b="1" i="0" kern="1200" dirty="0">
                          <a:solidFill>
                            <a:srgbClr val="000000"/>
                          </a:solidFill>
                          <a:effectLst/>
                          <a:latin typeface="Arial" panose="020B0604020202020204" pitchFamily="34" charset="0"/>
                          <a:ea typeface="+mn-ea"/>
                          <a:cs typeface="+mn-cs"/>
                        </a:rPr>
                        <a:t>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b"/>
                      <a:r>
                        <a:rPr lang="en-US" sz="1000" b="0" i="0" u="none" strike="noStrike" kern="1200" dirty="0">
                          <a:solidFill>
                            <a:srgbClr val="000000"/>
                          </a:solidFill>
                          <a:effectLst/>
                          <a:latin typeface="Arial" panose="020B0604020202020204" pitchFamily="34" charset="0"/>
                          <a:ea typeface="+mn-ea"/>
                          <a:cs typeface="+mn-cs"/>
                        </a:rPr>
                        <a:t>Learn About the New and Innovative FlexPod Consumption Model</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6143313"/>
                  </a:ext>
                </a:extLst>
              </a:tr>
            </a:tbl>
          </a:graphicData>
        </a:graphic>
      </p:graphicFrame>
      <p:graphicFrame>
        <p:nvGraphicFramePr>
          <p:cNvPr id="27" name="Table 26">
            <a:extLst>
              <a:ext uri="{FF2B5EF4-FFF2-40B4-BE49-F238E27FC236}">
                <a16:creationId xmlns:a16="http://schemas.microsoft.com/office/drawing/2014/main" id="{7A5BE210-C0EB-4F4C-A2C7-50504F2ADBFE}"/>
              </a:ext>
            </a:extLst>
          </p:cNvPr>
          <p:cNvGraphicFramePr>
            <a:graphicFrameLocks noGrp="1"/>
          </p:cNvGraphicFramePr>
          <p:nvPr/>
        </p:nvGraphicFramePr>
        <p:xfrm>
          <a:off x="6094412" y="1072251"/>
          <a:ext cx="5209856" cy="1058721"/>
        </p:xfrm>
        <a:graphic>
          <a:graphicData uri="http://schemas.openxmlformats.org/drawingml/2006/table">
            <a:tbl>
              <a:tblPr bandRow="1">
                <a:tableStyleId>{5DA37D80-6434-44D0-A028-1B22A696006F}</a:tableStyleId>
              </a:tblPr>
              <a:tblGrid>
                <a:gridCol w="914400">
                  <a:extLst>
                    <a:ext uri="{9D8B030D-6E8A-4147-A177-3AD203B41FA5}">
                      <a16:colId xmlns:a16="http://schemas.microsoft.com/office/drawing/2014/main" val="3827086985"/>
                    </a:ext>
                  </a:extLst>
                </a:gridCol>
                <a:gridCol w="2714287">
                  <a:extLst>
                    <a:ext uri="{9D8B030D-6E8A-4147-A177-3AD203B41FA5}">
                      <a16:colId xmlns:a16="http://schemas.microsoft.com/office/drawing/2014/main" val="4073480233"/>
                    </a:ext>
                  </a:extLst>
                </a:gridCol>
                <a:gridCol w="1581169">
                  <a:extLst>
                    <a:ext uri="{9D8B030D-6E8A-4147-A177-3AD203B41FA5}">
                      <a16:colId xmlns:a16="http://schemas.microsoft.com/office/drawing/2014/main" val="3434390640"/>
                    </a:ext>
                  </a:extLst>
                </a:gridCol>
              </a:tblGrid>
              <a:tr h="266241">
                <a:tc gridSpan="3">
                  <a:txBody>
                    <a:bodyPr/>
                    <a:lstStyle/>
                    <a:p>
                      <a:pPr marL="0" marR="0" lvl="0" indent="0" algn="l" defTabSz="914126" rtl="0" eaLnBrk="1" fontAlgn="base" latinLnBrk="0" hangingPunct="1">
                        <a:lnSpc>
                          <a:spcPct val="100000"/>
                        </a:lnSpc>
                        <a:spcBef>
                          <a:spcPts val="0"/>
                        </a:spcBef>
                        <a:spcAft>
                          <a:spcPts val="0"/>
                        </a:spcAft>
                        <a:buClrTx/>
                        <a:buSzTx/>
                        <a:buFontTx/>
                        <a:buNone/>
                        <a:tabLst/>
                        <a:defRPr/>
                      </a:pPr>
                      <a:r>
                        <a:rPr lang="en-US" sz="1000" b="1" dirty="0">
                          <a:solidFill>
                            <a:sysClr val="windowText" lastClr="000000"/>
                          </a:solidFill>
                        </a:rPr>
                        <a:t>Customer Presented Sessions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hMerge="1">
                  <a:txBody>
                    <a:bodyPr/>
                    <a:lstStyle/>
                    <a:p>
                      <a:pPr algn="l" fontAlgn="base"/>
                      <a:endParaRPr lang="en-US" sz="1050" b="0" kern="1200" dirty="0">
                        <a:solidFill>
                          <a:srgbClr val="000000"/>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ase"/>
                      <a:endParaRPr lang="en-US" sz="1050" b="0" i="0" kern="1200" dirty="0">
                        <a:solidFill>
                          <a:srgbClr val="000000"/>
                        </a:solidFill>
                        <a:effectLst/>
                        <a:latin typeface="Arial" panose="020B0604020202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0547981"/>
                  </a:ext>
                </a:extLst>
              </a:tr>
              <a:tr h="358605">
                <a:tc>
                  <a:txBody>
                    <a:bodyPr/>
                    <a:lstStyle/>
                    <a:p>
                      <a:pPr algn="l" fontAlgn="base"/>
                      <a:r>
                        <a:rPr lang="en-US" sz="1000" b="1" kern="1200" dirty="0">
                          <a:solidFill>
                            <a:srgbClr val="000000"/>
                          </a:solidFill>
                          <a:effectLst/>
                        </a:rPr>
                        <a:t>BRK</a:t>
                      </a:r>
                      <a:r>
                        <a:rPr lang="en-US" sz="1000" b="1" i="0" dirty="0">
                          <a:solidFill>
                            <a:srgbClr val="000000"/>
                          </a:solidFill>
                          <a:effectLst/>
                          <a:latin typeface="Arial" panose="020B0604020202020204" pitchFamily="34" charset="0"/>
                        </a:rPr>
                        <a:t>​-</a:t>
                      </a:r>
                      <a:r>
                        <a:rPr lang="en-US" sz="1000" b="1" kern="1200" dirty="0">
                          <a:solidFill>
                            <a:srgbClr val="000000"/>
                          </a:solidFill>
                          <a:effectLst/>
                        </a:rPr>
                        <a:t>1062​</a:t>
                      </a:r>
                      <a:r>
                        <a:rPr lang="en-US" sz="1000" b="1" i="0" dirty="0">
                          <a:solidFill>
                            <a:srgbClr val="000000"/>
                          </a:solidFill>
                          <a:effectLst/>
                          <a:latin typeface="Arial" panose="020B0604020202020204" pitchFamily="34" charset="0"/>
                        </a:rPr>
                        <a:t>​-</a:t>
                      </a:r>
                      <a:r>
                        <a:rPr lang="en-US" sz="1000" b="1" kern="1200" dirty="0">
                          <a:solidFill>
                            <a:srgbClr val="000000"/>
                          </a:solidFill>
                          <a:effectLst/>
                        </a:rPr>
                        <a:t>2</a:t>
                      </a:r>
                      <a:endParaRPr lang="en-US" sz="1000" b="1" i="0" kern="1200" dirty="0">
                        <a:solidFill>
                          <a:srgbClr val="000000"/>
                        </a:solidFill>
                        <a:effectLst/>
                        <a:latin typeface="Arial" panose="020B0604020202020204" pitchFamily="34" charset="0"/>
                        <a:ea typeface="+mn-ea"/>
                        <a:cs typeface="+mn-cs"/>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r>
                        <a:rPr lang="en-US" sz="1000" b="0" kern="1200" dirty="0">
                          <a:solidFill>
                            <a:srgbClr val="000000"/>
                          </a:solidFill>
                          <a:effectLst/>
                          <a:latin typeface="+mn-lt"/>
                          <a:ea typeface="+mn-ea"/>
                          <a:cs typeface="+mn-cs"/>
                        </a:rPr>
                        <a:t>Support Real Time Mission Critical Oracle Workloads with FlexPod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r>
                        <a:rPr lang="en-US" sz="1000" b="0" kern="1200" dirty="0">
                          <a:solidFill>
                            <a:srgbClr val="000000"/>
                          </a:solidFill>
                          <a:effectLst/>
                        </a:rPr>
                        <a:t>Lawrence Livermore Labs​</a:t>
                      </a:r>
                      <a:endParaRPr lang="en-US" sz="1000" b="0" i="0" kern="1200" dirty="0">
                        <a:solidFill>
                          <a:srgbClr val="000000"/>
                        </a:solidFill>
                        <a:effectLst/>
                        <a:latin typeface="Arial" panose="020B0604020202020204" pitchFamily="34" charset="0"/>
                        <a:ea typeface="+mn-ea"/>
                        <a:cs typeface="+mn-cs"/>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4325358"/>
                  </a:ext>
                </a:extLst>
              </a:tr>
              <a:tr h="358605">
                <a:tc>
                  <a:txBody>
                    <a:bodyPr/>
                    <a:lstStyle/>
                    <a:p>
                      <a:pPr algn="l" fontAlgn="base"/>
                      <a:r>
                        <a:rPr lang="en-US" sz="1000" b="1" kern="1200" dirty="0">
                          <a:solidFill>
                            <a:srgbClr val="000000"/>
                          </a:solidFill>
                          <a:effectLst/>
                        </a:rPr>
                        <a:t>BRK</a:t>
                      </a:r>
                      <a:r>
                        <a:rPr lang="en-US" sz="1000" b="1" i="0" dirty="0">
                          <a:solidFill>
                            <a:srgbClr val="000000"/>
                          </a:solidFill>
                          <a:effectLst/>
                          <a:latin typeface="Arial" panose="020B0604020202020204" pitchFamily="34" charset="0"/>
                        </a:rPr>
                        <a:t>​-</a:t>
                      </a:r>
                      <a:r>
                        <a:rPr lang="en-US" sz="1000" b="1" kern="1200" dirty="0">
                          <a:solidFill>
                            <a:srgbClr val="000000"/>
                          </a:solidFill>
                          <a:effectLst/>
                        </a:rPr>
                        <a:t>1528</a:t>
                      </a:r>
                      <a:r>
                        <a:rPr lang="en-US" sz="1000" b="1" i="0" dirty="0">
                          <a:solidFill>
                            <a:srgbClr val="000000"/>
                          </a:solidFill>
                          <a:effectLst/>
                          <a:latin typeface="Arial" panose="020B0604020202020204" pitchFamily="34" charset="0"/>
                        </a:rPr>
                        <a:t>​</a:t>
                      </a:r>
                      <a:r>
                        <a:rPr lang="en-US" sz="1000" b="1" kern="1200" dirty="0">
                          <a:solidFill>
                            <a:srgbClr val="000000"/>
                          </a:solidFill>
                          <a:effectLst/>
                        </a:rPr>
                        <a:t>-1</a:t>
                      </a:r>
                      <a:endParaRPr lang="en-US" sz="1000" b="1" i="0" kern="1200" dirty="0">
                        <a:solidFill>
                          <a:srgbClr val="000000"/>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r>
                        <a:rPr lang="en-US" sz="1000" b="0" kern="1200" dirty="0">
                          <a:solidFill>
                            <a:srgbClr val="000000"/>
                          </a:solidFill>
                          <a:effectLst/>
                        </a:rPr>
                        <a:t>How Cannon Design Drove Collaboration &amp; Innovation Globally​</a:t>
                      </a:r>
                      <a:endParaRPr lang="en-US" sz="1000" b="0" i="0" kern="1200" dirty="0">
                        <a:solidFill>
                          <a:srgbClr val="000000"/>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r>
                        <a:rPr lang="en-US" sz="1000" b="0" kern="1200" dirty="0">
                          <a:solidFill>
                            <a:srgbClr val="000000"/>
                          </a:solidFill>
                          <a:effectLst/>
                        </a:rPr>
                        <a:t>Cannon Design​</a:t>
                      </a:r>
                      <a:endParaRPr lang="en-US" sz="1000" b="0" i="0" kern="1200" dirty="0">
                        <a:solidFill>
                          <a:srgbClr val="000000"/>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8224259"/>
                  </a:ext>
                </a:extLst>
              </a:tr>
            </a:tbl>
          </a:graphicData>
        </a:graphic>
      </p:graphicFrame>
      <p:sp>
        <p:nvSpPr>
          <p:cNvPr id="28" name="TextBox 27">
            <a:extLst>
              <a:ext uri="{FF2B5EF4-FFF2-40B4-BE49-F238E27FC236}">
                <a16:creationId xmlns:a16="http://schemas.microsoft.com/office/drawing/2014/main" id="{9591B9DE-5F48-824C-B9C2-A071C9EFAF41}"/>
              </a:ext>
            </a:extLst>
          </p:cNvPr>
          <p:cNvSpPr txBox="1"/>
          <p:nvPr/>
        </p:nvSpPr>
        <p:spPr>
          <a:xfrm>
            <a:off x="6469745" y="2877260"/>
            <a:ext cx="5257118" cy="2908489"/>
          </a:xfrm>
          <a:prstGeom prst="rect">
            <a:avLst/>
          </a:prstGeom>
          <a:noFill/>
        </p:spPr>
        <p:txBody>
          <a:bodyPr wrap="square" rtlCol="0">
            <a:spAutoFit/>
          </a:bodyPr>
          <a:lstStyle/>
          <a:p>
            <a:r>
              <a:rPr lang="en-US" b="1" dirty="0"/>
              <a:t>FlexPod Resources</a:t>
            </a:r>
          </a:p>
          <a:p>
            <a:endParaRPr lang="en-US" sz="1050" dirty="0">
              <a:solidFill>
                <a:srgbClr val="000000"/>
              </a:solidFill>
              <a:latin typeface="Arial" panose="020B0604020202020204" pitchFamily="34" charset="0"/>
              <a:hlinkClick r:id="rId3"/>
            </a:endParaRPr>
          </a:p>
          <a:p>
            <a:pPr marL="285750" indent="-285750">
              <a:buFont typeface="Wingdings" panose="05000000000000000000" pitchFamily="2" charset="2"/>
              <a:buChar char="§"/>
            </a:pPr>
            <a:r>
              <a:rPr lang="en-US" sz="1200" dirty="0">
                <a:solidFill>
                  <a:srgbClr val="000000"/>
                </a:solidFill>
                <a:latin typeface="Arial" panose="020B0604020202020204" pitchFamily="34" charset="0"/>
                <a:hlinkClick r:id="rId3"/>
              </a:rPr>
              <a:t>www.flexpod.com</a:t>
            </a:r>
            <a:endParaRPr lang="en-US" sz="1200" dirty="0">
              <a:solidFill>
                <a:srgbClr val="000000"/>
              </a:solidFill>
              <a:latin typeface="Arial" panose="020B0604020202020204" pitchFamily="34" charset="0"/>
            </a:endParaRPr>
          </a:p>
          <a:p>
            <a:pPr marL="285750" indent="-285750">
              <a:buFont typeface="Wingdings" panose="05000000000000000000" pitchFamily="2" charset="2"/>
              <a:buChar char="§"/>
            </a:pPr>
            <a:r>
              <a:rPr lang="en-US" sz="1200" dirty="0">
                <a:solidFill>
                  <a:srgbClr val="000000"/>
                </a:solidFill>
                <a:latin typeface="Arial" panose="020B0604020202020204" pitchFamily="34" charset="0"/>
                <a:hlinkClick r:id="rId4"/>
              </a:rPr>
              <a:t>www.netapp.com/flexpod</a:t>
            </a:r>
            <a:endParaRPr lang="en-US" sz="1200" dirty="0">
              <a:solidFill>
                <a:srgbClr val="000000"/>
              </a:solidFill>
              <a:latin typeface="Arial" panose="020B0604020202020204" pitchFamily="34" charset="0"/>
            </a:endParaRPr>
          </a:p>
          <a:p>
            <a:pPr marL="285750" indent="-285750">
              <a:buFont typeface="Wingdings" panose="05000000000000000000" pitchFamily="2" charset="2"/>
              <a:buChar char="§"/>
            </a:pPr>
            <a:r>
              <a:rPr lang="en-US" sz="1200" dirty="0">
                <a:solidFill>
                  <a:srgbClr val="000000"/>
                </a:solidFill>
                <a:latin typeface="Arial" panose="020B0604020202020204" pitchFamily="34" charset="0"/>
                <a:hlinkClick r:id="rId5"/>
              </a:rPr>
              <a:t>www.cisco.com/go/flexpod</a:t>
            </a:r>
            <a:endParaRPr lang="en-US" sz="1200" dirty="0">
              <a:solidFill>
                <a:srgbClr val="000000"/>
              </a:solidFill>
              <a:latin typeface="Arial" panose="020B0604020202020204" pitchFamily="34" charset="0"/>
            </a:endParaRPr>
          </a:p>
          <a:p>
            <a:pPr marL="285750" indent="-285750">
              <a:buFont typeface="Wingdings" panose="05000000000000000000" pitchFamily="2" charset="2"/>
              <a:buChar char="§"/>
            </a:pPr>
            <a:r>
              <a:rPr lang="en-US" sz="1200" dirty="0">
                <a:solidFill>
                  <a:srgbClr val="000000"/>
                </a:solidFill>
                <a:latin typeface="Arial" panose="020B0604020202020204" pitchFamily="34" charset="0"/>
              </a:rPr>
              <a:t>For FlexPod Channel Partners: </a:t>
            </a:r>
            <a:r>
              <a:rPr lang="en-US" sz="1200" dirty="0">
                <a:solidFill>
                  <a:srgbClr val="000000"/>
                </a:solidFill>
                <a:latin typeface="Arial" panose="020B0604020202020204" pitchFamily="34" charset="0"/>
                <a:hlinkClick r:id="rId6"/>
              </a:rPr>
              <a:t>www.cisconetapp.com</a:t>
            </a:r>
            <a:endParaRPr lang="en-US" sz="1200" dirty="0">
              <a:solidFill>
                <a:srgbClr val="000000"/>
              </a:solidFill>
              <a:latin typeface="Arial" panose="020B0604020202020204" pitchFamily="34" charset="0"/>
            </a:endParaRPr>
          </a:p>
          <a:p>
            <a:pPr marL="285750" indent="-285750">
              <a:buFont typeface="Wingdings" panose="05000000000000000000" pitchFamily="2" charset="2"/>
              <a:buChar char="§"/>
            </a:pPr>
            <a:r>
              <a:rPr lang="en-US" sz="1200" dirty="0">
                <a:solidFill>
                  <a:srgbClr val="000000"/>
                </a:solidFill>
                <a:latin typeface="Arial" panose="020B0604020202020204" pitchFamily="34" charset="0"/>
              </a:rPr>
              <a:t>Blogs: </a:t>
            </a:r>
            <a:r>
              <a:rPr lang="en-US" sz="1200" dirty="0">
                <a:solidFill>
                  <a:srgbClr val="000000"/>
                </a:solidFill>
                <a:latin typeface="Arial" panose="020B0604020202020204" pitchFamily="34" charset="0"/>
                <a:hlinkClick r:id="rId7"/>
              </a:rPr>
              <a:t>https://blog.netapp.com/tag/flexpod/</a:t>
            </a:r>
            <a:endParaRPr lang="en-US" sz="1200" dirty="0">
              <a:solidFill>
                <a:srgbClr val="000000"/>
              </a:solidFill>
              <a:latin typeface="Arial" panose="020B0604020202020204" pitchFamily="34" charset="0"/>
            </a:endParaRPr>
          </a:p>
          <a:p>
            <a:pPr marL="285750" indent="-285750">
              <a:buFont typeface="Wingdings" panose="05000000000000000000" pitchFamily="2" charset="2"/>
              <a:buChar char="§"/>
            </a:pPr>
            <a:r>
              <a:rPr lang="en-US" sz="1200" dirty="0">
                <a:solidFill>
                  <a:srgbClr val="000000"/>
                </a:solidFill>
                <a:latin typeface="Arial" panose="020B0604020202020204" pitchFamily="34" charset="0"/>
                <a:hlinkClick r:id="rId8"/>
              </a:rPr>
              <a:t>FlexPod CVDs</a:t>
            </a:r>
            <a:endParaRPr lang="en-US" sz="1200" dirty="0">
              <a:solidFill>
                <a:srgbClr val="000000"/>
              </a:solidFill>
              <a:latin typeface="Arial" panose="020B0604020202020204" pitchFamily="34" charset="0"/>
            </a:endParaRPr>
          </a:p>
          <a:p>
            <a:pPr marL="285750" indent="-285750">
              <a:buFont typeface="Wingdings" panose="05000000000000000000" pitchFamily="2" charset="2"/>
              <a:buChar char="q"/>
            </a:pPr>
            <a:endParaRPr lang="en-US" sz="1200" dirty="0">
              <a:solidFill>
                <a:srgbClr val="000000"/>
              </a:solidFill>
              <a:latin typeface="Arial" panose="020B0604020202020204" pitchFamily="34" charset="0"/>
            </a:endParaRPr>
          </a:p>
          <a:p>
            <a:r>
              <a:rPr lang="en-US" sz="1200" b="0" i="0" dirty="0">
                <a:effectLst/>
                <a:latin typeface="Arial" panose="020B0604020202020204" pitchFamily="34" charset="0"/>
              </a:rPr>
              <a:t>For more information contact us using the form at </a:t>
            </a:r>
            <a:r>
              <a:rPr lang="en-US" sz="1200" b="0" i="0" dirty="0">
                <a:effectLst/>
                <a:latin typeface="Arial" panose="020B0604020202020204" pitchFamily="34" charset="0"/>
                <a:hlinkClick r:id="rId9"/>
              </a:rPr>
              <a:t>https://flexpod.com/contact/</a:t>
            </a:r>
            <a:r>
              <a:rPr lang="en-US" sz="1200" b="0" i="0" dirty="0">
                <a:effectLst/>
                <a:latin typeface="Arial" panose="020B0604020202020204" pitchFamily="34" charset="0"/>
              </a:rPr>
              <a:t> OR call us:</a:t>
            </a:r>
          </a:p>
          <a:p>
            <a:pPr marL="285750" indent="-285750">
              <a:buFont typeface="Wingdings" panose="05000000000000000000" pitchFamily="2" charset="2"/>
              <a:buChar char="§"/>
            </a:pPr>
            <a:r>
              <a:rPr lang="en-US" sz="1200" dirty="0">
                <a:latin typeface="Arial" panose="020B0604020202020204" pitchFamily="34" charset="0"/>
              </a:rPr>
              <a:t>Americas: +1 877 263 8277</a:t>
            </a:r>
          </a:p>
          <a:p>
            <a:pPr marL="285750" indent="-285750">
              <a:buFont typeface="Wingdings" panose="05000000000000000000" pitchFamily="2" charset="2"/>
              <a:buChar char="§"/>
            </a:pPr>
            <a:r>
              <a:rPr lang="en-US" sz="1200" dirty="0">
                <a:latin typeface="Arial" panose="020B0604020202020204" pitchFamily="34" charset="0"/>
              </a:rPr>
              <a:t>EMEA: +351 21 454 1004</a:t>
            </a:r>
          </a:p>
          <a:p>
            <a:pPr marL="285750" indent="-285750">
              <a:buFont typeface="Wingdings" panose="05000000000000000000" pitchFamily="2" charset="2"/>
              <a:buChar char="§"/>
            </a:pPr>
            <a:r>
              <a:rPr lang="en-US" sz="1200" dirty="0">
                <a:latin typeface="Arial" panose="020B0604020202020204" pitchFamily="34" charset="0"/>
              </a:rPr>
              <a:t>APAC: +1 800 448 1627</a:t>
            </a:r>
          </a:p>
          <a:p>
            <a:pPr marL="285750" indent="-285750">
              <a:buFont typeface="Arial" panose="020B0604020202020204" pitchFamily="34" charset="0"/>
              <a:buChar char="•"/>
            </a:pPr>
            <a:endParaRPr lang="en-US" sz="1050" dirty="0">
              <a:solidFill>
                <a:srgbClr val="000000"/>
              </a:solidFill>
              <a:latin typeface="Arial" panose="020B0604020202020204" pitchFamily="34" charset="0"/>
            </a:endParaRPr>
          </a:p>
        </p:txBody>
      </p:sp>
    </p:spTree>
    <p:extLst>
      <p:ext uri="{BB962C8B-B14F-4D97-AF65-F5344CB8AC3E}">
        <p14:creationId xmlns:p14="http://schemas.microsoft.com/office/powerpoint/2010/main" val="2165310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368A972-28BB-4B41-94B2-99F9C6E944B2}"/>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5" name="Slide Number Placeholder 4">
            <a:extLst>
              <a:ext uri="{FF2B5EF4-FFF2-40B4-BE49-F238E27FC236}">
                <a16:creationId xmlns:a16="http://schemas.microsoft.com/office/drawing/2014/main" id="{84F56137-352B-E843-A6A3-969484D52751}"/>
              </a:ext>
            </a:extLst>
          </p:cNvPr>
          <p:cNvSpPr>
            <a:spLocks noGrp="1"/>
          </p:cNvSpPr>
          <p:nvPr>
            <p:ph type="sldNum" sz="quarter" idx="4"/>
          </p:nvPr>
        </p:nvSpPr>
        <p:spPr/>
        <p:txBody>
          <a:bodyPr/>
          <a:lstStyle/>
          <a:p>
            <a:fld id="{B071A5F3-A4FF-4CEE-8215-C08835B585C1}" type="slidenum">
              <a:rPr lang="en-US" smtClean="0"/>
              <a:pPr/>
              <a:t>2</a:t>
            </a:fld>
            <a:endParaRPr lang="en-US" dirty="0"/>
          </a:p>
        </p:txBody>
      </p:sp>
    </p:spTree>
    <p:extLst>
      <p:ext uri="{BB962C8B-B14F-4D97-AF65-F5344CB8AC3E}">
        <p14:creationId xmlns:p14="http://schemas.microsoft.com/office/powerpoint/2010/main" val="682221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C296C67-A898-D847-810E-D2AE4648733E}"/>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7" name="Slide Number Placeholder 6">
            <a:extLst>
              <a:ext uri="{FF2B5EF4-FFF2-40B4-BE49-F238E27FC236}">
                <a16:creationId xmlns:a16="http://schemas.microsoft.com/office/drawing/2014/main" id="{8F97D31E-BBA3-DC4C-A036-2A882F5A13DC}"/>
              </a:ext>
            </a:extLst>
          </p:cNvPr>
          <p:cNvSpPr>
            <a:spLocks noGrp="1"/>
          </p:cNvSpPr>
          <p:nvPr>
            <p:ph type="sldNum" sz="quarter" idx="4"/>
          </p:nvPr>
        </p:nvSpPr>
        <p:spPr/>
        <p:txBody>
          <a:bodyPr/>
          <a:lstStyle/>
          <a:p>
            <a:fld id="{B071A5F3-A4FF-4CEE-8215-C08835B585C1}" type="slidenum">
              <a:rPr lang="en-US" smtClean="0"/>
              <a:pPr/>
              <a:t>20</a:t>
            </a:fld>
            <a:endParaRPr lang="en-US" dirty="0"/>
          </a:p>
        </p:txBody>
      </p:sp>
    </p:spTree>
    <p:extLst>
      <p:ext uri="{BB962C8B-B14F-4D97-AF65-F5344CB8AC3E}">
        <p14:creationId xmlns:p14="http://schemas.microsoft.com/office/powerpoint/2010/main" val="10456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73F5F4-D2BA-B84D-972A-4B6900ADA04E}"/>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5" name="Slide Number Placeholder 4">
            <a:extLst>
              <a:ext uri="{FF2B5EF4-FFF2-40B4-BE49-F238E27FC236}">
                <a16:creationId xmlns:a16="http://schemas.microsoft.com/office/drawing/2014/main" id="{9F72EF6C-BF91-214C-9E56-5422959D3724}"/>
              </a:ext>
            </a:extLst>
          </p:cNvPr>
          <p:cNvSpPr>
            <a:spLocks noGrp="1"/>
          </p:cNvSpPr>
          <p:nvPr>
            <p:ph type="sldNum" sz="quarter" idx="4"/>
          </p:nvPr>
        </p:nvSpPr>
        <p:spPr/>
        <p:txBody>
          <a:bodyPr/>
          <a:lstStyle/>
          <a:p>
            <a:fld id="{B071A5F3-A4FF-4CEE-8215-C08835B585C1}" type="slidenum">
              <a:rPr lang="en-US" smtClean="0"/>
              <a:pPr/>
              <a:t>21</a:t>
            </a:fld>
            <a:endParaRPr lang="en-US" dirty="0"/>
          </a:p>
        </p:txBody>
      </p:sp>
    </p:spTree>
    <p:extLst>
      <p:ext uri="{BB962C8B-B14F-4D97-AF65-F5344CB8AC3E}">
        <p14:creationId xmlns:p14="http://schemas.microsoft.com/office/powerpoint/2010/main" val="3849505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26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D0A9-0AB3-074E-92D5-6968AAFAF1BC}"/>
              </a:ext>
            </a:extLst>
          </p:cNvPr>
          <p:cNvSpPr>
            <a:spLocks noGrp="1"/>
          </p:cNvSpPr>
          <p:nvPr>
            <p:ph type="title"/>
          </p:nvPr>
        </p:nvSpPr>
        <p:spPr/>
        <p:txBody>
          <a:bodyPr/>
          <a:lstStyle/>
          <a:p>
            <a:r>
              <a:rPr lang="en-US" dirty="0"/>
              <a:t>Agenda</a:t>
            </a:r>
          </a:p>
        </p:txBody>
      </p:sp>
      <p:sp>
        <p:nvSpPr>
          <p:cNvPr id="13" name="Content Placeholder 12">
            <a:extLst>
              <a:ext uri="{FF2B5EF4-FFF2-40B4-BE49-F238E27FC236}">
                <a16:creationId xmlns:a16="http://schemas.microsoft.com/office/drawing/2014/main" id="{4BAE0423-EFB9-9545-8745-F43706B65F9A}"/>
              </a:ext>
            </a:extLst>
          </p:cNvPr>
          <p:cNvSpPr>
            <a:spLocks noGrp="1"/>
          </p:cNvSpPr>
          <p:nvPr>
            <p:ph sz="quarter" idx="15"/>
          </p:nvPr>
        </p:nvSpPr>
        <p:spPr/>
        <p:txBody>
          <a:bodyPr/>
          <a:lstStyle/>
          <a:p>
            <a:r>
              <a:rPr lang="en-US" dirty="0"/>
              <a:t>FlexPod</a:t>
            </a:r>
            <a:r>
              <a:rPr lang="en-US" baseline="30000" dirty="0">
                <a:latin typeface="Arial" panose="020B0604020202020204" pitchFamily="34" charset="0"/>
                <a:cs typeface="Arial" panose="020B0604020202020204" pitchFamily="34" charset="0"/>
              </a:rPr>
              <a:t>®</a:t>
            </a:r>
            <a:r>
              <a:rPr lang="en-US" dirty="0"/>
              <a:t> momentum</a:t>
            </a:r>
          </a:p>
          <a:p>
            <a:r>
              <a:rPr lang="en-US" dirty="0"/>
              <a:t>Cloud journey with FlexPod</a:t>
            </a:r>
          </a:p>
          <a:p>
            <a:r>
              <a:rPr lang="en-US" dirty="0"/>
              <a:t>FlexPod cloud solutions for use cases</a:t>
            </a:r>
          </a:p>
          <a:p>
            <a:r>
              <a:rPr lang="en-US" dirty="0"/>
              <a:t>Why you should consider FlexPod</a:t>
            </a:r>
          </a:p>
          <a:p>
            <a:r>
              <a:rPr lang="en-US" dirty="0"/>
              <a:t>Takeaways</a:t>
            </a:r>
          </a:p>
        </p:txBody>
      </p:sp>
      <p:sp>
        <p:nvSpPr>
          <p:cNvPr id="4" name="Text Placeholder 3">
            <a:extLst>
              <a:ext uri="{FF2B5EF4-FFF2-40B4-BE49-F238E27FC236}">
                <a16:creationId xmlns:a16="http://schemas.microsoft.com/office/drawing/2014/main" id="{42DF4DA2-D264-6D42-B111-5F91DA9EA5F3}"/>
              </a:ext>
            </a:extLst>
          </p:cNvPr>
          <p:cNvSpPr>
            <a:spLocks noGrp="1"/>
          </p:cNvSpPr>
          <p:nvPr>
            <p:ph type="body" idx="10"/>
          </p:nvPr>
        </p:nvSpPr>
        <p:spPr/>
        <p:txBody>
          <a:bodyPr/>
          <a:lstStyle/>
          <a:p>
            <a:r>
              <a:rPr lang="en-US" dirty="0"/>
              <a:t>Think outside of the box with FlexPod Hybrid</a:t>
            </a:r>
          </a:p>
        </p:txBody>
      </p:sp>
      <p:sp>
        <p:nvSpPr>
          <p:cNvPr id="3" name="Footer Placeholder 2">
            <a:extLst>
              <a:ext uri="{FF2B5EF4-FFF2-40B4-BE49-F238E27FC236}">
                <a16:creationId xmlns:a16="http://schemas.microsoft.com/office/drawing/2014/main" id="{CDA2FF1F-607A-D04D-8872-B2B4658C9D47}"/>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5" name="Slide Number Placeholder 4">
            <a:extLst>
              <a:ext uri="{FF2B5EF4-FFF2-40B4-BE49-F238E27FC236}">
                <a16:creationId xmlns:a16="http://schemas.microsoft.com/office/drawing/2014/main" id="{0212362F-0928-204E-9114-E1875D70CB7D}"/>
              </a:ext>
            </a:extLst>
          </p:cNvPr>
          <p:cNvSpPr>
            <a:spLocks noGrp="1"/>
          </p:cNvSpPr>
          <p:nvPr>
            <p:ph type="sldNum" sz="quarter" idx="4"/>
          </p:nvPr>
        </p:nvSpPr>
        <p:spPr/>
        <p:txBody>
          <a:bodyPr/>
          <a:lstStyle/>
          <a:p>
            <a:fld id="{B071A5F3-A4FF-4CEE-8215-C08835B585C1}" type="slidenum">
              <a:rPr lang="en-US" smtClean="0"/>
              <a:pPr/>
              <a:t>3</a:t>
            </a:fld>
            <a:endParaRPr lang="en-US" dirty="0"/>
          </a:p>
        </p:txBody>
      </p:sp>
    </p:spTree>
    <p:extLst>
      <p:ext uri="{BB962C8B-B14F-4D97-AF65-F5344CB8AC3E}">
        <p14:creationId xmlns:p14="http://schemas.microsoft.com/office/powerpoint/2010/main" val="1204321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762E27-4BD3-734D-8A68-25DAB288DB67}"/>
              </a:ext>
            </a:extLst>
          </p:cNvPr>
          <p:cNvSpPr>
            <a:spLocks noGrp="1"/>
          </p:cNvSpPr>
          <p:nvPr>
            <p:ph type="title"/>
          </p:nvPr>
        </p:nvSpPr>
        <p:spPr>
          <a:xfrm>
            <a:off x="374904" y="527736"/>
            <a:ext cx="11439144" cy="329184"/>
          </a:xfrm>
          <a:solidFill>
            <a:schemeClr val="bg1"/>
          </a:solidFill>
        </p:spPr>
        <p:txBody>
          <a:bodyPr/>
          <a:lstStyle/>
          <a:p>
            <a:r>
              <a:rPr lang="en-US"/>
              <a:t>FlexPod Momentum</a:t>
            </a:r>
            <a:endParaRPr lang="en-US" dirty="0"/>
          </a:p>
        </p:txBody>
      </p:sp>
      <p:sp>
        <p:nvSpPr>
          <p:cNvPr id="2" name="Footer Placeholder 1">
            <a:extLst>
              <a:ext uri="{FF2B5EF4-FFF2-40B4-BE49-F238E27FC236}">
                <a16:creationId xmlns:a16="http://schemas.microsoft.com/office/drawing/2014/main" id="{8810639A-88FE-414E-9808-491C6C86AAE5}"/>
              </a:ext>
            </a:extLst>
          </p:cNvPr>
          <p:cNvSpPr>
            <a:spLocks noGrp="1"/>
          </p:cNvSpPr>
          <p:nvPr>
            <p:ph type="ftr" sz="quarter" idx="3"/>
          </p:nvPr>
        </p:nvSpPr>
        <p:spPr>
          <a:xfrm>
            <a:off x="886968" y="6547104"/>
            <a:ext cx="4536202" cy="118872"/>
          </a:xfrm>
        </p:spPr>
        <p:txBody>
          <a:bodyPr/>
          <a:lstStyle/>
          <a:p>
            <a:r>
              <a:rPr lang="en-US"/>
              <a:t>NetApp INSIGHT © 2020 NetApp, Inc. All rights reserved. NetApp Confidential – Limited Use Only</a:t>
            </a:r>
            <a:endParaRPr lang="en-US" dirty="0"/>
          </a:p>
        </p:txBody>
      </p:sp>
      <p:sp>
        <p:nvSpPr>
          <p:cNvPr id="3" name="Slide Number Placeholder 2">
            <a:extLst>
              <a:ext uri="{FF2B5EF4-FFF2-40B4-BE49-F238E27FC236}">
                <a16:creationId xmlns:a16="http://schemas.microsoft.com/office/drawing/2014/main" id="{834C495E-BE6A-834D-8265-D6693337B37A}"/>
              </a:ext>
            </a:extLst>
          </p:cNvPr>
          <p:cNvSpPr>
            <a:spLocks noGrp="1"/>
          </p:cNvSpPr>
          <p:nvPr>
            <p:ph type="sldNum" sz="quarter" idx="4"/>
          </p:nvPr>
        </p:nvSpPr>
        <p:spPr>
          <a:xfrm>
            <a:off x="475489" y="6547104"/>
            <a:ext cx="331908" cy="118872"/>
          </a:xfrm>
        </p:spPr>
        <p:txBody>
          <a:bodyPr/>
          <a:lstStyle/>
          <a:p>
            <a:fld id="{B071A5F3-A4FF-4CEE-8215-C08835B585C1}" type="slidenum">
              <a:rPr lang="en-US" smtClean="0"/>
              <a:pPr/>
              <a:t>4</a:t>
            </a:fld>
            <a:endParaRPr lang="en-US" dirty="0"/>
          </a:p>
        </p:txBody>
      </p:sp>
      <p:pic>
        <p:nvPicPr>
          <p:cNvPr id="10" name="Picture 9" descr="A screenshot of a computer&#10;&#10;Description automatically generated">
            <a:extLst>
              <a:ext uri="{FF2B5EF4-FFF2-40B4-BE49-F238E27FC236}">
                <a16:creationId xmlns:a16="http://schemas.microsoft.com/office/drawing/2014/main" id="{48223F9F-74CE-7C4A-9C39-A833F9C91A97}"/>
              </a:ext>
            </a:extLst>
          </p:cNvPr>
          <p:cNvPicPr>
            <a:picLocks noChangeAspect="1"/>
          </p:cNvPicPr>
          <p:nvPr/>
        </p:nvPicPr>
        <p:blipFill>
          <a:blip r:embed="rId3"/>
          <a:stretch>
            <a:fillRect/>
          </a:stretch>
        </p:blipFill>
        <p:spPr>
          <a:xfrm>
            <a:off x="6931928" y="3325254"/>
            <a:ext cx="4829137" cy="2471692"/>
          </a:xfrm>
          <a:prstGeom prst="rect">
            <a:avLst/>
          </a:prstGeom>
          <a:effectLst>
            <a:softEdge rad="317500"/>
          </a:effectLst>
        </p:spPr>
      </p:pic>
      <p:pic>
        <p:nvPicPr>
          <p:cNvPr id="82" name="Picture 81" descr="A close up of a logo&#10;&#10;Description automatically generated">
            <a:extLst>
              <a:ext uri="{FF2B5EF4-FFF2-40B4-BE49-F238E27FC236}">
                <a16:creationId xmlns:a16="http://schemas.microsoft.com/office/drawing/2014/main" id="{AD0EA0B6-436F-9E47-8AB3-D1582E25AA48}"/>
              </a:ext>
            </a:extLst>
          </p:cNvPr>
          <p:cNvPicPr>
            <a:picLocks noChangeAspect="1"/>
          </p:cNvPicPr>
          <p:nvPr/>
        </p:nvPicPr>
        <p:blipFill rotWithShape="1">
          <a:blip r:embed="rId4"/>
          <a:srcRect l="37187" t="26573" r="39125" b="29572"/>
          <a:stretch/>
        </p:blipFill>
        <p:spPr>
          <a:xfrm>
            <a:off x="9841799" y="589308"/>
            <a:ext cx="1383048" cy="2560447"/>
          </a:xfrm>
          <a:prstGeom prst="rect">
            <a:avLst/>
          </a:prstGeom>
        </p:spPr>
      </p:pic>
      <p:pic>
        <p:nvPicPr>
          <p:cNvPr id="84" name="Picture 3" descr="image017">
            <a:extLst>
              <a:ext uri="{FF2B5EF4-FFF2-40B4-BE49-F238E27FC236}">
                <a16:creationId xmlns:a16="http://schemas.microsoft.com/office/drawing/2014/main" id="{922627F7-65EE-5C4E-9230-230A22AD5662}"/>
              </a:ext>
            </a:extLst>
          </p:cNvPr>
          <p:cNvPicPr>
            <a:picLocks noChangeAspect="1" noChangeArrowheads="1"/>
          </p:cNvPicPr>
          <p:nvPr/>
        </p:nvPicPr>
        <p:blipFill>
          <a:blip r:embed="rId5">
            <a:clrChange>
              <a:clrFrom>
                <a:srgbClr val="EBEEF5"/>
              </a:clrFrom>
              <a:clrTo>
                <a:srgbClr val="EBEEF5">
                  <a:alpha val="0"/>
                </a:srgbClr>
              </a:clrTo>
            </a:clrChange>
            <a:extLst>
              <a:ext uri="{28A0092B-C50C-407E-A947-70E740481C1C}">
                <a14:useLocalDpi xmlns:a14="http://schemas.microsoft.com/office/drawing/2010/main" val="0"/>
              </a:ext>
            </a:extLst>
          </a:blip>
          <a:srcRect/>
          <a:stretch>
            <a:fillRect/>
          </a:stretch>
        </p:blipFill>
        <p:spPr bwMode="auto">
          <a:xfrm>
            <a:off x="7556667" y="960129"/>
            <a:ext cx="1904181" cy="194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39">
            <a:extLst>
              <a:ext uri="{FF2B5EF4-FFF2-40B4-BE49-F238E27FC236}">
                <a16:creationId xmlns:a16="http://schemas.microsoft.com/office/drawing/2014/main" id="{038842F2-1BF6-7044-B5E2-A3E2FDBC0D72}"/>
              </a:ext>
            </a:extLst>
          </p:cNvPr>
          <p:cNvGrpSpPr/>
          <p:nvPr/>
        </p:nvGrpSpPr>
        <p:grpSpPr>
          <a:xfrm>
            <a:off x="374904" y="1245870"/>
            <a:ext cx="6718332" cy="5121953"/>
            <a:chOff x="374904" y="1245870"/>
            <a:chExt cx="6718332" cy="5121953"/>
          </a:xfrm>
        </p:grpSpPr>
        <p:sp>
          <p:nvSpPr>
            <p:cNvPr id="41" name="Rectangle 40">
              <a:extLst>
                <a:ext uri="{FF2B5EF4-FFF2-40B4-BE49-F238E27FC236}">
                  <a16:creationId xmlns:a16="http://schemas.microsoft.com/office/drawing/2014/main" id="{0184182E-A3FC-F346-BBFD-FCC8AD3DFEE1}"/>
                </a:ext>
              </a:extLst>
            </p:cNvPr>
            <p:cNvSpPr/>
            <p:nvPr/>
          </p:nvSpPr>
          <p:spPr>
            <a:xfrm>
              <a:off x="483770" y="1295610"/>
              <a:ext cx="6187317" cy="1925124"/>
            </a:xfrm>
            <a:prstGeom prst="rect">
              <a:avLst/>
            </a:prstGeom>
            <a:solidFill>
              <a:srgbClr val="282828">
                <a:lumMod val="10000"/>
                <a:lumOff val="90000"/>
                <a:alpha val="50000"/>
              </a:srgbClr>
            </a:solidFill>
            <a:ln w="25400" cap="flat" cmpd="sng" algn="ctr">
              <a:noFill/>
              <a:prstDash val="solid"/>
            </a:ln>
            <a:effectLst/>
          </p:spPr>
          <p:txBody>
            <a:bodyPr rtlCol="0" anchor="ctr"/>
            <a:lstStyle/>
            <a:p>
              <a:pPr marL="0" marR="0" lvl="0" indent="0" algn="ctr" defTabSz="380895" rtl="0" eaLnBrk="1" fontAlgn="base" latinLnBrk="0" hangingPunct="1">
                <a:lnSpc>
                  <a:spcPct val="100000"/>
                </a:lnSpc>
                <a:spcBef>
                  <a:spcPct val="0"/>
                </a:spcBef>
                <a:spcAft>
                  <a:spcPct val="0"/>
                </a:spcAft>
                <a:buClrTx/>
                <a:buSzTx/>
                <a:buFontTx/>
                <a:buNone/>
                <a:tabLst/>
                <a:defRPr/>
              </a:pPr>
              <a:endParaRPr kumimoji="0" lang="en-US" sz="1500" u="none" strike="noStrike" kern="0" cap="none" spc="0" normalizeH="0" baseline="0" noProof="0" dirty="0">
                <a:ln>
                  <a:noFill/>
                </a:ln>
                <a:solidFill>
                  <a:srgbClr val="005073"/>
                </a:solidFill>
                <a:effectLst/>
                <a:uLnTx/>
                <a:uFillTx/>
                <a:latin typeface="Arial" panose="020B0604020202020204" pitchFamily="34" charset="0"/>
                <a:ea typeface="ＭＳ Ｐゴシック" charset="0"/>
                <a:cs typeface="+mn-cs"/>
              </a:endParaRPr>
            </a:p>
          </p:txBody>
        </p:sp>
        <p:grpSp>
          <p:nvGrpSpPr>
            <p:cNvPr id="42" name="Group 41">
              <a:extLst>
                <a:ext uri="{FF2B5EF4-FFF2-40B4-BE49-F238E27FC236}">
                  <a16:creationId xmlns:a16="http://schemas.microsoft.com/office/drawing/2014/main" id="{49D205F7-F5CF-8441-B800-74B1D39FCE85}"/>
                </a:ext>
              </a:extLst>
            </p:cNvPr>
            <p:cNvGrpSpPr/>
            <p:nvPr/>
          </p:nvGrpSpPr>
          <p:grpSpPr>
            <a:xfrm>
              <a:off x="496988" y="1879068"/>
              <a:ext cx="753143" cy="793223"/>
              <a:chOff x="-75857" y="1048529"/>
              <a:chExt cx="410210" cy="397770"/>
            </a:xfrm>
          </p:grpSpPr>
          <p:sp>
            <p:nvSpPr>
              <p:cNvPr id="86" name="Oval 55">
                <a:extLst>
                  <a:ext uri="{FF2B5EF4-FFF2-40B4-BE49-F238E27FC236}">
                    <a16:creationId xmlns:a16="http://schemas.microsoft.com/office/drawing/2014/main" id="{9AD1ECDA-1C0B-9140-A84D-7406632D9D43}"/>
                  </a:ext>
                </a:extLst>
              </p:cNvPr>
              <p:cNvSpPr>
                <a:spLocks noChangeArrowheads="1"/>
              </p:cNvSpPr>
              <p:nvPr/>
            </p:nvSpPr>
            <p:spPr bwMode="auto">
              <a:xfrm>
                <a:off x="-75857" y="1048529"/>
                <a:ext cx="410210" cy="397770"/>
              </a:xfrm>
              <a:prstGeom prst="ellipse">
                <a:avLst/>
              </a:prstGeom>
              <a:solidFill>
                <a:srgbClr val="005073">
                  <a:lumMod val="75000"/>
                </a:srgbClr>
              </a:solidFill>
              <a:ln>
                <a:noFill/>
              </a:ln>
            </p:spPr>
            <p:txBody>
              <a:bodyPr vert="horz" wrap="square" lIns="76180" tIns="38090" rIns="76180" bIns="38090" numCol="1" anchor="t" anchorCtr="0" compatLnSpc="1">
                <a:prstTxWarp prst="textNoShape">
                  <a:avLst/>
                </a:prstTxWarp>
              </a:bodyPr>
              <a:lstStyle/>
              <a:p>
                <a:pPr marL="0" marR="0" lvl="0" indent="0" algn="l" defTabSz="380895" rtl="0" eaLnBrk="1" fontAlgn="base" latinLnBrk="0" hangingPunct="1">
                  <a:lnSpc>
                    <a:spcPct val="100000"/>
                  </a:lnSpc>
                  <a:spcBef>
                    <a:spcPct val="0"/>
                  </a:spcBef>
                  <a:spcAft>
                    <a:spcPct val="0"/>
                  </a:spcAft>
                  <a:buClrTx/>
                  <a:buSzTx/>
                  <a:buFontTx/>
                  <a:buNone/>
                  <a:tabLst/>
                  <a:defRPr/>
                </a:pPr>
                <a:endParaRPr kumimoji="0" lang="en-US" sz="15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endParaRPr>
              </a:p>
            </p:txBody>
          </p:sp>
          <p:sp>
            <p:nvSpPr>
              <p:cNvPr id="87" name="Freeform 86">
                <a:extLst>
                  <a:ext uri="{FF2B5EF4-FFF2-40B4-BE49-F238E27FC236}">
                    <a16:creationId xmlns:a16="http://schemas.microsoft.com/office/drawing/2014/main" id="{83654FA1-73D9-6940-B689-A65B874E3DC0}"/>
                  </a:ext>
                </a:extLst>
              </p:cNvPr>
              <p:cNvSpPr>
                <a:spLocks noEditPoints="1"/>
              </p:cNvSpPr>
              <p:nvPr/>
            </p:nvSpPr>
            <p:spPr bwMode="auto">
              <a:xfrm>
                <a:off x="14301" y="1119727"/>
                <a:ext cx="222290" cy="239094"/>
              </a:xfrm>
              <a:custGeom>
                <a:avLst/>
                <a:gdLst>
                  <a:gd name="T0" fmla="*/ 208 w 575"/>
                  <a:gd name="T1" fmla="*/ 639 h 639"/>
                  <a:gd name="T2" fmla="*/ 201 w 575"/>
                  <a:gd name="T3" fmla="*/ 373 h 639"/>
                  <a:gd name="T4" fmla="*/ 369 w 575"/>
                  <a:gd name="T5" fmla="*/ 366 h 639"/>
                  <a:gd name="T6" fmla="*/ 376 w 575"/>
                  <a:gd name="T7" fmla="*/ 632 h 639"/>
                  <a:gd name="T8" fmla="*/ 215 w 575"/>
                  <a:gd name="T9" fmla="*/ 625 h 639"/>
                  <a:gd name="T10" fmla="*/ 362 w 575"/>
                  <a:gd name="T11" fmla="*/ 380 h 639"/>
                  <a:gd name="T12" fmla="*/ 215 w 575"/>
                  <a:gd name="T13" fmla="*/ 625 h 639"/>
                  <a:gd name="T14" fmla="*/ 10 w 575"/>
                  <a:gd name="T15" fmla="*/ 639 h 639"/>
                  <a:gd name="T16" fmla="*/ 3 w 575"/>
                  <a:gd name="T17" fmla="*/ 503 h 639"/>
                  <a:gd name="T18" fmla="*/ 170 w 575"/>
                  <a:gd name="T19" fmla="*/ 496 h 639"/>
                  <a:gd name="T20" fmla="*/ 177 w 575"/>
                  <a:gd name="T21" fmla="*/ 632 h 639"/>
                  <a:gd name="T22" fmla="*/ 17 w 575"/>
                  <a:gd name="T23" fmla="*/ 625 h 639"/>
                  <a:gd name="T24" fmla="*/ 163 w 575"/>
                  <a:gd name="T25" fmla="*/ 510 h 639"/>
                  <a:gd name="T26" fmla="*/ 17 w 575"/>
                  <a:gd name="T27" fmla="*/ 625 h 639"/>
                  <a:gd name="T28" fmla="*/ 5 w 575"/>
                  <a:gd name="T29" fmla="*/ 411 h 639"/>
                  <a:gd name="T30" fmla="*/ 292 w 575"/>
                  <a:gd name="T31" fmla="*/ 47 h 639"/>
                  <a:gd name="T32" fmla="*/ 256 w 575"/>
                  <a:gd name="T33" fmla="*/ 4 h 639"/>
                  <a:gd name="T34" fmla="*/ 417 w 575"/>
                  <a:gd name="T35" fmla="*/ 0 h 639"/>
                  <a:gd name="T36" fmla="*/ 424 w 575"/>
                  <a:gd name="T37" fmla="*/ 163 h 639"/>
                  <a:gd name="T38" fmla="*/ 412 w 575"/>
                  <a:gd name="T39" fmla="*/ 168 h 639"/>
                  <a:gd name="T40" fmla="*/ 31 w 575"/>
                  <a:gd name="T41" fmla="*/ 414 h 639"/>
                  <a:gd name="T42" fmla="*/ 279 w 575"/>
                  <a:gd name="T43" fmla="*/ 14 h 639"/>
                  <a:gd name="T44" fmla="*/ 307 w 575"/>
                  <a:gd name="T45" fmla="*/ 51 h 639"/>
                  <a:gd name="T46" fmla="*/ 16 w 575"/>
                  <a:gd name="T47" fmla="*/ 402 h 639"/>
                  <a:gd name="T48" fmla="*/ 22 w 575"/>
                  <a:gd name="T49" fmla="*/ 403 h 639"/>
                  <a:gd name="T50" fmla="*/ 383 w 575"/>
                  <a:gd name="T51" fmla="*/ 118 h 639"/>
                  <a:gd name="T52" fmla="*/ 410 w 575"/>
                  <a:gd name="T53" fmla="*/ 14 h 639"/>
                  <a:gd name="T54" fmla="*/ 568 w 575"/>
                  <a:gd name="T55" fmla="*/ 639 h 639"/>
                  <a:gd name="T56" fmla="*/ 400 w 575"/>
                  <a:gd name="T57" fmla="*/ 632 h 639"/>
                  <a:gd name="T58" fmla="*/ 407 w 575"/>
                  <a:gd name="T59" fmla="*/ 238 h 639"/>
                  <a:gd name="T60" fmla="*/ 575 w 575"/>
                  <a:gd name="T61" fmla="*/ 245 h 639"/>
                  <a:gd name="T62" fmla="*/ 568 w 575"/>
                  <a:gd name="T63" fmla="*/ 639 h 639"/>
                  <a:gd name="T64" fmla="*/ 561 w 575"/>
                  <a:gd name="T65" fmla="*/ 625 h 639"/>
                  <a:gd name="T66" fmla="*/ 414 w 575"/>
                  <a:gd name="T67" fmla="*/ 25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5" h="639">
                    <a:moveTo>
                      <a:pt x="369" y="639"/>
                    </a:moveTo>
                    <a:cubicBezTo>
                      <a:pt x="208" y="639"/>
                      <a:pt x="208" y="639"/>
                      <a:pt x="208" y="639"/>
                    </a:cubicBezTo>
                    <a:cubicBezTo>
                      <a:pt x="205" y="639"/>
                      <a:pt x="201" y="636"/>
                      <a:pt x="201" y="632"/>
                    </a:cubicBezTo>
                    <a:cubicBezTo>
                      <a:pt x="201" y="373"/>
                      <a:pt x="201" y="373"/>
                      <a:pt x="201" y="373"/>
                    </a:cubicBezTo>
                    <a:cubicBezTo>
                      <a:pt x="201" y="369"/>
                      <a:pt x="205" y="366"/>
                      <a:pt x="208" y="366"/>
                    </a:cubicBezTo>
                    <a:cubicBezTo>
                      <a:pt x="369" y="366"/>
                      <a:pt x="369" y="366"/>
                      <a:pt x="369" y="366"/>
                    </a:cubicBezTo>
                    <a:cubicBezTo>
                      <a:pt x="373" y="366"/>
                      <a:pt x="376" y="369"/>
                      <a:pt x="376" y="373"/>
                    </a:cubicBezTo>
                    <a:cubicBezTo>
                      <a:pt x="376" y="632"/>
                      <a:pt x="376" y="632"/>
                      <a:pt x="376" y="632"/>
                    </a:cubicBezTo>
                    <a:cubicBezTo>
                      <a:pt x="376" y="636"/>
                      <a:pt x="373" y="639"/>
                      <a:pt x="369" y="639"/>
                    </a:cubicBezTo>
                    <a:close/>
                    <a:moveTo>
                      <a:pt x="215" y="625"/>
                    </a:moveTo>
                    <a:cubicBezTo>
                      <a:pt x="362" y="625"/>
                      <a:pt x="362" y="625"/>
                      <a:pt x="362" y="625"/>
                    </a:cubicBezTo>
                    <a:cubicBezTo>
                      <a:pt x="362" y="380"/>
                      <a:pt x="362" y="380"/>
                      <a:pt x="362" y="380"/>
                    </a:cubicBezTo>
                    <a:cubicBezTo>
                      <a:pt x="215" y="380"/>
                      <a:pt x="215" y="380"/>
                      <a:pt x="215" y="380"/>
                    </a:cubicBezTo>
                    <a:lnTo>
                      <a:pt x="215" y="625"/>
                    </a:lnTo>
                    <a:close/>
                    <a:moveTo>
                      <a:pt x="170" y="639"/>
                    </a:moveTo>
                    <a:cubicBezTo>
                      <a:pt x="10" y="639"/>
                      <a:pt x="10" y="639"/>
                      <a:pt x="10" y="639"/>
                    </a:cubicBezTo>
                    <a:cubicBezTo>
                      <a:pt x="6" y="639"/>
                      <a:pt x="3" y="636"/>
                      <a:pt x="3" y="632"/>
                    </a:cubicBezTo>
                    <a:cubicBezTo>
                      <a:pt x="3" y="503"/>
                      <a:pt x="3" y="503"/>
                      <a:pt x="3" y="503"/>
                    </a:cubicBezTo>
                    <a:cubicBezTo>
                      <a:pt x="3" y="499"/>
                      <a:pt x="6" y="496"/>
                      <a:pt x="10" y="496"/>
                    </a:cubicBezTo>
                    <a:cubicBezTo>
                      <a:pt x="170" y="496"/>
                      <a:pt x="170" y="496"/>
                      <a:pt x="170" y="496"/>
                    </a:cubicBezTo>
                    <a:cubicBezTo>
                      <a:pt x="174" y="496"/>
                      <a:pt x="177" y="499"/>
                      <a:pt x="177" y="503"/>
                    </a:cubicBezTo>
                    <a:cubicBezTo>
                      <a:pt x="177" y="632"/>
                      <a:pt x="177" y="632"/>
                      <a:pt x="177" y="632"/>
                    </a:cubicBezTo>
                    <a:cubicBezTo>
                      <a:pt x="177" y="636"/>
                      <a:pt x="174" y="639"/>
                      <a:pt x="170" y="639"/>
                    </a:cubicBezTo>
                    <a:close/>
                    <a:moveTo>
                      <a:pt x="17" y="625"/>
                    </a:moveTo>
                    <a:cubicBezTo>
                      <a:pt x="163" y="625"/>
                      <a:pt x="163" y="625"/>
                      <a:pt x="163" y="625"/>
                    </a:cubicBezTo>
                    <a:cubicBezTo>
                      <a:pt x="163" y="510"/>
                      <a:pt x="163" y="510"/>
                      <a:pt x="163" y="510"/>
                    </a:cubicBezTo>
                    <a:cubicBezTo>
                      <a:pt x="17" y="510"/>
                      <a:pt x="17" y="510"/>
                      <a:pt x="17" y="510"/>
                    </a:cubicBezTo>
                    <a:lnTo>
                      <a:pt x="17" y="625"/>
                    </a:lnTo>
                    <a:close/>
                    <a:moveTo>
                      <a:pt x="19" y="418"/>
                    </a:moveTo>
                    <a:cubicBezTo>
                      <a:pt x="14" y="418"/>
                      <a:pt x="9" y="416"/>
                      <a:pt x="5" y="411"/>
                    </a:cubicBezTo>
                    <a:cubicBezTo>
                      <a:pt x="0" y="404"/>
                      <a:pt x="0" y="395"/>
                      <a:pt x="5" y="388"/>
                    </a:cubicBezTo>
                    <a:cubicBezTo>
                      <a:pt x="292" y="47"/>
                      <a:pt x="292" y="47"/>
                      <a:pt x="292" y="47"/>
                    </a:cubicBezTo>
                    <a:cubicBezTo>
                      <a:pt x="257" y="12"/>
                      <a:pt x="257" y="12"/>
                      <a:pt x="257" y="12"/>
                    </a:cubicBezTo>
                    <a:cubicBezTo>
                      <a:pt x="255" y="10"/>
                      <a:pt x="255" y="7"/>
                      <a:pt x="256" y="4"/>
                    </a:cubicBezTo>
                    <a:cubicBezTo>
                      <a:pt x="257" y="1"/>
                      <a:pt x="260" y="0"/>
                      <a:pt x="262" y="0"/>
                    </a:cubicBezTo>
                    <a:cubicBezTo>
                      <a:pt x="417" y="0"/>
                      <a:pt x="417" y="0"/>
                      <a:pt x="417" y="0"/>
                    </a:cubicBezTo>
                    <a:cubicBezTo>
                      <a:pt x="421" y="0"/>
                      <a:pt x="424" y="3"/>
                      <a:pt x="424" y="7"/>
                    </a:cubicBezTo>
                    <a:cubicBezTo>
                      <a:pt x="424" y="163"/>
                      <a:pt x="424" y="163"/>
                      <a:pt x="424" y="163"/>
                    </a:cubicBezTo>
                    <a:cubicBezTo>
                      <a:pt x="424" y="166"/>
                      <a:pt x="423" y="168"/>
                      <a:pt x="420" y="169"/>
                    </a:cubicBezTo>
                    <a:cubicBezTo>
                      <a:pt x="417" y="170"/>
                      <a:pt x="414" y="170"/>
                      <a:pt x="412" y="168"/>
                    </a:cubicBezTo>
                    <a:cubicBezTo>
                      <a:pt x="377" y="133"/>
                      <a:pt x="377" y="133"/>
                      <a:pt x="377" y="133"/>
                    </a:cubicBezTo>
                    <a:cubicBezTo>
                      <a:pt x="31" y="414"/>
                      <a:pt x="31" y="414"/>
                      <a:pt x="31" y="414"/>
                    </a:cubicBezTo>
                    <a:cubicBezTo>
                      <a:pt x="28" y="417"/>
                      <a:pt x="24" y="418"/>
                      <a:pt x="19" y="418"/>
                    </a:cubicBezTo>
                    <a:close/>
                    <a:moveTo>
                      <a:pt x="279" y="14"/>
                    </a:moveTo>
                    <a:cubicBezTo>
                      <a:pt x="307" y="41"/>
                      <a:pt x="307" y="41"/>
                      <a:pt x="307" y="41"/>
                    </a:cubicBezTo>
                    <a:cubicBezTo>
                      <a:pt x="309" y="44"/>
                      <a:pt x="309" y="48"/>
                      <a:pt x="307" y="51"/>
                    </a:cubicBezTo>
                    <a:cubicBezTo>
                      <a:pt x="16" y="397"/>
                      <a:pt x="16" y="397"/>
                      <a:pt x="16" y="397"/>
                    </a:cubicBezTo>
                    <a:cubicBezTo>
                      <a:pt x="15" y="399"/>
                      <a:pt x="15" y="401"/>
                      <a:pt x="16" y="402"/>
                    </a:cubicBezTo>
                    <a:cubicBezTo>
                      <a:pt x="17" y="404"/>
                      <a:pt x="18" y="404"/>
                      <a:pt x="19" y="404"/>
                    </a:cubicBezTo>
                    <a:cubicBezTo>
                      <a:pt x="20" y="404"/>
                      <a:pt x="21" y="404"/>
                      <a:pt x="22" y="403"/>
                    </a:cubicBezTo>
                    <a:cubicBezTo>
                      <a:pt x="373" y="118"/>
                      <a:pt x="373" y="118"/>
                      <a:pt x="373" y="118"/>
                    </a:cubicBezTo>
                    <a:cubicBezTo>
                      <a:pt x="376" y="115"/>
                      <a:pt x="380" y="116"/>
                      <a:pt x="383" y="118"/>
                    </a:cubicBezTo>
                    <a:cubicBezTo>
                      <a:pt x="410" y="146"/>
                      <a:pt x="410" y="146"/>
                      <a:pt x="410" y="146"/>
                    </a:cubicBezTo>
                    <a:cubicBezTo>
                      <a:pt x="410" y="14"/>
                      <a:pt x="410" y="14"/>
                      <a:pt x="410" y="14"/>
                    </a:cubicBezTo>
                    <a:lnTo>
                      <a:pt x="279" y="14"/>
                    </a:lnTo>
                    <a:close/>
                    <a:moveTo>
                      <a:pt x="568" y="639"/>
                    </a:moveTo>
                    <a:cubicBezTo>
                      <a:pt x="407" y="639"/>
                      <a:pt x="407" y="639"/>
                      <a:pt x="407" y="639"/>
                    </a:cubicBezTo>
                    <a:cubicBezTo>
                      <a:pt x="403" y="639"/>
                      <a:pt x="400" y="636"/>
                      <a:pt x="400" y="632"/>
                    </a:cubicBezTo>
                    <a:cubicBezTo>
                      <a:pt x="400" y="245"/>
                      <a:pt x="400" y="245"/>
                      <a:pt x="400" y="245"/>
                    </a:cubicBezTo>
                    <a:cubicBezTo>
                      <a:pt x="400" y="241"/>
                      <a:pt x="403" y="238"/>
                      <a:pt x="407" y="238"/>
                    </a:cubicBezTo>
                    <a:cubicBezTo>
                      <a:pt x="568" y="238"/>
                      <a:pt x="568" y="238"/>
                      <a:pt x="568" y="238"/>
                    </a:cubicBezTo>
                    <a:cubicBezTo>
                      <a:pt x="572" y="238"/>
                      <a:pt x="575" y="241"/>
                      <a:pt x="575" y="245"/>
                    </a:cubicBezTo>
                    <a:cubicBezTo>
                      <a:pt x="575" y="632"/>
                      <a:pt x="575" y="632"/>
                      <a:pt x="575" y="632"/>
                    </a:cubicBezTo>
                    <a:cubicBezTo>
                      <a:pt x="575" y="636"/>
                      <a:pt x="572" y="639"/>
                      <a:pt x="568" y="639"/>
                    </a:cubicBezTo>
                    <a:close/>
                    <a:moveTo>
                      <a:pt x="414" y="625"/>
                    </a:moveTo>
                    <a:cubicBezTo>
                      <a:pt x="561" y="625"/>
                      <a:pt x="561" y="625"/>
                      <a:pt x="561" y="625"/>
                    </a:cubicBezTo>
                    <a:cubicBezTo>
                      <a:pt x="561" y="252"/>
                      <a:pt x="561" y="252"/>
                      <a:pt x="561" y="252"/>
                    </a:cubicBezTo>
                    <a:cubicBezTo>
                      <a:pt x="414" y="252"/>
                      <a:pt x="414" y="252"/>
                      <a:pt x="414" y="252"/>
                    </a:cubicBezTo>
                    <a:lnTo>
                      <a:pt x="414" y="625"/>
                    </a:lnTo>
                    <a:close/>
                  </a:path>
                </a:pathLst>
              </a:custGeom>
              <a:solidFill>
                <a:srgbClr val="FFFFFF"/>
              </a:solidFill>
              <a:ln>
                <a:noFill/>
              </a:ln>
            </p:spPr>
            <p:txBody>
              <a:bodyPr vert="horz" wrap="square" lIns="76180" tIns="38090" rIns="76180" bIns="38090" numCol="1" anchor="t" anchorCtr="0" compatLnSpc="1">
                <a:prstTxWarp prst="textNoShape">
                  <a:avLst/>
                </a:prstTxWarp>
              </a:bodyPr>
              <a:lstStyle/>
              <a:p>
                <a:pPr marL="0" marR="0" lvl="0" indent="0" algn="l" defTabSz="380895" rtl="0" eaLnBrk="1" fontAlgn="base" latinLnBrk="0" hangingPunct="1">
                  <a:lnSpc>
                    <a:spcPct val="100000"/>
                  </a:lnSpc>
                  <a:spcBef>
                    <a:spcPct val="0"/>
                  </a:spcBef>
                  <a:spcAft>
                    <a:spcPct val="0"/>
                  </a:spcAft>
                  <a:buClrTx/>
                  <a:buSzTx/>
                  <a:buFontTx/>
                  <a:buNone/>
                  <a:tabLst/>
                  <a:defRPr/>
                </a:pPr>
                <a:endParaRPr kumimoji="0" lang="en-US" sz="1500" u="none" strike="noStrike" kern="0" cap="none" spc="0" normalizeH="0" baseline="0" noProof="0" dirty="0">
                  <a:ln>
                    <a:noFill/>
                  </a:ln>
                  <a:solidFill>
                    <a:srgbClr val="282828"/>
                  </a:solidFill>
                  <a:effectLst/>
                  <a:uLnTx/>
                  <a:uFillTx/>
                  <a:latin typeface="Arial" panose="020B0604020202020204" pitchFamily="34" charset="0"/>
                  <a:ea typeface="ＭＳ Ｐゴシック" charset="0"/>
                  <a:cs typeface="+mn-cs"/>
                </a:endParaRPr>
              </a:p>
            </p:txBody>
          </p:sp>
        </p:grpSp>
        <p:sp>
          <p:nvSpPr>
            <p:cNvPr id="43" name="TextBox 42">
              <a:extLst>
                <a:ext uri="{FF2B5EF4-FFF2-40B4-BE49-F238E27FC236}">
                  <a16:creationId xmlns:a16="http://schemas.microsoft.com/office/drawing/2014/main" id="{39CF2317-B9AE-CC44-B416-F36FF8F1944C}"/>
                </a:ext>
              </a:extLst>
            </p:cNvPr>
            <p:cNvSpPr txBox="1"/>
            <p:nvPr/>
          </p:nvSpPr>
          <p:spPr>
            <a:xfrm>
              <a:off x="483770" y="1245870"/>
              <a:ext cx="6203194" cy="308565"/>
            </a:xfrm>
            <a:prstGeom prst="rect">
              <a:avLst/>
            </a:prstGeom>
            <a:solidFill>
              <a:schemeClr val="tx2"/>
            </a:solidFill>
            <a:effectLst/>
          </p:spPr>
          <p:txBody>
            <a:bodyPr wrap="square" lIns="121886" tIns="60943" rIns="121886" bIns="60943" rtlCol="0" anchor="ctr">
              <a:noAutofit/>
            </a:bodyPr>
            <a:lstStyle>
              <a:defPPr>
                <a:defRPr lang="en-US"/>
              </a:defPPr>
              <a:lvl1pPr marL="0" marR="0" lvl="0" indent="0" algn="ctr" defTabSz="685800" eaLnBrk="1" fontAlgn="auto" latinLnBrk="0" hangingPunct="1">
                <a:lnSpc>
                  <a:spcPct val="100000"/>
                </a:lnSpc>
                <a:spcBef>
                  <a:spcPts val="450"/>
                </a:spcBef>
                <a:spcAft>
                  <a:spcPts val="0"/>
                </a:spcAft>
                <a:buClrTx/>
                <a:buSzTx/>
                <a:buFontTx/>
                <a:buNone/>
                <a:tabLst/>
                <a:defRPr kumimoji="0" sz="1800" b="1" i="0" u="none" strike="noStrike" kern="0" cap="none" spc="0" normalizeH="0" baseline="0">
                  <a:ln>
                    <a:noFill/>
                  </a:ln>
                  <a:solidFill>
                    <a:srgbClr val="FFFFFF"/>
                  </a:solidFill>
                  <a:effectLst/>
                  <a:uLnTx/>
                  <a:uFillTx/>
                  <a:latin typeface="Arial"/>
                  <a:ea typeface="ＭＳ Ｐゴシック" pitchFamily="34" charset="-128"/>
                  <a:cs typeface="+mn-cs"/>
                </a:defRPr>
              </a:lvl1pPr>
              <a:lvl2pPr marL="679262" defTabSz="679262" eaLnBrk="1" latinLnBrk="0" hangingPunct="1">
                <a:defRPr sz="2700">
                  <a:latin typeface="+mn-lt"/>
                  <a:ea typeface="+mn-ea"/>
                  <a:cs typeface="+mn-cs"/>
                </a:defRPr>
              </a:lvl2pPr>
              <a:lvl3pPr marL="1358524" defTabSz="679262" eaLnBrk="1" latinLnBrk="0" hangingPunct="1">
                <a:defRPr sz="2700">
                  <a:latin typeface="+mn-lt"/>
                  <a:ea typeface="+mn-ea"/>
                  <a:cs typeface="+mn-cs"/>
                </a:defRPr>
              </a:lvl3pPr>
              <a:lvl4pPr marL="2037786" defTabSz="679262" eaLnBrk="1" latinLnBrk="0" hangingPunct="1">
                <a:defRPr sz="2700">
                  <a:latin typeface="+mn-lt"/>
                  <a:ea typeface="+mn-ea"/>
                  <a:cs typeface="+mn-cs"/>
                </a:defRPr>
              </a:lvl4pPr>
              <a:lvl5pPr marL="2717048" defTabSz="679262" eaLnBrk="1" latinLnBrk="0" hangingPunct="1">
                <a:defRPr sz="2700">
                  <a:latin typeface="+mn-lt"/>
                  <a:ea typeface="+mn-ea"/>
                  <a:cs typeface="+mn-cs"/>
                </a:defRPr>
              </a:lvl5pPr>
              <a:lvl6pPr marL="3396310" defTabSz="679262">
                <a:defRPr sz="2700">
                  <a:latin typeface="+mn-lt"/>
                  <a:ea typeface="+mn-ea"/>
                  <a:cs typeface="+mn-cs"/>
                </a:defRPr>
              </a:lvl6pPr>
              <a:lvl7pPr marL="4075572" defTabSz="679262">
                <a:defRPr sz="2700">
                  <a:latin typeface="+mn-lt"/>
                  <a:ea typeface="+mn-ea"/>
                  <a:cs typeface="+mn-cs"/>
                </a:defRPr>
              </a:lvl7pPr>
              <a:lvl8pPr marL="4754834" defTabSz="679262">
                <a:defRPr sz="2700">
                  <a:latin typeface="+mn-lt"/>
                  <a:ea typeface="+mn-ea"/>
                  <a:cs typeface="+mn-cs"/>
                </a:defRPr>
              </a:lvl8pPr>
              <a:lvl9pPr marL="5434096" defTabSz="679262">
                <a:defRPr sz="2700">
                  <a:latin typeface="+mn-lt"/>
                  <a:ea typeface="+mn-ea"/>
                  <a:cs typeface="+mn-cs"/>
                </a:defRPr>
              </a:lvl9pPr>
            </a:lstStyle>
            <a:p>
              <a:pPr marL="0" marR="0" lvl="0" indent="0" algn="ctr" defTabSz="914149" rtl="0" eaLnBrk="1" fontAlgn="auto" latinLnBrk="0" hangingPunct="1">
                <a:lnSpc>
                  <a:spcPct val="100000"/>
                </a:lnSpc>
                <a:spcBef>
                  <a:spcPts val="600"/>
                </a:spcBef>
                <a:spcAft>
                  <a:spcPts val="0"/>
                </a:spcAft>
                <a:buClrTx/>
                <a:buSzTx/>
                <a:buFontTx/>
                <a:buNone/>
                <a:tabLst/>
                <a:defRPr/>
              </a:pPr>
              <a:r>
                <a:rPr kumimoji="0" lang="en-US" sz="2000" b="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rPr>
                <a:t>Success by the numbers</a:t>
              </a:r>
            </a:p>
          </p:txBody>
        </p:sp>
        <p:sp>
          <p:nvSpPr>
            <p:cNvPr id="44" name="TextBox 43">
              <a:extLst>
                <a:ext uri="{FF2B5EF4-FFF2-40B4-BE49-F238E27FC236}">
                  <a16:creationId xmlns:a16="http://schemas.microsoft.com/office/drawing/2014/main" id="{D39B52E6-6513-A54F-A61F-957D36005668}"/>
                </a:ext>
              </a:extLst>
            </p:cNvPr>
            <p:cNvSpPr txBox="1"/>
            <p:nvPr/>
          </p:nvSpPr>
          <p:spPr>
            <a:xfrm>
              <a:off x="1301325" y="1635177"/>
              <a:ext cx="5182925" cy="1569660"/>
            </a:xfrm>
            <a:prstGeom prst="rect">
              <a:avLst/>
            </a:prstGeom>
            <a:solidFill>
              <a:schemeClr val="bg1">
                <a:lumMod val="95000"/>
              </a:schemeClr>
            </a:solidFill>
          </p:spPr>
          <p:txBody>
            <a:bodyPr wrap="square" rtlCol="0">
              <a:spAutoFit/>
            </a:bodyPr>
            <a:lstStyle/>
            <a:p>
              <a:pPr marL="228532" marR="0" lvl="0" indent="-228532" algn="l" defTabSz="91417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Converged infrastructure solution offered by Cisco and NetApp</a:t>
              </a:r>
            </a:p>
            <a:p>
              <a:pPr marL="228532" marR="0" lvl="0" indent="-228532" algn="l" defTabSz="91417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Rated #1 CI Solution on IT Central Station</a:t>
              </a:r>
            </a:p>
            <a:p>
              <a:pPr marL="228532" marR="0" lvl="0" indent="-228532" algn="l" defTabSz="91417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Celebrating 10-year </a:t>
              </a:r>
              <a:r>
                <a:rPr lang="en-US" altLang="en-US" sz="1600" dirty="0">
                  <a:solidFill>
                    <a:srgbClr val="000000"/>
                  </a:solidFill>
                  <a:latin typeface="Arial" panose="020B0604020202020204" pitchFamily="34" charset="0"/>
                </a:rPr>
                <a:t>p</a:t>
              </a:r>
              <a:r>
                <a:rPr kumimoji="0" lang="en-US" altLang="en-US" sz="160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artnership</a:t>
              </a:r>
              <a:r>
                <a:rPr kumimoji="0" lang="en-US" altLang="en-US" sz="16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this year</a:t>
              </a:r>
            </a:p>
            <a:p>
              <a:pPr marL="228532" marR="0" lvl="0" indent="-228532" algn="l" defTabSz="91417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Platform for innovation, unmatched </a:t>
              </a:r>
              <a:r>
                <a:rPr lang="en-US" altLang="en-US" sz="1600" dirty="0">
                  <a:solidFill>
                    <a:srgbClr val="000000"/>
                  </a:solidFill>
                  <a:latin typeface="Arial" panose="020B0604020202020204" pitchFamily="34" charset="0"/>
                </a:rPr>
                <a:t>v</a:t>
              </a:r>
              <a:r>
                <a:rPr kumimoji="0" lang="en-US" altLang="en-US" sz="160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ersatility</a:t>
              </a:r>
              <a:r>
                <a:rPr kumimoji="0" lang="en-US" altLang="en-US" sz="16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trusted Worldwide</a:t>
              </a:r>
            </a:p>
          </p:txBody>
        </p:sp>
        <p:grpSp>
          <p:nvGrpSpPr>
            <p:cNvPr id="45" name="Group 44">
              <a:extLst>
                <a:ext uri="{FF2B5EF4-FFF2-40B4-BE49-F238E27FC236}">
                  <a16:creationId xmlns:a16="http://schemas.microsoft.com/office/drawing/2014/main" id="{6101E74E-F249-C543-A8D8-13D5C18A198C}"/>
                </a:ext>
              </a:extLst>
            </p:cNvPr>
            <p:cNvGrpSpPr/>
            <p:nvPr/>
          </p:nvGrpSpPr>
          <p:grpSpPr>
            <a:xfrm>
              <a:off x="374904" y="3200019"/>
              <a:ext cx="6497171" cy="2409258"/>
              <a:chOff x="304339" y="1859448"/>
              <a:chExt cx="3468329" cy="1278567"/>
            </a:xfrm>
          </p:grpSpPr>
          <p:pic>
            <p:nvPicPr>
              <p:cNvPr id="48" name="Picture 47" descr="Screen Shot 2016-07-14 at 2.40.14 PM.png">
                <a:extLst>
                  <a:ext uri="{FF2B5EF4-FFF2-40B4-BE49-F238E27FC236}">
                    <a16:creationId xmlns:a16="http://schemas.microsoft.com/office/drawing/2014/main" id="{471547F2-F75A-EB43-9B7E-EA9998D2A51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71260" y="1859448"/>
                <a:ext cx="3294116" cy="1278567"/>
              </a:xfrm>
              <a:prstGeom prst="rect">
                <a:avLst/>
              </a:prstGeom>
            </p:spPr>
          </p:pic>
          <p:sp>
            <p:nvSpPr>
              <p:cNvPr id="49" name="TextBox 25">
                <a:extLst>
                  <a:ext uri="{FF2B5EF4-FFF2-40B4-BE49-F238E27FC236}">
                    <a16:creationId xmlns:a16="http://schemas.microsoft.com/office/drawing/2014/main" id="{B204919C-60D9-494F-AFB8-025A60BDD96A}"/>
                  </a:ext>
                </a:extLst>
              </p:cNvPr>
              <p:cNvSpPr txBox="1">
                <a:spLocks noChangeArrowheads="1"/>
              </p:cNvSpPr>
              <p:nvPr/>
            </p:nvSpPr>
            <p:spPr bwMode="gray">
              <a:xfrm>
                <a:off x="1444122" y="2254239"/>
                <a:ext cx="1232650" cy="22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683496" rtl="0" eaLnBrk="1" fontAlgn="base" latinLnBrk="0" hangingPunct="1">
                  <a:lnSpc>
                    <a:spcPct val="100000"/>
                  </a:lnSpc>
                  <a:spcBef>
                    <a:spcPct val="0"/>
                  </a:spcBef>
                  <a:spcAft>
                    <a:spcPct val="0"/>
                  </a:spcAft>
                  <a:buClrTx/>
                  <a:buSzTx/>
                  <a:buFontTx/>
                  <a:buNone/>
                  <a:tabLst/>
                  <a:defRPr/>
                </a:pPr>
                <a:r>
                  <a:rPr kumimoji="0" lang="en-US" altLang="en-US" sz="1066" u="none" strike="noStrike" kern="1200" cap="none" spc="0" normalizeH="0" baseline="0" noProof="0" dirty="0">
                    <a:ln>
                      <a:noFill/>
                    </a:ln>
                    <a:solidFill>
                      <a:prstClr val="white"/>
                    </a:solidFill>
                    <a:effectLst/>
                    <a:uLnTx/>
                    <a:uFillTx/>
                    <a:ea typeface="+mn-ea"/>
                    <a:cs typeface="+mn-cs"/>
                  </a:rPr>
                  <a:t>FlexPod customers</a:t>
                </a:r>
              </a:p>
              <a:p>
                <a:pPr marL="0" marR="0" lvl="0" indent="0" algn="ctr" defTabSz="683496" rtl="0" eaLnBrk="1" fontAlgn="base" latinLnBrk="0" hangingPunct="1">
                  <a:lnSpc>
                    <a:spcPct val="100000"/>
                  </a:lnSpc>
                  <a:spcBef>
                    <a:spcPct val="0"/>
                  </a:spcBef>
                  <a:spcAft>
                    <a:spcPct val="0"/>
                  </a:spcAft>
                  <a:buClrTx/>
                  <a:buSzTx/>
                  <a:buFontTx/>
                  <a:buNone/>
                  <a:tabLst/>
                  <a:defRPr/>
                </a:pPr>
                <a:r>
                  <a:rPr kumimoji="0" lang="en-US" altLang="en-US" sz="1066" u="none" strike="noStrike" kern="1200" cap="none" spc="0" normalizeH="0" baseline="0" noProof="0" dirty="0">
                    <a:ln>
                      <a:noFill/>
                    </a:ln>
                    <a:solidFill>
                      <a:prstClr val="white"/>
                    </a:solidFill>
                    <a:effectLst/>
                    <a:uLnTx/>
                    <a:uFillTx/>
                    <a:ea typeface="+mn-ea"/>
                    <a:cs typeface="+mn-cs"/>
                  </a:rPr>
                  <a:t>around the world</a:t>
                </a:r>
              </a:p>
            </p:txBody>
          </p:sp>
          <p:sp>
            <p:nvSpPr>
              <p:cNvPr id="50" name="TextBox 49">
                <a:extLst>
                  <a:ext uri="{FF2B5EF4-FFF2-40B4-BE49-F238E27FC236}">
                    <a16:creationId xmlns:a16="http://schemas.microsoft.com/office/drawing/2014/main" id="{26F4D745-1393-6349-BE77-8EA37E2F34D3}"/>
                  </a:ext>
                </a:extLst>
              </p:cNvPr>
              <p:cNvSpPr txBox="1">
                <a:spLocks/>
              </p:cNvSpPr>
              <p:nvPr/>
            </p:nvSpPr>
            <p:spPr bwMode="gray">
              <a:xfrm>
                <a:off x="1560682" y="1925909"/>
                <a:ext cx="971550" cy="359579"/>
              </a:xfrm>
              <a:prstGeom prst="rect">
                <a:avLst/>
              </a:prstGeom>
              <a:noFill/>
              <a:ln>
                <a:noFill/>
              </a:ln>
            </p:spPr>
            <p:txBody>
              <a:bodyPr lIns="91392" tIns="45696" rIns="91392" bIns="45696"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685391" rtl="0" eaLnBrk="1" fontAlgn="base" latinLnBrk="0" hangingPunct="1">
                  <a:lnSpc>
                    <a:spcPct val="100000"/>
                  </a:lnSpc>
                  <a:spcBef>
                    <a:spcPct val="0"/>
                  </a:spcBef>
                  <a:spcAft>
                    <a:spcPct val="0"/>
                  </a:spcAft>
                  <a:buClrTx/>
                  <a:buSzTx/>
                  <a:buFontTx/>
                  <a:buNone/>
                  <a:tabLst/>
                  <a:defRPr/>
                </a:pPr>
                <a:r>
                  <a:rPr kumimoji="0" lang="en-US" sz="2133" b="0" u="none" strike="noStrike" kern="100" cap="none" spc="-67" normalizeH="0" baseline="0" noProof="0" dirty="0">
                    <a:ln>
                      <a:noFill/>
                    </a:ln>
                    <a:solidFill>
                      <a:prstClr val="white"/>
                    </a:solidFill>
                    <a:effectLst/>
                    <a:uLnTx/>
                    <a:uFillTx/>
                    <a:latin typeface="Arial" panose="020B0604020202020204" pitchFamily="34" charset="0"/>
                    <a:ea typeface="+mn-ea"/>
                    <a:cs typeface="+mn-cs"/>
                  </a:rPr>
                  <a:t>9,500</a:t>
                </a:r>
                <a:endParaRPr kumimoji="0" lang="en-US" sz="2133" b="0" u="none" strike="noStrike" kern="100" cap="none" spc="-67" normalizeH="0" baseline="30000" noProof="0" dirty="0">
                  <a:ln>
                    <a:noFill/>
                  </a:ln>
                  <a:solidFill>
                    <a:prstClr val="white"/>
                  </a:solidFill>
                  <a:effectLst/>
                  <a:uLnTx/>
                  <a:uFillTx/>
                  <a:latin typeface="Arial" panose="020B0604020202020204" pitchFamily="34" charset="0"/>
                  <a:ea typeface="+mn-ea"/>
                  <a:cs typeface="+mn-cs"/>
                </a:endParaRPr>
              </a:p>
            </p:txBody>
          </p:sp>
          <p:sp>
            <p:nvSpPr>
              <p:cNvPr id="51" name="TextBox 50">
                <a:extLst>
                  <a:ext uri="{FF2B5EF4-FFF2-40B4-BE49-F238E27FC236}">
                    <a16:creationId xmlns:a16="http://schemas.microsoft.com/office/drawing/2014/main" id="{107BD01B-C32E-F34C-BF6C-0F633161CE7B}"/>
                  </a:ext>
                </a:extLst>
              </p:cNvPr>
              <p:cNvSpPr txBox="1">
                <a:spLocks/>
              </p:cNvSpPr>
              <p:nvPr/>
            </p:nvSpPr>
            <p:spPr bwMode="gray">
              <a:xfrm>
                <a:off x="2607370" y="1925909"/>
                <a:ext cx="1095375" cy="346965"/>
              </a:xfrm>
              <a:prstGeom prst="rect">
                <a:avLst/>
              </a:prstGeom>
              <a:noFill/>
              <a:ln>
                <a:noFill/>
              </a:ln>
            </p:spPr>
            <p:txBody>
              <a:bodyPr lIns="91392" tIns="45696" rIns="91392" bIns="45696"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685391" rtl="0" eaLnBrk="1" fontAlgn="base" latinLnBrk="0" hangingPunct="1">
                  <a:lnSpc>
                    <a:spcPct val="100000"/>
                  </a:lnSpc>
                  <a:spcBef>
                    <a:spcPct val="0"/>
                  </a:spcBef>
                  <a:spcAft>
                    <a:spcPct val="0"/>
                  </a:spcAft>
                  <a:buClrTx/>
                  <a:buSzTx/>
                  <a:buFontTx/>
                  <a:buNone/>
                  <a:tabLst/>
                  <a:defRPr/>
                </a:pPr>
                <a:r>
                  <a:rPr kumimoji="0" lang="en-US" sz="2133" b="0" u="none" strike="noStrike" kern="100" cap="none" spc="-67" normalizeH="0" baseline="0" noProof="0" dirty="0">
                    <a:ln>
                      <a:noFill/>
                    </a:ln>
                    <a:solidFill>
                      <a:prstClr val="white"/>
                    </a:solidFill>
                    <a:effectLst/>
                    <a:uLnTx/>
                    <a:uFillTx/>
                    <a:latin typeface="Arial" panose="020B0604020202020204" pitchFamily="34" charset="0"/>
                    <a:ea typeface="+mn-ea"/>
                    <a:cs typeface="+mn-cs"/>
                  </a:rPr>
                  <a:t>175+</a:t>
                </a:r>
                <a:endParaRPr kumimoji="0" lang="en-US" sz="1866" b="0" u="none" strike="noStrike" kern="100" cap="none" spc="-67" normalizeH="0" baseline="30000" noProof="0" dirty="0">
                  <a:ln>
                    <a:noFill/>
                  </a:ln>
                  <a:solidFill>
                    <a:prstClr val="white"/>
                  </a:solidFill>
                  <a:effectLst/>
                  <a:uLnTx/>
                  <a:uFillTx/>
                  <a:latin typeface="Arial" panose="020B0604020202020204" pitchFamily="34" charset="0"/>
                  <a:ea typeface="+mn-ea"/>
                  <a:cs typeface="+mn-cs"/>
                </a:endParaRPr>
              </a:p>
            </p:txBody>
          </p:sp>
          <p:sp>
            <p:nvSpPr>
              <p:cNvPr id="52" name="TextBox 29">
                <a:extLst>
                  <a:ext uri="{FF2B5EF4-FFF2-40B4-BE49-F238E27FC236}">
                    <a16:creationId xmlns:a16="http://schemas.microsoft.com/office/drawing/2014/main" id="{FE6C2FFA-A0E8-FA4B-AA6A-FCA6A69B103A}"/>
                  </a:ext>
                </a:extLst>
              </p:cNvPr>
              <p:cNvSpPr txBox="1">
                <a:spLocks noChangeArrowheads="1"/>
              </p:cNvSpPr>
              <p:nvPr/>
            </p:nvSpPr>
            <p:spPr bwMode="gray">
              <a:xfrm>
                <a:off x="2515989" y="2254239"/>
                <a:ext cx="1256679" cy="13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683496" rtl="0" eaLnBrk="1" fontAlgn="base" latinLnBrk="0" hangingPunct="1">
                  <a:lnSpc>
                    <a:spcPct val="100000"/>
                  </a:lnSpc>
                  <a:spcBef>
                    <a:spcPct val="0"/>
                  </a:spcBef>
                  <a:spcAft>
                    <a:spcPct val="0"/>
                  </a:spcAft>
                  <a:buClrTx/>
                  <a:buSzTx/>
                  <a:buFontTx/>
                  <a:buNone/>
                  <a:tabLst/>
                  <a:defRPr/>
                </a:pPr>
                <a:r>
                  <a:rPr kumimoji="0" lang="en-US" altLang="en-US" sz="1066" u="none" strike="noStrike" kern="1200" cap="none" spc="0" normalizeH="0" baseline="0" noProof="0" dirty="0">
                    <a:ln>
                      <a:noFill/>
                    </a:ln>
                    <a:solidFill>
                      <a:prstClr val="white"/>
                    </a:solidFill>
                    <a:effectLst/>
                    <a:uLnTx/>
                    <a:uFillTx/>
                    <a:ea typeface="+mn-ea"/>
                    <a:cs typeface="+mn-cs"/>
                  </a:rPr>
                  <a:t>validated designs</a:t>
                </a:r>
              </a:p>
            </p:txBody>
          </p:sp>
          <p:sp>
            <p:nvSpPr>
              <p:cNvPr id="53" name="TextBox 31">
                <a:extLst>
                  <a:ext uri="{FF2B5EF4-FFF2-40B4-BE49-F238E27FC236}">
                    <a16:creationId xmlns:a16="http://schemas.microsoft.com/office/drawing/2014/main" id="{785871CB-C851-3944-A9FB-DB7B0CB2623D}"/>
                  </a:ext>
                </a:extLst>
              </p:cNvPr>
              <p:cNvSpPr txBox="1">
                <a:spLocks noChangeArrowheads="1"/>
              </p:cNvSpPr>
              <p:nvPr/>
            </p:nvSpPr>
            <p:spPr bwMode="gray">
              <a:xfrm>
                <a:off x="304339" y="2254239"/>
                <a:ext cx="1258446" cy="13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683496" rtl="0" eaLnBrk="1" fontAlgn="base" latinLnBrk="0" hangingPunct="1">
                  <a:lnSpc>
                    <a:spcPct val="100000"/>
                  </a:lnSpc>
                  <a:spcBef>
                    <a:spcPct val="0"/>
                  </a:spcBef>
                  <a:spcAft>
                    <a:spcPct val="0"/>
                  </a:spcAft>
                  <a:buClrTx/>
                  <a:buSzTx/>
                  <a:buFontTx/>
                  <a:buNone/>
                  <a:tabLst/>
                  <a:defRPr/>
                </a:pPr>
                <a:r>
                  <a:rPr kumimoji="0" lang="en-US" altLang="en-US" sz="1066" u="none" strike="noStrike" kern="1200" cap="none" spc="0" normalizeH="0" baseline="0" noProof="0" dirty="0">
                    <a:ln>
                      <a:noFill/>
                    </a:ln>
                    <a:solidFill>
                      <a:prstClr val="white"/>
                    </a:solidFill>
                    <a:effectLst/>
                    <a:uLnTx/>
                    <a:uFillTx/>
                    <a:ea typeface="+mn-ea"/>
                    <a:cs typeface="+mn-cs"/>
                  </a:rPr>
                  <a:t>combined revenue to date</a:t>
                </a:r>
              </a:p>
            </p:txBody>
          </p:sp>
          <p:sp>
            <p:nvSpPr>
              <p:cNvPr id="54" name="TextBox 53">
                <a:extLst>
                  <a:ext uri="{FF2B5EF4-FFF2-40B4-BE49-F238E27FC236}">
                    <a16:creationId xmlns:a16="http://schemas.microsoft.com/office/drawing/2014/main" id="{01F8BB59-C832-8A4A-8E63-D0BD44A0A846}"/>
                  </a:ext>
                </a:extLst>
              </p:cNvPr>
              <p:cNvSpPr txBox="1">
                <a:spLocks/>
              </p:cNvSpPr>
              <p:nvPr/>
            </p:nvSpPr>
            <p:spPr bwMode="gray">
              <a:xfrm>
                <a:off x="322179" y="1925909"/>
                <a:ext cx="1135063" cy="377127"/>
              </a:xfrm>
              <a:prstGeom prst="rect">
                <a:avLst/>
              </a:prstGeom>
              <a:noFill/>
              <a:ln>
                <a:noFill/>
              </a:ln>
            </p:spPr>
            <p:txBody>
              <a:bodyPr lIns="91392" tIns="45696" rIns="91392" bIns="45696"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685391" rtl="0" eaLnBrk="1" fontAlgn="base" latinLnBrk="0" hangingPunct="1">
                  <a:lnSpc>
                    <a:spcPct val="100000"/>
                  </a:lnSpc>
                  <a:spcBef>
                    <a:spcPct val="0"/>
                  </a:spcBef>
                  <a:spcAft>
                    <a:spcPct val="0"/>
                  </a:spcAft>
                  <a:buClrTx/>
                  <a:buSzTx/>
                  <a:buFontTx/>
                  <a:buNone/>
                  <a:tabLst/>
                  <a:defRPr/>
                </a:pPr>
                <a:r>
                  <a:rPr kumimoji="0" lang="en-US" sz="2133" b="0" u="none" strike="noStrike" kern="100" cap="none" spc="-67" normalizeH="0" baseline="0" noProof="0" dirty="0">
                    <a:ln>
                      <a:noFill/>
                    </a:ln>
                    <a:solidFill>
                      <a:prstClr val="white"/>
                    </a:solidFill>
                    <a:effectLst/>
                    <a:uLnTx/>
                    <a:uFillTx/>
                    <a:latin typeface="Arial" panose="020B0604020202020204" pitchFamily="34" charset="0"/>
                    <a:ea typeface="+mn-ea"/>
                    <a:cs typeface="+mn-cs"/>
                  </a:rPr>
                  <a:t>$14.0B+</a:t>
                </a:r>
                <a:endParaRPr kumimoji="0" lang="en-US" sz="2133" b="0" u="none" strike="noStrike" kern="100" cap="none" spc="-67" normalizeH="0" baseline="30000" noProof="0" dirty="0">
                  <a:ln>
                    <a:noFill/>
                  </a:ln>
                  <a:solidFill>
                    <a:prstClr val="white"/>
                  </a:solidFill>
                  <a:effectLst/>
                  <a:uLnTx/>
                  <a:uFillTx/>
                  <a:latin typeface="Arial" panose="020B0604020202020204" pitchFamily="34" charset="0"/>
                  <a:ea typeface="+mn-ea"/>
                  <a:cs typeface="+mn-cs"/>
                </a:endParaRPr>
              </a:p>
            </p:txBody>
          </p:sp>
          <p:sp>
            <p:nvSpPr>
              <p:cNvPr id="55" name="TextBox 16">
                <a:extLst>
                  <a:ext uri="{FF2B5EF4-FFF2-40B4-BE49-F238E27FC236}">
                    <a16:creationId xmlns:a16="http://schemas.microsoft.com/office/drawing/2014/main" id="{6B4B4E55-6A3F-DB47-B10D-1C669A024524}"/>
                  </a:ext>
                </a:extLst>
              </p:cNvPr>
              <p:cNvSpPr txBox="1">
                <a:spLocks noChangeArrowheads="1"/>
              </p:cNvSpPr>
              <p:nvPr/>
            </p:nvSpPr>
            <p:spPr bwMode="gray">
              <a:xfrm>
                <a:off x="1483498" y="2817601"/>
                <a:ext cx="1200766" cy="13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683496" rtl="0" eaLnBrk="1" fontAlgn="base" latinLnBrk="0" hangingPunct="1">
                  <a:lnSpc>
                    <a:spcPct val="100000"/>
                  </a:lnSpc>
                  <a:spcBef>
                    <a:spcPct val="0"/>
                  </a:spcBef>
                  <a:spcAft>
                    <a:spcPct val="0"/>
                  </a:spcAft>
                  <a:buClrTx/>
                  <a:buSzTx/>
                  <a:buFontTx/>
                  <a:buNone/>
                  <a:tabLst/>
                  <a:defRPr/>
                </a:pPr>
                <a:r>
                  <a:rPr kumimoji="0" lang="en-US" altLang="en-US" sz="1066" u="none" strike="noStrike" kern="1200" cap="none" spc="0" normalizeH="0" baseline="0" noProof="0" dirty="0">
                    <a:ln>
                      <a:noFill/>
                    </a:ln>
                    <a:solidFill>
                      <a:prstClr val="white"/>
                    </a:solidFill>
                    <a:effectLst/>
                    <a:uLnTx/>
                    <a:uFillTx/>
                    <a:ea typeface="+mn-ea"/>
                    <a:cs typeface="+mn-cs"/>
                  </a:rPr>
                  <a:t>partners serving 100 countries</a:t>
                </a:r>
              </a:p>
            </p:txBody>
          </p:sp>
          <p:sp>
            <p:nvSpPr>
              <p:cNvPr id="56" name="TextBox 55">
                <a:extLst>
                  <a:ext uri="{FF2B5EF4-FFF2-40B4-BE49-F238E27FC236}">
                    <a16:creationId xmlns:a16="http://schemas.microsoft.com/office/drawing/2014/main" id="{8C3B2B6B-C1ED-734B-A61F-AE34BC5C1225}"/>
                  </a:ext>
                </a:extLst>
              </p:cNvPr>
              <p:cNvSpPr txBox="1">
                <a:spLocks/>
              </p:cNvSpPr>
              <p:nvPr/>
            </p:nvSpPr>
            <p:spPr bwMode="gray">
              <a:xfrm>
                <a:off x="1576557" y="2489891"/>
                <a:ext cx="971550" cy="394723"/>
              </a:xfrm>
              <a:prstGeom prst="rect">
                <a:avLst/>
              </a:prstGeom>
              <a:noFill/>
              <a:ln>
                <a:noFill/>
              </a:ln>
            </p:spPr>
            <p:txBody>
              <a:bodyPr lIns="91392" tIns="45696" rIns="91392" bIns="45696"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685391" rtl="0" eaLnBrk="1" fontAlgn="base" latinLnBrk="0" hangingPunct="1">
                  <a:lnSpc>
                    <a:spcPct val="100000"/>
                  </a:lnSpc>
                  <a:spcBef>
                    <a:spcPct val="0"/>
                  </a:spcBef>
                  <a:spcAft>
                    <a:spcPct val="0"/>
                  </a:spcAft>
                  <a:buClrTx/>
                  <a:buSzTx/>
                  <a:buFontTx/>
                  <a:buNone/>
                  <a:tabLst/>
                  <a:defRPr/>
                </a:pPr>
                <a:r>
                  <a:rPr kumimoji="0" lang="en-US" sz="2133" b="0" u="none" strike="noStrike" kern="100" cap="none" spc="-67" normalizeH="0" baseline="0" noProof="0" dirty="0">
                    <a:ln>
                      <a:noFill/>
                    </a:ln>
                    <a:solidFill>
                      <a:prstClr val="white"/>
                    </a:solidFill>
                    <a:effectLst/>
                    <a:uLnTx/>
                    <a:uFillTx/>
                    <a:latin typeface="Arial" panose="020B0604020202020204" pitchFamily="34" charset="0"/>
                    <a:ea typeface="+mn-ea"/>
                    <a:cs typeface="+mn-cs"/>
                  </a:rPr>
                  <a:t>1,100</a:t>
                </a:r>
                <a:endParaRPr kumimoji="0" lang="en-US" sz="2133" b="0" u="none" strike="noStrike" kern="100" cap="none" spc="-67" normalizeH="0" baseline="30000" noProof="0" dirty="0">
                  <a:ln>
                    <a:noFill/>
                  </a:ln>
                  <a:solidFill>
                    <a:prstClr val="white"/>
                  </a:solidFill>
                  <a:effectLst/>
                  <a:uLnTx/>
                  <a:uFillTx/>
                  <a:latin typeface="Arial" panose="020B0604020202020204" pitchFamily="34" charset="0"/>
                  <a:ea typeface="+mn-ea"/>
                  <a:cs typeface="+mn-cs"/>
                </a:endParaRPr>
              </a:p>
            </p:txBody>
          </p:sp>
          <p:sp>
            <p:nvSpPr>
              <p:cNvPr id="57" name="TextBox 56">
                <a:extLst>
                  <a:ext uri="{FF2B5EF4-FFF2-40B4-BE49-F238E27FC236}">
                    <a16:creationId xmlns:a16="http://schemas.microsoft.com/office/drawing/2014/main" id="{DE667F67-BF68-C444-A3A6-C619A353C6DB}"/>
                  </a:ext>
                </a:extLst>
              </p:cNvPr>
              <p:cNvSpPr txBox="1">
                <a:spLocks/>
              </p:cNvSpPr>
              <p:nvPr/>
            </p:nvSpPr>
            <p:spPr bwMode="gray">
              <a:xfrm>
                <a:off x="2668430" y="2489891"/>
                <a:ext cx="868362" cy="408260"/>
              </a:xfrm>
              <a:prstGeom prst="rect">
                <a:avLst/>
              </a:prstGeom>
              <a:noFill/>
              <a:ln>
                <a:noFill/>
              </a:ln>
            </p:spPr>
            <p:txBody>
              <a:bodyPr lIns="91392" tIns="45696" rIns="91392" bIns="45696"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685391" rtl="0" eaLnBrk="1" fontAlgn="base" latinLnBrk="0" hangingPunct="1">
                  <a:lnSpc>
                    <a:spcPct val="100000"/>
                  </a:lnSpc>
                  <a:spcBef>
                    <a:spcPct val="0"/>
                  </a:spcBef>
                  <a:spcAft>
                    <a:spcPct val="0"/>
                  </a:spcAft>
                  <a:buClrTx/>
                  <a:buSzTx/>
                  <a:buFontTx/>
                  <a:buNone/>
                  <a:tabLst/>
                  <a:defRPr/>
                </a:pPr>
                <a:r>
                  <a:rPr kumimoji="0" lang="en-US" sz="2133" b="0" u="none" strike="noStrike" kern="100" cap="none" spc="-67" normalizeH="0" baseline="0" noProof="0" dirty="0">
                    <a:ln>
                      <a:noFill/>
                    </a:ln>
                    <a:solidFill>
                      <a:prstClr val="white"/>
                    </a:solidFill>
                    <a:effectLst/>
                    <a:uLnTx/>
                    <a:uFillTx/>
                    <a:latin typeface="Arial" panose="020B0604020202020204" pitchFamily="34" charset="0"/>
                    <a:ea typeface="+mn-ea"/>
                    <a:cs typeface="+mn-cs"/>
                  </a:rPr>
                  <a:t>250</a:t>
                </a:r>
                <a:endParaRPr kumimoji="0" lang="en-US" sz="2133" b="0" u="none" strike="noStrike" kern="100" cap="none" spc="-67" normalizeH="0" baseline="30000" noProof="0" dirty="0">
                  <a:ln>
                    <a:noFill/>
                  </a:ln>
                  <a:solidFill>
                    <a:prstClr val="white"/>
                  </a:solidFill>
                  <a:effectLst/>
                  <a:uLnTx/>
                  <a:uFillTx/>
                  <a:latin typeface="Arial" panose="020B0604020202020204" pitchFamily="34" charset="0"/>
                  <a:ea typeface="+mn-ea"/>
                  <a:cs typeface="+mn-cs"/>
                </a:endParaRPr>
              </a:p>
            </p:txBody>
          </p:sp>
          <p:sp>
            <p:nvSpPr>
              <p:cNvPr id="58" name="TextBox 20">
                <a:extLst>
                  <a:ext uri="{FF2B5EF4-FFF2-40B4-BE49-F238E27FC236}">
                    <a16:creationId xmlns:a16="http://schemas.microsoft.com/office/drawing/2014/main" id="{9DE591DD-0A3B-0444-B44E-22E78C9C6350}"/>
                  </a:ext>
                </a:extLst>
              </p:cNvPr>
              <p:cNvSpPr txBox="1">
                <a:spLocks noChangeArrowheads="1"/>
              </p:cNvSpPr>
              <p:nvPr/>
            </p:nvSpPr>
            <p:spPr bwMode="gray">
              <a:xfrm>
                <a:off x="2538561" y="2817601"/>
                <a:ext cx="1137379" cy="22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683496" rtl="0" eaLnBrk="1" fontAlgn="base" latinLnBrk="0" hangingPunct="1">
                  <a:lnSpc>
                    <a:spcPct val="100000"/>
                  </a:lnSpc>
                  <a:spcBef>
                    <a:spcPct val="0"/>
                  </a:spcBef>
                  <a:spcAft>
                    <a:spcPct val="0"/>
                  </a:spcAft>
                  <a:buClrTx/>
                  <a:buSzTx/>
                  <a:buFontTx/>
                  <a:buNone/>
                  <a:tabLst/>
                  <a:defRPr/>
                </a:pPr>
                <a:r>
                  <a:rPr kumimoji="0" lang="en-US" altLang="en-US" sz="1066" u="none" strike="noStrike" kern="1200" cap="none" spc="0" normalizeH="0" baseline="0" noProof="0" dirty="0">
                    <a:ln>
                      <a:noFill/>
                    </a:ln>
                    <a:solidFill>
                      <a:prstClr val="white"/>
                    </a:solidFill>
                    <a:effectLst/>
                    <a:uLnTx/>
                    <a:uFillTx/>
                    <a:ea typeface="+mn-ea"/>
                    <a:cs typeface="+mn-cs"/>
                  </a:rPr>
                  <a:t>person-years of joint engineering</a:t>
                </a:r>
              </a:p>
            </p:txBody>
          </p:sp>
          <p:sp>
            <p:nvSpPr>
              <p:cNvPr id="59" name="TextBox 22">
                <a:extLst>
                  <a:ext uri="{FF2B5EF4-FFF2-40B4-BE49-F238E27FC236}">
                    <a16:creationId xmlns:a16="http://schemas.microsoft.com/office/drawing/2014/main" id="{0A86C50E-882A-7B41-8336-953FA9D085A5}"/>
                  </a:ext>
                </a:extLst>
              </p:cNvPr>
              <p:cNvSpPr txBox="1">
                <a:spLocks noChangeArrowheads="1"/>
              </p:cNvSpPr>
              <p:nvPr/>
            </p:nvSpPr>
            <p:spPr bwMode="gray">
              <a:xfrm>
                <a:off x="513409" y="2817601"/>
                <a:ext cx="701573" cy="13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683496" rtl="0" eaLnBrk="1" fontAlgn="base" latinLnBrk="0" hangingPunct="1">
                  <a:lnSpc>
                    <a:spcPct val="100000"/>
                  </a:lnSpc>
                  <a:spcBef>
                    <a:spcPct val="0"/>
                  </a:spcBef>
                  <a:spcAft>
                    <a:spcPct val="0"/>
                  </a:spcAft>
                  <a:buClrTx/>
                  <a:buSzTx/>
                  <a:buFontTx/>
                  <a:buNone/>
                  <a:tabLst/>
                  <a:defRPr/>
                </a:pPr>
                <a:r>
                  <a:rPr kumimoji="0" lang="en-US" altLang="en-US" sz="1066" u="none" strike="noStrike" kern="1200" cap="none" spc="0" normalizeH="0" baseline="0" noProof="0" dirty="0">
                    <a:ln>
                      <a:noFill/>
                    </a:ln>
                    <a:solidFill>
                      <a:prstClr val="white"/>
                    </a:solidFill>
                    <a:effectLst/>
                    <a:uLnTx/>
                    <a:uFillTx/>
                    <a:ea typeface="+mn-ea"/>
                    <a:cs typeface="+mn-cs"/>
                  </a:rPr>
                  <a:t>petabytes sold</a:t>
                </a:r>
              </a:p>
            </p:txBody>
          </p:sp>
          <p:sp>
            <p:nvSpPr>
              <p:cNvPr id="83" name="TextBox 82">
                <a:extLst>
                  <a:ext uri="{FF2B5EF4-FFF2-40B4-BE49-F238E27FC236}">
                    <a16:creationId xmlns:a16="http://schemas.microsoft.com/office/drawing/2014/main" id="{C0D3DBA1-14A2-3F46-92A9-19605CFF7509}"/>
                  </a:ext>
                </a:extLst>
              </p:cNvPr>
              <p:cNvSpPr txBox="1">
                <a:spLocks/>
              </p:cNvSpPr>
              <p:nvPr/>
            </p:nvSpPr>
            <p:spPr bwMode="gray">
              <a:xfrm>
                <a:off x="304717" y="2528125"/>
                <a:ext cx="1136650" cy="377128"/>
              </a:xfrm>
              <a:prstGeom prst="rect">
                <a:avLst/>
              </a:prstGeom>
              <a:noFill/>
              <a:ln>
                <a:noFill/>
              </a:ln>
            </p:spPr>
            <p:txBody>
              <a:bodyPr lIns="91392" tIns="45696" rIns="91392" bIns="45696"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685391" rtl="0" eaLnBrk="1" fontAlgn="base" latinLnBrk="0" hangingPunct="1">
                  <a:lnSpc>
                    <a:spcPct val="100000"/>
                  </a:lnSpc>
                  <a:spcBef>
                    <a:spcPct val="0"/>
                  </a:spcBef>
                  <a:spcAft>
                    <a:spcPct val="0"/>
                  </a:spcAft>
                  <a:buClrTx/>
                  <a:buSzTx/>
                  <a:buFontTx/>
                  <a:buNone/>
                  <a:tabLst/>
                  <a:defRPr/>
                </a:pPr>
                <a:r>
                  <a:rPr kumimoji="0" lang="en-US" sz="2133" b="0" u="none" strike="noStrike" kern="100" cap="none" spc="-67" normalizeH="0" baseline="0" noProof="0" dirty="0">
                    <a:ln>
                      <a:noFill/>
                    </a:ln>
                    <a:solidFill>
                      <a:prstClr val="white"/>
                    </a:solidFill>
                    <a:effectLst/>
                    <a:uLnTx/>
                    <a:uFillTx/>
                    <a:latin typeface="Arial" panose="020B0604020202020204" pitchFamily="34" charset="0"/>
                    <a:ea typeface="+mn-ea"/>
                    <a:cs typeface="+mn-cs"/>
                  </a:rPr>
                  <a:t>6,500+</a:t>
                </a:r>
                <a:endParaRPr kumimoji="0" lang="en-US" sz="2133" b="0" u="none" strike="noStrike" kern="100" cap="none" spc="-67" normalizeH="0" baseline="30000" noProof="0" dirty="0">
                  <a:ln>
                    <a:noFill/>
                  </a:ln>
                  <a:solidFill>
                    <a:prstClr val="white"/>
                  </a:solidFill>
                  <a:effectLst/>
                  <a:uLnTx/>
                  <a:uFillTx/>
                  <a:latin typeface="Arial" panose="020B0604020202020204" pitchFamily="34" charset="0"/>
                  <a:ea typeface="+mn-ea"/>
                  <a:cs typeface="+mn-cs"/>
                </a:endParaRPr>
              </a:p>
            </p:txBody>
          </p:sp>
        </p:grpSp>
        <p:sp>
          <p:nvSpPr>
            <p:cNvPr id="46" name="Content Placeholder 1">
              <a:extLst>
                <a:ext uri="{FF2B5EF4-FFF2-40B4-BE49-F238E27FC236}">
                  <a16:creationId xmlns:a16="http://schemas.microsoft.com/office/drawing/2014/main" id="{8FEEE27B-512F-0B49-B081-F1DC8082E7C1}"/>
                </a:ext>
              </a:extLst>
            </p:cNvPr>
            <p:cNvSpPr txBox="1">
              <a:spLocks/>
            </p:cNvSpPr>
            <p:nvPr/>
          </p:nvSpPr>
          <p:spPr bwMode="auto">
            <a:xfrm>
              <a:off x="499646" y="5687422"/>
              <a:ext cx="6340339" cy="68040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96863" indent="-296863" algn="l" rtl="0" eaLnBrk="1" fontAlgn="base" hangingPunct="1">
                <a:spcBef>
                  <a:spcPts val="675"/>
                </a:spcBef>
                <a:spcAft>
                  <a:spcPct val="0"/>
                </a:spcAft>
                <a:buClr>
                  <a:schemeClr val="tx1"/>
                </a:buClr>
                <a:buFont typeface="Arial" panose="020B0604020202020204" pitchFamily="34" charset="0"/>
                <a:buChar char="•"/>
                <a:defRPr lang="en-US" altLang="en-US" dirty="0">
                  <a:solidFill>
                    <a:srgbClr val="000000"/>
                  </a:solidFill>
                  <a:latin typeface="+mn-lt"/>
                  <a:ea typeface="+mn-ea"/>
                  <a:cs typeface="+mn-cs"/>
                </a:defRPr>
              </a:lvl1pPr>
              <a:lvl2pPr marL="635000" indent="-334963" algn="l" rtl="0" eaLnBrk="1" fontAlgn="base" hangingPunct="1">
                <a:spcBef>
                  <a:spcPts val="625"/>
                </a:spcBef>
                <a:spcAft>
                  <a:spcPct val="0"/>
                </a:spcAft>
                <a:buClr>
                  <a:schemeClr val="tx1"/>
                </a:buClr>
                <a:buFont typeface="Arial" panose="020B0604020202020204" pitchFamily="34" charset="0"/>
                <a:buChar char="•"/>
                <a:defRPr lang="en-US" altLang="en-US" sz="1600" dirty="0">
                  <a:solidFill>
                    <a:srgbClr val="000000"/>
                  </a:solidFill>
                  <a:latin typeface="+mn-lt"/>
                </a:defRPr>
              </a:lvl2pPr>
              <a:lvl3pPr marL="925513" indent="-287338" algn="l" rtl="0" eaLnBrk="1" fontAlgn="base" hangingPunct="1">
                <a:spcBef>
                  <a:spcPts val="575"/>
                </a:spcBef>
                <a:spcAft>
                  <a:spcPct val="0"/>
                </a:spcAft>
                <a:buClr>
                  <a:schemeClr val="tx1"/>
                </a:buClr>
                <a:buFont typeface="Arial" panose="020B0604020202020204" pitchFamily="34" charset="0"/>
                <a:buChar char="•"/>
                <a:defRPr lang="en-US" altLang="en-US" sz="1600" dirty="0">
                  <a:solidFill>
                    <a:srgbClr val="000000"/>
                  </a:solidFill>
                  <a:latin typeface="+mn-lt"/>
                </a:defRPr>
              </a:lvl3pPr>
              <a:lvl4pPr marL="1235075" indent="-306388" algn="l" rtl="0" eaLnBrk="1" fontAlgn="base" hangingPunct="1">
                <a:spcBef>
                  <a:spcPts val="475"/>
                </a:spcBef>
                <a:spcAft>
                  <a:spcPct val="0"/>
                </a:spcAft>
                <a:buClr>
                  <a:schemeClr val="tx1"/>
                </a:buClr>
                <a:buFont typeface="Arial" panose="020B0604020202020204" pitchFamily="34" charset="0"/>
                <a:buChar char="•"/>
                <a:defRPr lang="en-US" altLang="en-US" sz="1600" dirty="0">
                  <a:solidFill>
                    <a:srgbClr val="000000"/>
                  </a:solidFill>
                  <a:latin typeface="+mn-lt"/>
                </a:defRPr>
              </a:lvl4pPr>
              <a:lvl5pPr marL="1503363" indent="-265113" algn="l" rtl="0" eaLnBrk="1" fontAlgn="base" hangingPunct="1">
                <a:spcBef>
                  <a:spcPts val="475"/>
                </a:spcBef>
                <a:spcAft>
                  <a:spcPct val="0"/>
                </a:spcAft>
                <a:buClr>
                  <a:schemeClr val="tx1"/>
                </a:buClr>
                <a:buFont typeface="Arial" panose="020B0604020202020204" pitchFamily="34" charset="0"/>
                <a:buChar char="•"/>
                <a:defRPr lang="en-US" altLang="en-US" sz="1600" dirty="0">
                  <a:solidFill>
                    <a:srgbClr val="000000"/>
                  </a:solidFill>
                  <a:latin typeface="+mn-lt"/>
                </a:defRPr>
              </a:lvl5pPr>
              <a:lvl6pPr marL="1961807" indent="-266657"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929" indent="-266657"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6046" indent="-266657"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169" indent="-266657" algn="l" rtl="0" eaLnBrk="1" fontAlgn="base" hangingPunct="1">
                <a:spcBef>
                  <a:spcPct val="20000"/>
                </a:spcBef>
                <a:spcAft>
                  <a:spcPct val="0"/>
                </a:spcAft>
                <a:buFont typeface="Wingdings 2" pitchFamily="18" charset="2"/>
                <a:buChar char="¡"/>
                <a:defRPr sz="2000">
                  <a:solidFill>
                    <a:schemeClr val="tx1"/>
                  </a:solidFill>
                  <a:latin typeface="+mn-lt"/>
                </a:defRPr>
              </a:lvl9pPr>
            </a:lstStyle>
            <a:p>
              <a:pPr marL="0" marR="0" lvl="0" indent="0" algn="l" defTabSz="914171" rtl="0" eaLnBrk="1" fontAlgn="base" latinLnBrk="0" hangingPunct="1">
                <a:lnSpc>
                  <a:spcPct val="100000"/>
                </a:lnSpc>
                <a:spcBef>
                  <a:spcPts val="674"/>
                </a:spcBef>
                <a:spcAft>
                  <a:spcPct val="0"/>
                </a:spcAft>
                <a:buClr>
                  <a:srgbClr val="000000"/>
                </a:buClr>
                <a:buSzTx/>
                <a:buFont typeface="Arial" panose="020B0604020202020204" pitchFamily="34" charset="0"/>
                <a:buNone/>
                <a:tabLst/>
                <a:defRPr/>
              </a:pPr>
              <a:r>
                <a:rPr kumimoji="0" lang="en-US" altLang="en-US" sz="1600" u="none" strike="noStrike" kern="0" cap="none" spc="0" normalizeH="0" baseline="0" noProof="0" dirty="0">
                  <a:ln>
                    <a:noFill/>
                  </a:ln>
                  <a:solidFill>
                    <a:srgbClr val="58A618"/>
                  </a:solidFill>
                  <a:effectLst/>
                  <a:uLnTx/>
                  <a:uFillTx/>
                  <a:latin typeface="Arial" panose="020B0604020202020204" pitchFamily="34" charset="0"/>
                  <a:ea typeface="+mn-ea"/>
                  <a:cs typeface="+mn-cs"/>
                </a:rPr>
                <a:t>10 years of evolving technologies, innovations, and solutions</a:t>
              </a:r>
            </a:p>
            <a:p>
              <a:pPr marL="0" marR="0" lvl="0" indent="0" algn="l" defTabSz="914171" rtl="0" eaLnBrk="1" fontAlgn="base" latinLnBrk="0" hangingPunct="1">
                <a:lnSpc>
                  <a:spcPct val="100000"/>
                </a:lnSpc>
                <a:spcBef>
                  <a:spcPts val="674"/>
                </a:spcBef>
                <a:spcAft>
                  <a:spcPct val="0"/>
                </a:spcAft>
                <a:buClr>
                  <a:srgbClr val="000000"/>
                </a:buClr>
                <a:buSzTx/>
                <a:buFont typeface="Arial" panose="020B0604020202020204" pitchFamily="34" charset="0"/>
                <a:buNone/>
                <a:tabLst/>
                <a:defRPr/>
              </a:pPr>
              <a:r>
                <a:rPr kumimoji="0" lang="en-US" altLang="en-US" sz="1600" u="none" strike="noStrike" kern="0" cap="none" spc="0" normalizeH="0" baseline="0" noProof="0" dirty="0">
                  <a:ln>
                    <a:noFill/>
                  </a:ln>
                  <a:solidFill>
                    <a:srgbClr val="58A618"/>
                  </a:solidFill>
                  <a:effectLst/>
                  <a:uLnTx/>
                  <a:uFillTx/>
                  <a:latin typeface="Arial" panose="020B0604020202020204" pitchFamily="34" charset="0"/>
                  <a:ea typeface="+mn-ea"/>
                  <a:cs typeface="+mn-cs"/>
                </a:rPr>
                <a:t>The most cloud-connected CI platform</a:t>
              </a:r>
            </a:p>
          </p:txBody>
        </p:sp>
        <p:sp>
          <p:nvSpPr>
            <p:cNvPr id="47" name="Rectangle 46">
              <a:extLst>
                <a:ext uri="{FF2B5EF4-FFF2-40B4-BE49-F238E27FC236}">
                  <a16:creationId xmlns:a16="http://schemas.microsoft.com/office/drawing/2014/main" id="{D2E0A357-8AE0-F345-A320-CC1FD8418E69}"/>
                </a:ext>
              </a:extLst>
            </p:cNvPr>
            <p:cNvSpPr/>
            <p:nvPr/>
          </p:nvSpPr>
          <p:spPr>
            <a:xfrm>
              <a:off x="6823610" y="3335581"/>
              <a:ext cx="269626" cy="46153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99"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grpSp>
      <p:pic>
        <p:nvPicPr>
          <p:cNvPr id="31" name="Google Shape;98;p14">
            <a:extLst>
              <a:ext uri="{FF2B5EF4-FFF2-40B4-BE49-F238E27FC236}">
                <a16:creationId xmlns:a16="http://schemas.microsoft.com/office/drawing/2014/main" id="{05D0AC1A-4C55-3C49-88AC-A4CBEF613290}"/>
              </a:ext>
            </a:extLst>
          </p:cNvPr>
          <p:cNvPicPr preferRelativeResize="0"/>
          <p:nvPr/>
        </p:nvPicPr>
        <p:blipFill rotWithShape="1">
          <a:blip r:embed="rId7">
            <a:alphaModFix/>
          </a:blip>
          <a:srcRect b="37217"/>
          <a:stretch/>
        </p:blipFill>
        <p:spPr>
          <a:xfrm>
            <a:off x="10771636" y="6468854"/>
            <a:ext cx="941700" cy="156500"/>
          </a:xfrm>
          <a:prstGeom prst="rect">
            <a:avLst/>
          </a:prstGeom>
          <a:noFill/>
          <a:ln>
            <a:noFill/>
          </a:ln>
        </p:spPr>
      </p:pic>
    </p:spTree>
    <p:extLst>
      <p:ext uri="{BB962C8B-B14F-4D97-AF65-F5344CB8AC3E}">
        <p14:creationId xmlns:p14="http://schemas.microsoft.com/office/powerpoint/2010/main" val="4285804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DB4A47A-1F12-3B40-AA74-64AE568252B6}"/>
              </a:ext>
            </a:extLst>
          </p:cNvPr>
          <p:cNvSpPr/>
          <p:nvPr/>
        </p:nvSpPr>
        <p:spPr>
          <a:xfrm>
            <a:off x="6080878" y="1062839"/>
            <a:ext cx="5733170" cy="5174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sp>
        <p:nvSpPr>
          <p:cNvPr id="4" name="Rectangle 3">
            <a:extLst>
              <a:ext uri="{FF2B5EF4-FFF2-40B4-BE49-F238E27FC236}">
                <a16:creationId xmlns:a16="http://schemas.microsoft.com/office/drawing/2014/main" id="{58FBCC4A-9B9B-4744-80F5-A59C590B9E9C}"/>
              </a:ext>
            </a:extLst>
          </p:cNvPr>
          <p:cNvSpPr/>
          <p:nvPr/>
        </p:nvSpPr>
        <p:spPr>
          <a:xfrm>
            <a:off x="423865" y="1062839"/>
            <a:ext cx="5536096" cy="517476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ysClr val="windowText" lastClr="000000"/>
              </a:solidFill>
            </a:endParaRPr>
          </a:p>
        </p:txBody>
      </p:sp>
      <p:sp>
        <p:nvSpPr>
          <p:cNvPr id="2" name="Title 1">
            <a:extLst>
              <a:ext uri="{FF2B5EF4-FFF2-40B4-BE49-F238E27FC236}">
                <a16:creationId xmlns:a16="http://schemas.microsoft.com/office/drawing/2014/main" id="{1C7A7665-FA8B-724E-83C9-2C25299BA320}"/>
              </a:ext>
            </a:extLst>
          </p:cNvPr>
          <p:cNvSpPr>
            <a:spLocks noGrp="1"/>
          </p:cNvSpPr>
          <p:nvPr>
            <p:ph type="title"/>
          </p:nvPr>
        </p:nvSpPr>
        <p:spPr/>
        <p:txBody>
          <a:bodyPr/>
          <a:lstStyle/>
          <a:p>
            <a:r>
              <a:rPr lang="en-US" dirty="0"/>
              <a:t>Customers Choose Right Workload at the Right Location</a:t>
            </a:r>
          </a:p>
        </p:txBody>
      </p:sp>
      <p:sp>
        <p:nvSpPr>
          <p:cNvPr id="8" name="Text Placeholder 7">
            <a:extLst>
              <a:ext uri="{FF2B5EF4-FFF2-40B4-BE49-F238E27FC236}">
                <a16:creationId xmlns:a16="http://schemas.microsoft.com/office/drawing/2014/main" id="{31B2CC06-0937-FF4B-B536-D4A2146EEB0B}"/>
              </a:ext>
            </a:extLst>
          </p:cNvPr>
          <p:cNvSpPr>
            <a:spLocks noGrp="1"/>
          </p:cNvSpPr>
          <p:nvPr>
            <p:ph type="body" sz="quarter" idx="16"/>
          </p:nvPr>
        </p:nvSpPr>
        <p:spPr>
          <a:xfrm>
            <a:off x="717340" y="5792775"/>
            <a:ext cx="5522976" cy="215444"/>
          </a:xfrm>
        </p:spPr>
        <p:txBody>
          <a:bodyPr/>
          <a:lstStyle/>
          <a:p>
            <a:r>
              <a:rPr lang="en-US" dirty="0"/>
              <a:t>Source: IDC’s </a:t>
            </a:r>
            <a:r>
              <a:rPr lang="en-US" dirty="0" err="1"/>
              <a:t>CloudPulse</a:t>
            </a:r>
            <a:r>
              <a:rPr lang="en-US" dirty="0"/>
              <a:t> Q119, June 2019, N=2211</a:t>
            </a:r>
          </a:p>
        </p:txBody>
      </p:sp>
      <p:sp>
        <p:nvSpPr>
          <p:cNvPr id="13" name="Text Placeholder 7">
            <a:extLst>
              <a:ext uri="{FF2B5EF4-FFF2-40B4-BE49-F238E27FC236}">
                <a16:creationId xmlns:a16="http://schemas.microsoft.com/office/drawing/2014/main" id="{7E2F1FF4-3991-4040-A184-2504FC8B46C7}"/>
              </a:ext>
            </a:extLst>
          </p:cNvPr>
          <p:cNvSpPr txBox="1">
            <a:spLocks/>
          </p:cNvSpPr>
          <p:nvPr/>
        </p:nvSpPr>
        <p:spPr>
          <a:xfrm>
            <a:off x="6449606" y="5858960"/>
            <a:ext cx="5263730" cy="246221"/>
          </a:xfrm>
          <a:prstGeom prst="rect">
            <a:avLst/>
          </a:prstGeom>
        </p:spPr>
        <p:txBody>
          <a:bodyPr vert="horz" lIns="91521" tIns="45761" rIns="91521" bIns="45761" rtlCol="0" anchor="ctr">
            <a:noAutofit/>
          </a:bodyPr>
          <a:lstStyle>
            <a:lvl1pPr marL="0" indent="0" algn="l" defTabSz="914126" rtl="0" eaLnBrk="1" latinLnBrk="0" hangingPunct="1">
              <a:lnSpc>
                <a:spcPct val="100000"/>
              </a:lnSpc>
              <a:spcBef>
                <a:spcPts val="0"/>
              </a:spcBef>
              <a:spcAft>
                <a:spcPts val="0"/>
              </a:spcAft>
              <a:buFontTx/>
              <a:buNone/>
              <a:defRPr sz="900" kern="1200" baseline="0">
                <a:solidFill>
                  <a:schemeClr val="tx1">
                    <a:lumMod val="50000"/>
                    <a:lumOff val="50000"/>
                  </a:schemeClr>
                </a:solidFill>
                <a:latin typeface="+mn-lt"/>
                <a:ea typeface="+mn-ea"/>
                <a:cs typeface="+mn-cs"/>
              </a:defRPr>
            </a:lvl1pPr>
            <a:lvl2pPr marL="228804" indent="0" algn="l" defTabSz="914126" rtl="0" eaLnBrk="1" latinLnBrk="0" hangingPunct="1">
              <a:lnSpc>
                <a:spcPct val="95000"/>
              </a:lnSpc>
              <a:spcBef>
                <a:spcPts val="200"/>
              </a:spcBef>
              <a:spcAft>
                <a:spcPts val="400"/>
              </a:spcAft>
              <a:buFontTx/>
              <a:buNone/>
              <a:tabLst/>
              <a:defRPr sz="800" kern="1200">
                <a:solidFill>
                  <a:schemeClr val="bg2"/>
                </a:solidFill>
                <a:latin typeface="+mn-lt"/>
                <a:ea typeface="+mn-ea"/>
                <a:cs typeface="+mn-cs"/>
              </a:defRPr>
            </a:lvl2pPr>
            <a:lvl3pPr marL="457608" indent="0" algn="l" defTabSz="914126" rtl="0" eaLnBrk="1" latinLnBrk="0" hangingPunct="1">
              <a:lnSpc>
                <a:spcPct val="95000"/>
              </a:lnSpc>
              <a:spcBef>
                <a:spcPts val="200"/>
              </a:spcBef>
              <a:spcAft>
                <a:spcPts val="400"/>
              </a:spcAft>
              <a:buFontTx/>
              <a:buNone/>
              <a:tabLst/>
              <a:defRPr sz="800" kern="1200">
                <a:solidFill>
                  <a:schemeClr val="bg2"/>
                </a:solidFill>
                <a:latin typeface="+mn-lt"/>
                <a:ea typeface="+mn-ea"/>
                <a:cs typeface="+mn-cs"/>
              </a:defRPr>
            </a:lvl3pPr>
            <a:lvl4pPr marL="686412" indent="0" algn="l" defTabSz="914126" rtl="0" eaLnBrk="1" latinLnBrk="0" hangingPunct="1">
              <a:lnSpc>
                <a:spcPct val="95000"/>
              </a:lnSpc>
              <a:spcBef>
                <a:spcPts val="200"/>
              </a:spcBef>
              <a:spcAft>
                <a:spcPts val="400"/>
              </a:spcAft>
              <a:buFontTx/>
              <a:buNone/>
              <a:tabLst/>
              <a:defRPr sz="800" kern="1200">
                <a:solidFill>
                  <a:schemeClr val="bg2"/>
                </a:solidFill>
                <a:latin typeface="+mn-lt"/>
                <a:ea typeface="+mn-ea"/>
                <a:cs typeface="+mn-cs"/>
              </a:defRPr>
            </a:lvl4pPr>
            <a:lvl5pPr marL="915988" indent="-169863" algn="l" defTabSz="914126" rtl="0" eaLnBrk="1" latinLnBrk="0" hangingPunct="1">
              <a:lnSpc>
                <a:spcPct val="95000"/>
              </a:lnSpc>
              <a:spcBef>
                <a:spcPts val="200"/>
              </a:spcBef>
              <a:spcAft>
                <a:spcPts val="400"/>
              </a:spcAft>
              <a:buFontTx/>
              <a:buNone/>
              <a:tabLst/>
              <a:defRPr sz="800" kern="1200">
                <a:solidFill>
                  <a:schemeClr val="bg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pc="40" dirty="0">
                <a:solidFill>
                  <a:prstClr val="black">
                    <a:lumMod val="50000"/>
                    <a:lumOff val="50000"/>
                  </a:prstClr>
                </a:solidFill>
                <a:latin typeface="Arial" panose="020B0604020202020204" pitchFamily="34" charset="0"/>
                <a:cs typeface="Segoe UI Semilight" panose="020B0402040204020203" pitchFamily="34" charset="0"/>
              </a:rPr>
              <a:t>Source: 451 Research, Voice of the Enterprise: Cloud, Hosting &amp; Managed Services, Workload and Key Projects 2019, Base: All Respondents (n=571)</a:t>
            </a:r>
          </a:p>
          <a:p>
            <a:endParaRPr lang="en-US" dirty="0"/>
          </a:p>
        </p:txBody>
      </p:sp>
      <p:pic>
        <p:nvPicPr>
          <p:cNvPr id="18" name="Google Shape;98;p14">
            <a:extLst>
              <a:ext uri="{FF2B5EF4-FFF2-40B4-BE49-F238E27FC236}">
                <a16:creationId xmlns:a16="http://schemas.microsoft.com/office/drawing/2014/main" id="{3A7B47A0-00F4-7744-8344-8D3F4F1001F9}"/>
              </a:ext>
            </a:extLst>
          </p:cNvPr>
          <p:cNvPicPr preferRelativeResize="0"/>
          <p:nvPr/>
        </p:nvPicPr>
        <p:blipFill rotWithShape="1">
          <a:blip r:embed="rId3">
            <a:alphaModFix/>
          </a:blip>
          <a:srcRect b="37217"/>
          <a:stretch/>
        </p:blipFill>
        <p:spPr>
          <a:xfrm>
            <a:off x="10771636" y="6468854"/>
            <a:ext cx="941700" cy="156500"/>
          </a:xfrm>
          <a:prstGeom prst="rect">
            <a:avLst/>
          </a:prstGeom>
          <a:noFill/>
          <a:ln>
            <a:noFill/>
          </a:ln>
        </p:spPr>
      </p:pic>
      <p:sp>
        <p:nvSpPr>
          <p:cNvPr id="14" name="TextBox 13">
            <a:extLst>
              <a:ext uri="{FF2B5EF4-FFF2-40B4-BE49-F238E27FC236}">
                <a16:creationId xmlns:a16="http://schemas.microsoft.com/office/drawing/2014/main" id="{72F1B7AC-B6ED-8E44-BED3-521548CB30E4}"/>
              </a:ext>
            </a:extLst>
          </p:cNvPr>
          <p:cNvSpPr txBox="1"/>
          <p:nvPr/>
        </p:nvSpPr>
        <p:spPr>
          <a:xfrm>
            <a:off x="2113610" y="1050667"/>
            <a:ext cx="2318657" cy="1323439"/>
          </a:xfrm>
          <a:prstGeom prst="rect">
            <a:avLst/>
          </a:prstGeom>
          <a:noFill/>
        </p:spPr>
        <p:txBody>
          <a:bodyPr wrap="square" rtlCol="0">
            <a:spAutoFit/>
          </a:bodyPr>
          <a:lstStyle/>
          <a:p>
            <a:r>
              <a:rPr lang="en-US" sz="8000" dirty="0"/>
              <a:t>85%</a:t>
            </a:r>
          </a:p>
        </p:txBody>
      </p:sp>
      <p:sp>
        <p:nvSpPr>
          <p:cNvPr id="19" name="TextBox 18">
            <a:extLst>
              <a:ext uri="{FF2B5EF4-FFF2-40B4-BE49-F238E27FC236}">
                <a16:creationId xmlns:a16="http://schemas.microsoft.com/office/drawing/2014/main" id="{7389ABA7-C2C6-6240-8529-5A761342CF52}"/>
              </a:ext>
            </a:extLst>
          </p:cNvPr>
          <p:cNvSpPr txBox="1"/>
          <p:nvPr/>
        </p:nvSpPr>
        <p:spPr>
          <a:xfrm>
            <a:off x="1056537" y="3152001"/>
            <a:ext cx="4432801" cy="553998"/>
          </a:xfrm>
          <a:prstGeom prst="rect">
            <a:avLst/>
          </a:prstGeom>
          <a:noFill/>
        </p:spPr>
        <p:txBody>
          <a:bodyPr wrap="square" rtlCol="0">
            <a:spAutoFit/>
          </a:bodyPr>
          <a:lstStyle/>
          <a:p>
            <a:pPr marL="174625" indent="-174625"/>
            <a:r>
              <a:rPr lang="en-US" sz="1000" dirty="0"/>
              <a:t>Q. In the last year, has your organization migrated any applications or data that were primarily part of a public cloud environment to a private cloud or on-premises environment?</a:t>
            </a:r>
          </a:p>
        </p:txBody>
      </p:sp>
      <p:sp>
        <p:nvSpPr>
          <p:cNvPr id="3" name="TextBox 2">
            <a:extLst>
              <a:ext uri="{FF2B5EF4-FFF2-40B4-BE49-F238E27FC236}">
                <a16:creationId xmlns:a16="http://schemas.microsoft.com/office/drawing/2014/main" id="{999E14FE-D9EE-1B4F-9BF9-AF71EEC18EE7}"/>
              </a:ext>
            </a:extLst>
          </p:cNvPr>
          <p:cNvSpPr txBox="1"/>
          <p:nvPr/>
        </p:nvSpPr>
        <p:spPr>
          <a:xfrm>
            <a:off x="1175843" y="2199456"/>
            <a:ext cx="4032140" cy="954107"/>
          </a:xfrm>
          <a:prstGeom prst="rect">
            <a:avLst/>
          </a:prstGeom>
          <a:noFill/>
        </p:spPr>
        <p:txBody>
          <a:bodyPr wrap="square" rtlCol="0">
            <a:spAutoFit/>
          </a:bodyPr>
          <a:lstStyle/>
          <a:p>
            <a:pPr algn="ctr"/>
            <a:r>
              <a:rPr lang="en-US" dirty="0"/>
              <a:t>Cloud repatriation rate</a:t>
            </a:r>
          </a:p>
          <a:p>
            <a:pPr algn="ctr">
              <a:spcBef>
                <a:spcPts val="1200"/>
              </a:spcBef>
            </a:pPr>
            <a:r>
              <a:rPr lang="en-US" sz="1400" dirty="0"/>
              <a:t>(50% on-premises private cloud, 40% hosted private cloud, 10% on-premises non-cloud) </a:t>
            </a:r>
          </a:p>
        </p:txBody>
      </p:sp>
      <p:pic>
        <p:nvPicPr>
          <p:cNvPr id="21" name="Picture 20" descr="A screenshot of a cell phone&#10;&#10;Description automatically generated">
            <a:extLst>
              <a:ext uri="{FF2B5EF4-FFF2-40B4-BE49-F238E27FC236}">
                <a16:creationId xmlns:a16="http://schemas.microsoft.com/office/drawing/2014/main" id="{4B509D7E-5707-EF4E-87FF-FA88844ADCE7}"/>
              </a:ext>
            </a:extLst>
          </p:cNvPr>
          <p:cNvPicPr>
            <a:picLocks noChangeAspect="1"/>
          </p:cNvPicPr>
          <p:nvPr/>
        </p:nvPicPr>
        <p:blipFill>
          <a:blip r:embed="rId4"/>
          <a:stretch>
            <a:fillRect/>
          </a:stretch>
        </p:blipFill>
        <p:spPr>
          <a:xfrm>
            <a:off x="1509033" y="3910445"/>
            <a:ext cx="2923234" cy="1452864"/>
          </a:xfrm>
          <a:prstGeom prst="rect">
            <a:avLst/>
          </a:prstGeom>
        </p:spPr>
      </p:pic>
      <p:sp>
        <p:nvSpPr>
          <p:cNvPr id="24" name="TextBox 23">
            <a:extLst>
              <a:ext uri="{FF2B5EF4-FFF2-40B4-BE49-F238E27FC236}">
                <a16:creationId xmlns:a16="http://schemas.microsoft.com/office/drawing/2014/main" id="{550AE2A8-C3C1-EA4B-9F3A-8E2BF787E971}"/>
              </a:ext>
            </a:extLst>
          </p:cNvPr>
          <p:cNvSpPr txBox="1"/>
          <p:nvPr/>
        </p:nvSpPr>
        <p:spPr>
          <a:xfrm>
            <a:off x="7922142" y="1050666"/>
            <a:ext cx="2318657" cy="1323439"/>
          </a:xfrm>
          <a:prstGeom prst="rect">
            <a:avLst/>
          </a:prstGeom>
          <a:noFill/>
        </p:spPr>
        <p:txBody>
          <a:bodyPr wrap="square" rtlCol="0">
            <a:spAutoFit/>
          </a:bodyPr>
          <a:lstStyle/>
          <a:p>
            <a:r>
              <a:rPr lang="en-US" sz="8000" dirty="0"/>
              <a:t>57%</a:t>
            </a:r>
          </a:p>
        </p:txBody>
      </p:sp>
      <p:sp>
        <p:nvSpPr>
          <p:cNvPr id="25" name="TextBox 24">
            <a:extLst>
              <a:ext uri="{FF2B5EF4-FFF2-40B4-BE49-F238E27FC236}">
                <a16:creationId xmlns:a16="http://schemas.microsoft.com/office/drawing/2014/main" id="{BFFB25F2-CAC4-3C47-BD1C-CB105587720E}"/>
              </a:ext>
            </a:extLst>
          </p:cNvPr>
          <p:cNvSpPr txBox="1"/>
          <p:nvPr/>
        </p:nvSpPr>
        <p:spPr>
          <a:xfrm>
            <a:off x="6798308" y="2199455"/>
            <a:ext cx="4444178" cy="369332"/>
          </a:xfrm>
          <a:prstGeom prst="rect">
            <a:avLst/>
          </a:prstGeom>
          <a:noFill/>
        </p:spPr>
        <p:txBody>
          <a:bodyPr wrap="square" rtlCol="0">
            <a:spAutoFit/>
          </a:bodyPr>
          <a:lstStyle/>
          <a:p>
            <a:pPr algn="ctr"/>
            <a:r>
              <a:rPr lang="en-US" dirty="0"/>
              <a:t>Enterprises adopting hybrid cloud</a:t>
            </a:r>
          </a:p>
        </p:txBody>
      </p:sp>
      <p:sp>
        <p:nvSpPr>
          <p:cNvPr id="5" name="Rectangle 4">
            <a:extLst>
              <a:ext uri="{FF2B5EF4-FFF2-40B4-BE49-F238E27FC236}">
                <a16:creationId xmlns:a16="http://schemas.microsoft.com/office/drawing/2014/main" id="{93A98BE3-CFE3-EA42-B6F3-BA0BA9CBCBD3}"/>
              </a:ext>
            </a:extLst>
          </p:cNvPr>
          <p:cNvSpPr/>
          <p:nvPr/>
        </p:nvSpPr>
        <p:spPr>
          <a:xfrm>
            <a:off x="6725373" y="2628903"/>
            <a:ext cx="4444179" cy="954107"/>
          </a:xfrm>
          <a:prstGeom prst="rect">
            <a:avLst/>
          </a:prstGeom>
        </p:spPr>
        <p:txBody>
          <a:bodyPr wrap="square">
            <a:spAutoFit/>
          </a:bodyPr>
          <a:lstStyle/>
          <a:p>
            <a:r>
              <a:rPr lang="en-US" sz="1400" dirty="0"/>
              <a:t>57% reported… We are moving toward a hybrid IT environment that leverages both on-premises systems and off-premises cloud/hosted resources in an integrated fashion </a:t>
            </a:r>
          </a:p>
        </p:txBody>
      </p:sp>
      <p:sp>
        <p:nvSpPr>
          <p:cNvPr id="6" name="Footer Placeholder 5">
            <a:extLst>
              <a:ext uri="{FF2B5EF4-FFF2-40B4-BE49-F238E27FC236}">
                <a16:creationId xmlns:a16="http://schemas.microsoft.com/office/drawing/2014/main" id="{D30290E6-62CD-8E40-A7E6-FDA63DE8F49A}"/>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7" name="Slide Number Placeholder 6">
            <a:extLst>
              <a:ext uri="{FF2B5EF4-FFF2-40B4-BE49-F238E27FC236}">
                <a16:creationId xmlns:a16="http://schemas.microsoft.com/office/drawing/2014/main" id="{B5D06F6C-394D-B74E-B7E7-600A28E2E1C5}"/>
              </a:ext>
            </a:extLst>
          </p:cNvPr>
          <p:cNvSpPr>
            <a:spLocks noGrp="1"/>
          </p:cNvSpPr>
          <p:nvPr>
            <p:ph type="sldNum" sz="quarter" idx="4"/>
          </p:nvPr>
        </p:nvSpPr>
        <p:spPr/>
        <p:txBody>
          <a:bodyPr/>
          <a:lstStyle/>
          <a:p>
            <a:fld id="{B071A5F3-A4FF-4CEE-8215-C08835B585C1}" type="slidenum">
              <a:rPr lang="en-US" smtClean="0"/>
              <a:pPr/>
              <a:t>5</a:t>
            </a:fld>
            <a:endParaRPr lang="en-US" dirty="0"/>
          </a:p>
        </p:txBody>
      </p:sp>
      <p:pic>
        <p:nvPicPr>
          <p:cNvPr id="10" name="Picture 9" descr="A picture containing graphical user interface&#10;&#10;Description automatically generated">
            <a:extLst>
              <a:ext uri="{FF2B5EF4-FFF2-40B4-BE49-F238E27FC236}">
                <a16:creationId xmlns:a16="http://schemas.microsoft.com/office/drawing/2014/main" id="{203B131D-5DF2-9F44-9FCA-795835365F74}"/>
              </a:ext>
            </a:extLst>
          </p:cNvPr>
          <p:cNvPicPr>
            <a:picLocks noChangeAspect="1"/>
          </p:cNvPicPr>
          <p:nvPr/>
        </p:nvPicPr>
        <p:blipFill>
          <a:blip r:embed="rId5"/>
          <a:stretch>
            <a:fillRect/>
          </a:stretch>
        </p:blipFill>
        <p:spPr>
          <a:xfrm>
            <a:off x="6531057" y="3910445"/>
            <a:ext cx="4978679" cy="1496862"/>
          </a:xfrm>
          <a:prstGeom prst="rect">
            <a:avLst/>
          </a:prstGeom>
        </p:spPr>
      </p:pic>
    </p:spTree>
    <p:extLst>
      <p:ext uri="{BB962C8B-B14F-4D97-AF65-F5344CB8AC3E}">
        <p14:creationId xmlns:p14="http://schemas.microsoft.com/office/powerpoint/2010/main" val="3079937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186">
            <a:extLst>
              <a:ext uri="{FF2B5EF4-FFF2-40B4-BE49-F238E27FC236}">
                <a16:creationId xmlns:a16="http://schemas.microsoft.com/office/drawing/2014/main" id="{F3EED1F4-B849-4743-BA71-094CD28FD800}"/>
              </a:ext>
            </a:extLst>
          </p:cNvPr>
          <p:cNvSpPr/>
          <p:nvPr/>
        </p:nvSpPr>
        <p:spPr>
          <a:xfrm>
            <a:off x="4064444" y="5428958"/>
            <a:ext cx="4064445" cy="594360"/>
          </a:xfrm>
          <a:prstGeom prst="rect">
            <a:avLst/>
          </a:prstGeom>
          <a:solidFill>
            <a:schemeClr val="tx2"/>
          </a:solidFill>
        </p:spPr>
        <p:txBody>
          <a:bodyPr wrap="square">
            <a:noAutofit/>
          </a:bodyPr>
          <a:lstStyle/>
          <a:p>
            <a:pPr lvl="0" algn="ctr">
              <a:lnSpc>
                <a:spcPct val="95000"/>
              </a:lnSpc>
              <a:defRPr/>
            </a:pPr>
            <a:r>
              <a:rPr lang="en-US" sz="1600" dirty="0"/>
              <a:t>Deploy infrastructure innovations from Cisco and NetApp</a:t>
            </a:r>
            <a:r>
              <a:rPr lang="en-US" sz="1600" baseline="30000" dirty="0">
                <a:latin typeface="Arial" panose="020B0604020202020204" pitchFamily="34" charset="0"/>
                <a:cs typeface="Arial" panose="020B0604020202020204" pitchFamily="34" charset="0"/>
              </a:rPr>
              <a:t>®</a:t>
            </a:r>
            <a:r>
              <a:rPr lang="en-US" sz="1600" dirty="0"/>
              <a:t> in action</a:t>
            </a:r>
          </a:p>
        </p:txBody>
      </p:sp>
      <p:sp>
        <p:nvSpPr>
          <p:cNvPr id="208" name="Text Placeholder 48">
            <a:extLst>
              <a:ext uri="{FF2B5EF4-FFF2-40B4-BE49-F238E27FC236}">
                <a16:creationId xmlns:a16="http://schemas.microsoft.com/office/drawing/2014/main" id="{21E207ED-B81D-8641-AC81-6B7FF58B9FF3}"/>
              </a:ext>
            </a:extLst>
          </p:cNvPr>
          <p:cNvSpPr>
            <a:spLocks noGrp="1"/>
          </p:cNvSpPr>
          <p:nvPr>
            <p:ph type="body" idx="10"/>
          </p:nvPr>
        </p:nvSpPr>
        <p:spPr>
          <a:xfrm>
            <a:off x="374904" y="816432"/>
            <a:ext cx="11439144" cy="630936"/>
          </a:xfrm>
        </p:spPr>
        <p:txBody>
          <a:bodyPr/>
          <a:lstStyle/>
          <a:p>
            <a:r>
              <a:rPr lang="en-US" dirty="0"/>
              <a:t>FlexPod futureproofs the customer investments while adopting a hybrid </a:t>
            </a:r>
            <a:r>
              <a:rPr lang="en-US" dirty="0" err="1"/>
              <a:t>multicloud</a:t>
            </a:r>
            <a:r>
              <a:rPr lang="en-US" dirty="0"/>
              <a:t> strategy </a:t>
            </a:r>
          </a:p>
        </p:txBody>
      </p:sp>
      <p:sp>
        <p:nvSpPr>
          <p:cNvPr id="2" name="Title 1">
            <a:extLst>
              <a:ext uri="{FF2B5EF4-FFF2-40B4-BE49-F238E27FC236}">
                <a16:creationId xmlns:a16="http://schemas.microsoft.com/office/drawing/2014/main" id="{F04DDFFF-C04A-2649-A44A-96AFC6C52820}"/>
              </a:ext>
            </a:extLst>
          </p:cNvPr>
          <p:cNvSpPr>
            <a:spLocks noGrp="1"/>
          </p:cNvSpPr>
          <p:nvPr>
            <p:ph type="title"/>
          </p:nvPr>
        </p:nvSpPr>
        <p:spPr>
          <a:xfrm>
            <a:off x="374904" y="527736"/>
            <a:ext cx="11439144" cy="329184"/>
          </a:xfrm>
        </p:spPr>
        <p:txBody>
          <a:bodyPr/>
          <a:lstStyle/>
          <a:p>
            <a:r>
              <a:rPr lang="en-US" dirty="0" err="1"/>
              <a:t>FlexPod</a:t>
            </a:r>
            <a:r>
              <a:rPr lang="en-US" dirty="0"/>
              <a:t> Enables Edge-Core-Cloud with Data Fabric and </a:t>
            </a:r>
            <a:r>
              <a:rPr lang="en-US" dirty="0" err="1"/>
              <a:t>Intersight</a:t>
            </a:r>
            <a:endParaRPr lang="en-US" dirty="0"/>
          </a:p>
        </p:txBody>
      </p:sp>
      <p:sp>
        <p:nvSpPr>
          <p:cNvPr id="6" name="Footer Placeholder 5">
            <a:extLst>
              <a:ext uri="{FF2B5EF4-FFF2-40B4-BE49-F238E27FC236}">
                <a16:creationId xmlns:a16="http://schemas.microsoft.com/office/drawing/2014/main" id="{F49FE639-82B0-1B46-805C-8C2BEBC3E99D}"/>
              </a:ext>
            </a:extLst>
          </p:cNvPr>
          <p:cNvSpPr>
            <a:spLocks noGrp="1"/>
          </p:cNvSpPr>
          <p:nvPr>
            <p:ph type="ftr" sz="quarter" idx="3"/>
          </p:nvPr>
        </p:nvSpPr>
        <p:spPr>
          <a:xfrm>
            <a:off x="886968" y="6547104"/>
            <a:ext cx="4536202" cy="118872"/>
          </a:xfrm>
        </p:spPr>
        <p:txBody>
          <a:bodyPr/>
          <a:lstStyle/>
          <a:p>
            <a:r>
              <a:rPr lang="en-US"/>
              <a:t>NetApp INSIGHT © 2020 NetApp, Inc. All rights reserved. NetApp Confidential – Limited Use Only</a:t>
            </a:r>
            <a:endParaRPr lang="en-US" dirty="0"/>
          </a:p>
        </p:txBody>
      </p:sp>
      <p:sp>
        <p:nvSpPr>
          <p:cNvPr id="8" name="Slide Number Placeholder 7">
            <a:extLst>
              <a:ext uri="{FF2B5EF4-FFF2-40B4-BE49-F238E27FC236}">
                <a16:creationId xmlns:a16="http://schemas.microsoft.com/office/drawing/2014/main" id="{EF21F9BB-430C-7547-AFA6-2778A1965133}"/>
              </a:ext>
            </a:extLst>
          </p:cNvPr>
          <p:cNvSpPr>
            <a:spLocks noGrp="1"/>
          </p:cNvSpPr>
          <p:nvPr>
            <p:ph type="sldNum" sz="quarter" idx="4"/>
          </p:nvPr>
        </p:nvSpPr>
        <p:spPr>
          <a:xfrm>
            <a:off x="475489" y="6547104"/>
            <a:ext cx="331908" cy="118872"/>
          </a:xfrm>
        </p:spPr>
        <p:txBody>
          <a:bodyPr/>
          <a:lstStyle/>
          <a:p>
            <a:fld id="{B071A5F3-A4FF-4CEE-8215-C08835B585C1}" type="slidenum">
              <a:rPr lang="en-US" smtClean="0"/>
              <a:pPr/>
              <a:t>6</a:t>
            </a:fld>
            <a:endParaRPr lang="en-US" dirty="0"/>
          </a:p>
        </p:txBody>
      </p:sp>
      <p:sp>
        <p:nvSpPr>
          <p:cNvPr id="210" name="Rectangle 209">
            <a:extLst>
              <a:ext uri="{FF2B5EF4-FFF2-40B4-BE49-F238E27FC236}">
                <a16:creationId xmlns:a16="http://schemas.microsoft.com/office/drawing/2014/main" id="{C2210E91-6152-F34B-A7DD-6D7DF826A6B1}"/>
              </a:ext>
            </a:extLst>
          </p:cNvPr>
          <p:cNvSpPr/>
          <p:nvPr/>
        </p:nvSpPr>
        <p:spPr>
          <a:xfrm>
            <a:off x="-1" y="5428958"/>
            <a:ext cx="4059936" cy="594360"/>
          </a:xfrm>
          <a:prstGeom prst="rect">
            <a:avLst/>
          </a:prstGeom>
          <a:solidFill>
            <a:schemeClr val="bg2">
              <a:lumMod val="50000"/>
            </a:schemeClr>
          </a:solidFill>
        </p:spPr>
        <p:txBody>
          <a:bodyPr wrap="square">
            <a:noAutofit/>
          </a:bodyPr>
          <a:lstStyle/>
          <a:p>
            <a:pPr lvl="0" algn="ctr">
              <a:lnSpc>
                <a:spcPct val="95000"/>
              </a:lnSpc>
              <a:defRPr/>
            </a:pPr>
            <a:r>
              <a:rPr lang="en-US" sz="1600" dirty="0">
                <a:solidFill>
                  <a:schemeClr val="bg1"/>
                </a:solidFill>
              </a:rPr>
              <a:t>Power enterprise and modern apps</a:t>
            </a:r>
            <a:br>
              <a:rPr lang="en-US" sz="1600" dirty="0">
                <a:solidFill>
                  <a:schemeClr val="bg1"/>
                </a:solidFill>
              </a:rPr>
            </a:br>
            <a:r>
              <a:rPr lang="en-US" sz="1600" dirty="0">
                <a:solidFill>
                  <a:schemeClr val="bg1"/>
                </a:solidFill>
              </a:rPr>
              <a:t>to meet increasing demands</a:t>
            </a:r>
          </a:p>
        </p:txBody>
      </p:sp>
      <p:cxnSp>
        <p:nvCxnSpPr>
          <p:cNvPr id="209" name="Straight Arrow Connector 208">
            <a:extLst>
              <a:ext uri="{FF2B5EF4-FFF2-40B4-BE49-F238E27FC236}">
                <a16:creationId xmlns:a16="http://schemas.microsoft.com/office/drawing/2014/main" id="{DCBB5941-9ADD-BA4E-932C-A3595CEA9C99}"/>
              </a:ext>
            </a:extLst>
          </p:cNvPr>
          <p:cNvCxnSpPr>
            <a:cxnSpLocks/>
          </p:cNvCxnSpPr>
          <p:nvPr/>
        </p:nvCxnSpPr>
        <p:spPr>
          <a:xfrm>
            <a:off x="5650003" y="4125275"/>
            <a:ext cx="5422579" cy="28002"/>
          </a:xfrm>
          <a:prstGeom prst="straightConnector1">
            <a:avLst/>
          </a:prstGeom>
          <a:noFill/>
          <a:ln w="57150" cap="flat" cmpd="sng" algn="ctr">
            <a:solidFill>
              <a:schemeClr val="accent1"/>
            </a:solidFill>
            <a:prstDash val="solid"/>
            <a:headEnd type="none" w="med" len="med"/>
            <a:tailEnd type="arrow" w="med" len="med"/>
          </a:ln>
          <a:effectLst/>
        </p:spPr>
      </p:cxnSp>
      <p:cxnSp>
        <p:nvCxnSpPr>
          <p:cNvPr id="161" name="Straight Arrow Connector 160">
            <a:extLst>
              <a:ext uri="{FF2B5EF4-FFF2-40B4-BE49-F238E27FC236}">
                <a16:creationId xmlns:a16="http://schemas.microsoft.com/office/drawing/2014/main" id="{FDA4BFF0-A89B-5243-BDA9-2662DFB784EE}"/>
              </a:ext>
            </a:extLst>
          </p:cNvPr>
          <p:cNvCxnSpPr>
            <a:cxnSpLocks/>
          </p:cNvCxnSpPr>
          <p:nvPr/>
        </p:nvCxnSpPr>
        <p:spPr>
          <a:xfrm flipH="1" flipV="1">
            <a:off x="1143831" y="4089254"/>
            <a:ext cx="4554353" cy="800"/>
          </a:xfrm>
          <a:prstGeom prst="straightConnector1">
            <a:avLst/>
          </a:prstGeom>
          <a:noFill/>
          <a:ln w="57150" cap="flat" cmpd="sng" algn="ctr">
            <a:solidFill>
              <a:schemeClr val="accent1"/>
            </a:solidFill>
            <a:prstDash val="solid"/>
            <a:headEnd type="none" w="med" len="med"/>
            <a:tailEnd type="arrow" w="med" len="med"/>
          </a:ln>
          <a:effectLst/>
        </p:spPr>
      </p:cxnSp>
      <p:cxnSp>
        <p:nvCxnSpPr>
          <p:cNvPr id="86" name="Straight Arrow Connector 85">
            <a:extLst>
              <a:ext uri="{FF2B5EF4-FFF2-40B4-BE49-F238E27FC236}">
                <a16:creationId xmlns:a16="http://schemas.microsoft.com/office/drawing/2014/main" id="{E0D30947-0155-CC4D-82F8-5F60859C2B87}"/>
              </a:ext>
            </a:extLst>
          </p:cNvPr>
          <p:cNvCxnSpPr>
            <a:cxnSpLocks/>
          </p:cNvCxnSpPr>
          <p:nvPr/>
        </p:nvCxnSpPr>
        <p:spPr>
          <a:xfrm>
            <a:off x="7263213" y="4545030"/>
            <a:ext cx="3790408" cy="27012"/>
          </a:xfrm>
          <a:prstGeom prst="straightConnector1">
            <a:avLst/>
          </a:prstGeom>
          <a:noFill/>
          <a:ln w="57150" cap="flat" cmpd="sng" algn="ctr">
            <a:solidFill>
              <a:schemeClr val="tx2"/>
            </a:solidFill>
            <a:prstDash val="solid"/>
            <a:headEnd type="none" w="med" len="med"/>
            <a:tailEnd type="arrow" w="med" len="med"/>
          </a:ln>
          <a:effectLst/>
        </p:spPr>
      </p:cxnSp>
      <p:cxnSp>
        <p:nvCxnSpPr>
          <p:cNvPr id="87" name="Straight Arrow Connector 86">
            <a:extLst>
              <a:ext uri="{FF2B5EF4-FFF2-40B4-BE49-F238E27FC236}">
                <a16:creationId xmlns:a16="http://schemas.microsoft.com/office/drawing/2014/main" id="{DF0D8AB3-19CE-7947-84A7-08800167315B}"/>
              </a:ext>
            </a:extLst>
          </p:cNvPr>
          <p:cNvCxnSpPr>
            <a:cxnSpLocks/>
            <a:stCxn id="101" idx="1"/>
          </p:cNvCxnSpPr>
          <p:nvPr/>
        </p:nvCxnSpPr>
        <p:spPr>
          <a:xfrm flipH="1" flipV="1">
            <a:off x="1143831" y="4530875"/>
            <a:ext cx="5537456" cy="41167"/>
          </a:xfrm>
          <a:prstGeom prst="straightConnector1">
            <a:avLst/>
          </a:prstGeom>
          <a:noFill/>
          <a:ln w="57150" cap="flat" cmpd="sng" algn="ctr">
            <a:solidFill>
              <a:schemeClr val="tx2"/>
            </a:solidFill>
            <a:prstDash val="solid"/>
            <a:headEnd type="none" w="med" len="med"/>
            <a:tailEnd type="arrow" w="med" len="med"/>
          </a:ln>
          <a:effectLst/>
        </p:spPr>
      </p:cxnSp>
      <p:sp>
        <p:nvSpPr>
          <p:cNvPr id="88" name="TextBox 87">
            <a:extLst>
              <a:ext uri="{FF2B5EF4-FFF2-40B4-BE49-F238E27FC236}">
                <a16:creationId xmlns:a16="http://schemas.microsoft.com/office/drawing/2014/main" id="{12805247-9CAA-B546-86E2-2383C545D91F}"/>
              </a:ext>
            </a:extLst>
          </p:cNvPr>
          <p:cNvSpPr txBox="1"/>
          <p:nvPr/>
        </p:nvSpPr>
        <p:spPr>
          <a:xfrm>
            <a:off x="4282662" y="1554097"/>
            <a:ext cx="2727864" cy="369332"/>
          </a:xfrm>
          <a:prstGeom prst="rect">
            <a:avLst/>
          </a:prstGeom>
          <a:noFill/>
          <a:ln>
            <a:noFill/>
          </a:ln>
        </p:spPr>
        <p:txBody>
          <a:bodyPr>
            <a:spAutoFit/>
          </a:bodyPr>
          <a:lstStyle/>
          <a:p>
            <a:pPr algn="ctr" defTabSz="914149">
              <a:defRPr/>
            </a:pPr>
            <a:r>
              <a:rPr lang="en-US" b="1" kern="0" dirty="0">
                <a:ea typeface="ＭＳ Ｐゴシック" charset="0"/>
                <a:cs typeface="Arial" panose="020B0604020202020204" pitchFamily="34" charset="0"/>
              </a:rPr>
              <a:t>ON PREMISES (CORE)</a:t>
            </a:r>
          </a:p>
        </p:txBody>
      </p:sp>
      <p:grpSp>
        <p:nvGrpSpPr>
          <p:cNvPr id="89" name="Group 48">
            <a:extLst>
              <a:ext uri="{FF2B5EF4-FFF2-40B4-BE49-F238E27FC236}">
                <a16:creationId xmlns:a16="http://schemas.microsoft.com/office/drawing/2014/main" id="{965B3D2A-EA09-654E-A2CA-DC9699610CF1}"/>
              </a:ext>
            </a:extLst>
          </p:cNvPr>
          <p:cNvGrpSpPr>
            <a:grpSpLocks/>
          </p:cNvGrpSpPr>
          <p:nvPr/>
        </p:nvGrpSpPr>
        <p:grpSpPr bwMode="auto">
          <a:xfrm>
            <a:off x="1588838" y="2383054"/>
            <a:ext cx="1027513" cy="946274"/>
            <a:chOff x="984217" y="2396936"/>
            <a:chExt cx="660400" cy="661551"/>
          </a:xfrm>
        </p:grpSpPr>
        <p:sp>
          <p:nvSpPr>
            <p:cNvPr id="147" name="Rectangle: Rounded Corners 55">
              <a:extLst>
                <a:ext uri="{FF2B5EF4-FFF2-40B4-BE49-F238E27FC236}">
                  <a16:creationId xmlns:a16="http://schemas.microsoft.com/office/drawing/2014/main" id="{ADD59D4D-183B-E04A-81C8-E82C253D5E8E}"/>
                </a:ext>
              </a:extLst>
            </p:cNvPr>
            <p:cNvSpPr/>
            <p:nvPr/>
          </p:nvSpPr>
          <p:spPr>
            <a:xfrm>
              <a:off x="996509" y="2406977"/>
              <a:ext cx="643638" cy="642585"/>
            </a:xfrm>
            <a:prstGeom prst="roundRect">
              <a:avLst>
                <a:gd name="adj" fmla="val 9468"/>
              </a:avLst>
            </a:prstGeom>
            <a:solidFill>
              <a:srgbClr val="6EBE4A"/>
            </a:solidFill>
            <a:ln w="12700" cap="flat" cmpd="sng" algn="ctr">
              <a:noFill/>
              <a:prstDash val="solid"/>
            </a:ln>
            <a:effectLst/>
          </p:spPr>
          <p:txBody>
            <a:bodyPr lIns="91368" tIns="45684" rIns="91368" bIns="45684" anchor="ctr"/>
            <a:lstStyle/>
            <a:p>
              <a:pPr algn="ctr" defTabSz="914149">
                <a:lnSpc>
                  <a:spcPct val="95000"/>
                </a:lnSpc>
                <a:defRPr/>
              </a:pPr>
              <a:endParaRPr lang="en-US" sz="1600" kern="0" dirty="0">
                <a:solidFill>
                  <a:prstClr val="white"/>
                </a:solidFill>
                <a:highlight>
                  <a:srgbClr val="00FF00"/>
                </a:highlight>
                <a:latin typeface="Arial" panose="020B0604020202020204" pitchFamily="34" charset="0"/>
                <a:cs typeface="Arial" panose="020B0604020202020204" pitchFamily="34" charset="0"/>
              </a:endParaRPr>
            </a:p>
          </p:txBody>
        </p:sp>
        <p:grpSp>
          <p:nvGrpSpPr>
            <p:cNvPr id="148" name="Group 147">
              <a:extLst>
                <a:ext uri="{FF2B5EF4-FFF2-40B4-BE49-F238E27FC236}">
                  <a16:creationId xmlns:a16="http://schemas.microsoft.com/office/drawing/2014/main" id="{29E18839-704A-DD46-9C81-6AF1397544FD}"/>
                </a:ext>
              </a:extLst>
            </p:cNvPr>
            <p:cNvGrpSpPr/>
            <p:nvPr/>
          </p:nvGrpSpPr>
          <p:grpSpPr>
            <a:xfrm>
              <a:off x="1061302" y="2465969"/>
              <a:ext cx="506230" cy="523488"/>
              <a:chOff x="10225088" y="1733551"/>
              <a:chExt cx="698500" cy="722312"/>
            </a:xfrm>
            <a:solidFill>
              <a:srgbClr val="00BCEB">
                <a:lumMod val="75000"/>
              </a:srgbClr>
            </a:solidFill>
          </p:grpSpPr>
          <p:sp>
            <p:nvSpPr>
              <p:cNvPr id="150" name="Freeform 41">
                <a:extLst>
                  <a:ext uri="{FF2B5EF4-FFF2-40B4-BE49-F238E27FC236}">
                    <a16:creationId xmlns:a16="http://schemas.microsoft.com/office/drawing/2014/main" id="{8E68D00A-2360-724E-9C24-B07E76836D0D}"/>
                  </a:ext>
                </a:extLst>
              </p:cNvPr>
              <p:cNvSpPr>
                <a:spLocks/>
              </p:cNvSpPr>
              <p:nvPr/>
            </p:nvSpPr>
            <p:spPr bwMode="auto">
              <a:xfrm>
                <a:off x="10868025" y="2376488"/>
                <a:ext cx="55563" cy="79375"/>
              </a:xfrm>
              <a:custGeom>
                <a:avLst/>
                <a:gdLst>
                  <a:gd name="T0" fmla="*/ 102 w 204"/>
                  <a:gd name="T1" fmla="*/ 0 h 303"/>
                  <a:gd name="T2" fmla="*/ 122 w 204"/>
                  <a:gd name="T3" fmla="*/ 3 h 303"/>
                  <a:gd name="T4" fmla="*/ 142 w 204"/>
                  <a:gd name="T5" fmla="*/ 11 h 303"/>
                  <a:gd name="T6" fmla="*/ 159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6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5 w 204"/>
                  <a:gd name="T33" fmla="*/ 300 h 303"/>
                  <a:gd name="T34" fmla="*/ 103 w 204"/>
                  <a:gd name="T35" fmla="*/ 303 h 303"/>
                  <a:gd name="T36" fmla="*/ 82 w 204"/>
                  <a:gd name="T37" fmla="*/ 300 h 303"/>
                  <a:gd name="T38" fmla="*/ 62 w 204"/>
                  <a:gd name="T39" fmla="*/ 291 h 303"/>
                  <a:gd name="T40" fmla="*/ 45 w 204"/>
                  <a:gd name="T41" fmla="*/ 278 h 303"/>
                  <a:gd name="T42" fmla="*/ 29 w 204"/>
                  <a:gd name="T43" fmla="*/ 260 h 303"/>
                  <a:gd name="T44" fmla="*/ 17 w 204"/>
                  <a:gd name="T45" fmla="*/ 238 h 303"/>
                  <a:gd name="T46" fmla="*/ 7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7 w 204"/>
                  <a:gd name="T59" fmla="*/ 63 h 303"/>
                  <a:gd name="T60" fmla="*/ 28 w 204"/>
                  <a:gd name="T61" fmla="*/ 41 h 303"/>
                  <a:gd name="T62" fmla="*/ 43 w 204"/>
                  <a:gd name="T63" fmla="*/ 23 h 303"/>
                  <a:gd name="T64" fmla="*/ 61 w 204"/>
                  <a:gd name="T65" fmla="*/ 11 h 303"/>
                  <a:gd name="T66" fmla="*/ 80 w 204"/>
                  <a:gd name="T67" fmla="*/ 2 h 303"/>
                  <a:gd name="T68" fmla="*/ 102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2" y="0"/>
                    </a:moveTo>
                    <a:lnTo>
                      <a:pt x="122" y="3"/>
                    </a:lnTo>
                    <a:lnTo>
                      <a:pt x="142" y="11"/>
                    </a:lnTo>
                    <a:lnTo>
                      <a:pt x="159" y="24"/>
                    </a:lnTo>
                    <a:lnTo>
                      <a:pt x="175" y="42"/>
                    </a:lnTo>
                    <a:lnTo>
                      <a:pt x="187" y="64"/>
                    </a:lnTo>
                    <a:lnTo>
                      <a:pt x="197" y="90"/>
                    </a:lnTo>
                    <a:lnTo>
                      <a:pt x="202" y="119"/>
                    </a:lnTo>
                    <a:lnTo>
                      <a:pt x="204" y="151"/>
                    </a:lnTo>
                    <a:lnTo>
                      <a:pt x="204" y="153"/>
                    </a:lnTo>
                    <a:lnTo>
                      <a:pt x="202" y="186"/>
                    </a:lnTo>
                    <a:lnTo>
                      <a:pt x="197" y="214"/>
                    </a:lnTo>
                    <a:lnTo>
                      <a:pt x="187" y="240"/>
                    </a:lnTo>
                    <a:lnTo>
                      <a:pt x="176" y="261"/>
                    </a:lnTo>
                    <a:lnTo>
                      <a:pt x="161" y="279"/>
                    </a:lnTo>
                    <a:lnTo>
                      <a:pt x="143" y="291"/>
                    </a:lnTo>
                    <a:lnTo>
                      <a:pt x="125" y="300"/>
                    </a:lnTo>
                    <a:lnTo>
                      <a:pt x="103" y="303"/>
                    </a:lnTo>
                    <a:lnTo>
                      <a:pt x="82" y="300"/>
                    </a:lnTo>
                    <a:lnTo>
                      <a:pt x="62" y="291"/>
                    </a:lnTo>
                    <a:lnTo>
                      <a:pt x="45" y="278"/>
                    </a:lnTo>
                    <a:lnTo>
                      <a:pt x="29" y="260"/>
                    </a:lnTo>
                    <a:lnTo>
                      <a:pt x="17" y="238"/>
                    </a:lnTo>
                    <a:lnTo>
                      <a:pt x="7" y="213"/>
                    </a:lnTo>
                    <a:lnTo>
                      <a:pt x="2" y="183"/>
                    </a:lnTo>
                    <a:lnTo>
                      <a:pt x="0" y="151"/>
                    </a:lnTo>
                    <a:lnTo>
                      <a:pt x="0" y="149"/>
                    </a:lnTo>
                    <a:lnTo>
                      <a:pt x="2" y="117"/>
                    </a:lnTo>
                    <a:lnTo>
                      <a:pt x="7" y="88"/>
                    </a:lnTo>
                    <a:lnTo>
                      <a:pt x="17" y="63"/>
                    </a:lnTo>
                    <a:lnTo>
                      <a:pt x="28" y="41"/>
                    </a:lnTo>
                    <a:lnTo>
                      <a:pt x="43" y="23"/>
                    </a:lnTo>
                    <a:lnTo>
                      <a:pt x="61" y="11"/>
                    </a:lnTo>
                    <a:lnTo>
                      <a:pt x="80" y="2"/>
                    </a:lnTo>
                    <a:lnTo>
                      <a:pt x="102" y="0"/>
                    </a:lnTo>
                    <a:close/>
                  </a:path>
                </a:pathLst>
              </a:custGeom>
              <a:grp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sp>
            <p:nvSpPr>
              <p:cNvPr id="151" name="Freeform 42">
                <a:extLst>
                  <a:ext uri="{FF2B5EF4-FFF2-40B4-BE49-F238E27FC236}">
                    <a16:creationId xmlns:a16="http://schemas.microsoft.com/office/drawing/2014/main" id="{3B8EF906-B161-A14C-B087-673C64048972}"/>
                  </a:ext>
                </a:extLst>
              </p:cNvPr>
              <p:cNvSpPr>
                <a:spLocks/>
              </p:cNvSpPr>
              <p:nvPr/>
            </p:nvSpPr>
            <p:spPr bwMode="auto">
              <a:xfrm>
                <a:off x="10369550" y="1947863"/>
                <a:ext cx="53975" cy="79375"/>
              </a:xfrm>
              <a:custGeom>
                <a:avLst/>
                <a:gdLst>
                  <a:gd name="T0" fmla="*/ 101 w 204"/>
                  <a:gd name="T1" fmla="*/ 0 h 303"/>
                  <a:gd name="T2" fmla="*/ 122 w 204"/>
                  <a:gd name="T3" fmla="*/ 3 h 303"/>
                  <a:gd name="T4" fmla="*/ 142 w 204"/>
                  <a:gd name="T5" fmla="*/ 12 h 303"/>
                  <a:gd name="T6" fmla="*/ 159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5 h 303"/>
                  <a:gd name="T22" fmla="*/ 197 w 204"/>
                  <a:gd name="T23" fmla="*/ 215 h 303"/>
                  <a:gd name="T24" fmla="*/ 187 w 204"/>
                  <a:gd name="T25" fmla="*/ 240 h 303"/>
                  <a:gd name="T26" fmla="*/ 176 w 204"/>
                  <a:gd name="T27" fmla="*/ 262 h 303"/>
                  <a:gd name="T28" fmla="*/ 161 w 204"/>
                  <a:gd name="T29" fmla="*/ 279 h 303"/>
                  <a:gd name="T30" fmla="*/ 143 w 204"/>
                  <a:gd name="T31" fmla="*/ 292 h 303"/>
                  <a:gd name="T32" fmla="*/ 124 w 204"/>
                  <a:gd name="T33" fmla="*/ 300 h 303"/>
                  <a:gd name="T34" fmla="*/ 102 w 204"/>
                  <a:gd name="T35" fmla="*/ 303 h 303"/>
                  <a:gd name="T36" fmla="*/ 81 w 204"/>
                  <a:gd name="T37" fmla="*/ 300 h 303"/>
                  <a:gd name="T38" fmla="*/ 62 w 204"/>
                  <a:gd name="T39" fmla="*/ 291 h 303"/>
                  <a:gd name="T40" fmla="*/ 45 w 204"/>
                  <a:gd name="T41" fmla="*/ 279 h 303"/>
                  <a:gd name="T42" fmla="*/ 29 w 204"/>
                  <a:gd name="T43" fmla="*/ 261 h 303"/>
                  <a:gd name="T44" fmla="*/ 17 w 204"/>
                  <a:gd name="T45" fmla="*/ 239 h 303"/>
                  <a:gd name="T46" fmla="*/ 7 w 204"/>
                  <a:gd name="T47" fmla="*/ 213 h 303"/>
                  <a:gd name="T48" fmla="*/ 2 w 204"/>
                  <a:gd name="T49" fmla="*/ 183 h 303"/>
                  <a:gd name="T50" fmla="*/ 0 w 204"/>
                  <a:gd name="T51" fmla="*/ 151 h 303"/>
                  <a:gd name="T52" fmla="*/ 0 w 204"/>
                  <a:gd name="T53" fmla="*/ 150 h 303"/>
                  <a:gd name="T54" fmla="*/ 2 w 204"/>
                  <a:gd name="T55" fmla="*/ 117 h 303"/>
                  <a:gd name="T56" fmla="*/ 7 w 204"/>
                  <a:gd name="T57" fmla="*/ 88 h 303"/>
                  <a:gd name="T58" fmla="*/ 17 w 204"/>
                  <a:gd name="T59" fmla="*/ 63 h 303"/>
                  <a:gd name="T60" fmla="*/ 28 w 204"/>
                  <a:gd name="T61" fmla="*/ 41 h 303"/>
                  <a:gd name="T62" fmla="*/ 43 w 204"/>
                  <a:gd name="T63" fmla="*/ 24 h 303"/>
                  <a:gd name="T64" fmla="*/ 61 w 204"/>
                  <a:gd name="T65" fmla="*/ 10 h 303"/>
                  <a:gd name="T66" fmla="*/ 79 w 204"/>
                  <a:gd name="T67" fmla="*/ 3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2" y="3"/>
                    </a:lnTo>
                    <a:lnTo>
                      <a:pt x="142" y="12"/>
                    </a:lnTo>
                    <a:lnTo>
                      <a:pt x="159" y="24"/>
                    </a:lnTo>
                    <a:lnTo>
                      <a:pt x="175" y="42"/>
                    </a:lnTo>
                    <a:lnTo>
                      <a:pt x="187" y="64"/>
                    </a:lnTo>
                    <a:lnTo>
                      <a:pt x="197" y="90"/>
                    </a:lnTo>
                    <a:lnTo>
                      <a:pt x="202" y="119"/>
                    </a:lnTo>
                    <a:lnTo>
                      <a:pt x="204" y="151"/>
                    </a:lnTo>
                    <a:lnTo>
                      <a:pt x="204" y="153"/>
                    </a:lnTo>
                    <a:lnTo>
                      <a:pt x="202" y="185"/>
                    </a:lnTo>
                    <a:lnTo>
                      <a:pt x="197" y="215"/>
                    </a:lnTo>
                    <a:lnTo>
                      <a:pt x="187" y="240"/>
                    </a:lnTo>
                    <a:lnTo>
                      <a:pt x="176" y="262"/>
                    </a:lnTo>
                    <a:lnTo>
                      <a:pt x="161" y="279"/>
                    </a:lnTo>
                    <a:lnTo>
                      <a:pt x="143" y="292"/>
                    </a:lnTo>
                    <a:lnTo>
                      <a:pt x="124" y="300"/>
                    </a:lnTo>
                    <a:lnTo>
                      <a:pt x="102" y="303"/>
                    </a:lnTo>
                    <a:lnTo>
                      <a:pt x="81" y="300"/>
                    </a:lnTo>
                    <a:lnTo>
                      <a:pt x="62" y="291"/>
                    </a:lnTo>
                    <a:lnTo>
                      <a:pt x="45" y="279"/>
                    </a:lnTo>
                    <a:lnTo>
                      <a:pt x="29" y="261"/>
                    </a:lnTo>
                    <a:lnTo>
                      <a:pt x="17" y="239"/>
                    </a:lnTo>
                    <a:lnTo>
                      <a:pt x="7" y="213"/>
                    </a:lnTo>
                    <a:lnTo>
                      <a:pt x="2" y="183"/>
                    </a:lnTo>
                    <a:lnTo>
                      <a:pt x="0" y="151"/>
                    </a:lnTo>
                    <a:lnTo>
                      <a:pt x="0" y="150"/>
                    </a:lnTo>
                    <a:lnTo>
                      <a:pt x="2" y="117"/>
                    </a:lnTo>
                    <a:lnTo>
                      <a:pt x="7" y="88"/>
                    </a:lnTo>
                    <a:lnTo>
                      <a:pt x="17" y="63"/>
                    </a:lnTo>
                    <a:lnTo>
                      <a:pt x="28" y="41"/>
                    </a:lnTo>
                    <a:lnTo>
                      <a:pt x="43" y="24"/>
                    </a:lnTo>
                    <a:lnTo>
                      <a:pt x="61" y="10"/>
                    </a:lnTo>
                    <a:lnTo>
                      <a:pt x="79" y="3"/>
                    </a:lnTo>
                    <a:lnTo>
                      <a:pt x="101" y="0"/>
                    </a:lnTo>
                    <a:close/>
                  </a:path>
                </a:pathLst>
              </a:custGeom>
              <a:grp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sp>
            <p:nvSpPr>
              <p:cNvPr id="152" name="Freeform 43">
                <a:extLst>
                  <a:ext uri="{FF2B5EF4-FFF2-40B4-BE49-F238E27FC236}">
                    <a16:creationId xmlns:a16="http://schemas.microsoft.com/office/drawing/2014/main" id="{0D58AE36-0725-E641-9FE9-46DEF460412B}"/>
                  </a:ext>
                </a:extLst>
              </p:cNvPr>
              <p:cNvSpPr>
                <a:spLocks/>
              </p:cNvSpPr>
              <p:nvPr/>
            </p:nvSpPr>
            <p:spPr bwMode="auto">
              <a:xfrm>
                <a:off x="10721975" y="1947863"/>
                <a:ext cx="53975" cy="79375"/>
              </a:xfrm>
              <a:custGeom>
                <a:avLst/>
                <a:gdLst>
                  <a:gd name="T0" fmla="*/ 101 w 204"/>
                  <a:gd name="T1" fmla="*/ 0 h 303"/>
                  <a:gd name="T2" fmla="*/ 122 w 204"/>
                  <a:gd name="T3" fmla="*/ 3 h 303"/>
                  <a:gd name="T4" fmla="*/ 142 w 204"/>
                  <a:gd name="T5" fmla="*/ 12 h 303"/>
                  <a:gd name="T6" fmla="*/ 160 w 204"/>
                  <a:gd name="T7" fmla="*/ 24 h 303"/>
                  <a:gd name="T8" fmla="*/ 175 w 204"/>
                  <a:gd name="T9" fmla="*/ 42 h 303"/>
                  <a:gd name="T10" fmla="*/ 187 w 204"/>
                  <a:gd name="T11" fmla="*/ 64 h 303"/>
                  <a:gd name="T12" fmla="*/ 197 w 204"/>
                  <a:gd name="T13" fmla="*/ 90 h 303"/>
                  <a:gd name="T14" fmla="*/ 203 w 204"/>
                  <a:gd name="T15" fmla="*/ 119 h 303"/>
                  <a:gd name="T16" fmla="*/ 204 w 204"/>
                  <a:gd name="T17" fmla="*/ 151 h 303"/>
                  <a:gd name="T18" fmla="*/ 204 w 204"/>
                  <a:gd name="T19" fmla="*/ 153 h 303"/>
                  <a:gd name="T20" fmla="*/ 203 w 204"/>
                  <a:gd name="T21" fmla="*/ 185 h 303"/>
                  <a:gd name="T22" fmla="*/ 197 w 204"/>
                  <a:gd name="T23" fmla="*/ 215 h 303"/>
                  <a:gd name="T24" fmla="*/ 188 w 204"/>
                  <a:gd name="T25" fmla="*/ 240 h 303"/>
                  <a:gd name="T26" fmla="*/ 176 w 204"/>
                  <a:gd name="T27" fmla="*/ 262 h 303"/>
                  <a:gd name="T28" fmla="*/ 161 w 204"/>
                  <a:gd name="T29" fmla="*/ 279 h 303"/>
                  <a:gd name="T30" fmla="*/ 144 w 204"/>
                  <a:gd name="T31" fmla="*/ 292 h 303"/>
                  <a:gd name="T32" fmla="*/ 124 w 204"/>
                  <a:gd name="T33" fmla="*/ 300 h 303"/>
                  <a:gd name="T34" fmla="*/ 103 w 204"/>
                  <a:gd name="T35" fmla="*/ 303 h 303"/>
                  <a:gd name="T36" fmla="*/ 82 w 204"/>
                  <a:gd name="T37" fmla="*/ 300 h 303"/>
                  <a:gd name="T38" fmla="*/ 63 w 204"/>
                  <a:gd name="T39" fmla="*/ 291 h 303"/>
                  <a:gd name="T40" fmla="*/ 45 w 204"/>
                  <a:gd name="T41" fmla="*/ 279 h 303"/>
                  <a:gd name="T42" fmla="*/ 30 w 204"/>
                  <a:gd name="T43" fmla="*/ 261 h 303"/>
                  <a:gd name="T44" fmla="*/ 18 w 204"/>
                  <a:gd name="T45" fmla="*/ 239 h 303"/>
                  <a:gd name="T46" fmla="*/ 8 w 204"/>
                  <a:gd name="T47" fmla="*/ 213 h 303"/>
                  <a:gd name="T48" fmla="*/ 2 w 204"/>
                  <a:gd name="T49" fmla="*/ 183 h 303"/>
                  <a:gd name="T50" fmla="*/ 0 w 204"/>
                  <a:gd name="T51" fmla="*/ 151 h 303"/>
                  <a:gd name="T52" fmla="*/ 0 w 204"/>
                  <a:gd name="T53" fmla="*/ 150 h 303"/>
                  <a:gd name="T54" fmla="*/ 2 w 204"/>
                  <a:gd name="T55" fmla="*/ 117 h 303"/>
                  <a:gd name="T56" fmla="*/ 8 w 204"/>
                  <a:gd name="T57" fmla="*/ 88 h 303"/>
                  <a:gd name="T58" fmla="*/ 17 w 204"/>
                  <a:gd name="T59" fmla="*/ 63 h 303"/>
                  <a:gd name="T60" fmla="*/ 29 w 204"/>
                  <a:gd name="T61" fmla="*/ 41 h 303"/>
                  <a:gd name="T62" fmla="*/ 44 w 204"/>
                  <a:gd name="T63" fmla="*/ 24 h 303"/>
                  <a:gd name="T64" fmla="*/ 61 w 204"/>
                  <a:gd name="T65" fmla="*/ 10 h 303"/>
                  <a:gd name="T66" fmla="*/ 80 w 204"/>
                  <a:gd name="T67" fmla="*/ 3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2" y="3"/>
                    </a:lnTo>
                    <a:lnTo>
                      <a:pt x="142" y="12"/>
                    </a:lnTo>
                    <a:lnTo>
                      <a:pt x="160" y="24"/>
                    </a:lnTo>
                    <a:lnTo>
                      <a:pt x="175" y="42"/>
                    </a:lnTo>
                    <a:lnTo>
                      <a:pt x="187" y="64"/>
                    </a:lnTo>
                    <a:lnTo>
                      <a:pt x="197" y="90"/>
                    </a:lnTo>
                    <a:lnTo>
                      <a:pt x="203" y="119"/>
                    </a:lnTo>
                    <a:lnTo>
                      <a:pt x="204" y="151"/>
                    </a:lnTo>
                    <a:lnTo>
                      <a:pt x="204" y="153"/>
                    </a:lnTo>
                    <a:lnTo>
                      <a:pt x="203" y="185"/>
                    </a:lnTo>
                    <a:lnTo>
                      <a:pt x="197" y="215"/>
                    </a:lnTo>
                    <a:lnTo>
                      <a:pt x="188" y="240"/>
                    </a:lnTo>
                    <a:lnTo>
                      <a:pt x="176" y="262"/>
                    </a:lnTo>
                    <a:lnTo>
                      <a:pt x="161" y="279"/>
                    </a:lnTo>
                    <a:lnTo>
                      <a:pt x="144" y="292"/>
                    </a:lnTo>
                    <a:lnTo>
                      <a:pt x="124" y="300"/>
                    </a:lnTo>
                    <a:lnTo>
                      <a:pt x="103" y="303"/>
                    </a:lnTo>
                    <a:lnTo>
                      <a:pt x="82" y="300"/>
                    </a:lnTo>
                    <a:lnTo>
                      <a:pt x="63" y="291"/>
                    </a:lnTo>
                    <a:lnTo>
                      <a:pt x="45" y="279"/>
                    </a:lnTo>
                    <a:lnTo>
                      <a:pt x="30" y="261"/>
                    </a:lnTo>
                    <a:lnTo>
                      <a:pt x="18" y="239"/>
                    </a:lnTo>
                    <a:lnTo>
                      <a:pt x="8" y="213"/>
                    </a:lnTo>
                    <a:lnTo>
                      <a:pt x="2" y="183"/>
                    </a:lnTo>
                    <a:lnTo>
                      <a:pt x="0" y="151"/>
                    </a:lnTo>
                    <a:lnTo>
                      <a:pt x="0" y="150"/>
                    </a:lnTo>
                    <a:lnTo>
                      <a:pt x="2" y="117"/>
                    </a:lnTo>
                    <a:lnTo>
                      <a:pt x="8" y="88"/>
                    </a:lnTo>
                    <a:lnTo>
                      <a:pt x="17" y="63"/>
                    </a:lnTo>
                    <a:lnTo>
                      <a:pt x="29" y="41"/>
                    </a:lnTo>
                    <a:lnTo>
                      <a:pt x="44" y="24"/>
                    </a:lnTo>
                    <a:lnTo>
                      <a:pt x="61" y="10"/>
                    </a:lnTo>
                    <a:lnTo>
                      <a:pt x="80" y="3"/>
                    </a:lnTo>
                    <a:lnTo>
                      <a:pt x="101" y="0"/>
                    </a:lnTo>
                    <a:close/>
                  </a:path>
                </a:pathLst>
              </a:custGeom>
              <a:grp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sp>
            <p:nvSpPr>
              <p:cNvPr id="153" name="Freeform 44">
                <a:extLst>
                  <a:ext uri="{FF2B5EF4-FFF2-40B4-BE49-F238E27FC236}">
                    <a16:creationId xmlns:a16="http://schemas.microsoft.com/office/drawing/2014/main" id="{112E2C18-EDFF-AF44-B835-C389AA6D5570}"/>
                  </a:ext>
                </a:extLst>
              </p:cNvPr>
              <p:cNvSpPr>
                <a:spLocks/>
              </p:cNvSpPr>
              <p:nvPr/>
            </p:nvSpPr>
            <p:spPr bwMode="auto">
              <a:xfrm>
                <a:off x="10225088" y="2162176"/>
                <a:ext cx="53975" cy="79375"/>
              </a:xfrm>
              <a:custGeom>
                <a:avLst/>
                <a:gdLst>
                  <a:gd name="T0" fmla="*/ 102 w 204"/>
                  <a:gd name="T1" fmla="*/ 0 h 302"/>
                  <a:gd name="T2" fmla="*/ 123 w 204"/>
                  <a:gd name="T3" fmla="*/ 3 h 302"/>
                  <a:gd name="T4" fmla="*/ 143 w 204"/>
                  <a:gd name="T5" fmla="*/ 10 h 302"/>
                  <a:gd name="T6" fmla="*/ 160 w 204"/>
                  <a:gd name="T7" fmla="*/ 24 h 302"/>
                  <a:gd name="T8" fmla="*/ 175 w 204"/>
                  <a:gd name="T9" fmla="*/ 41 h 302"/>
                  <a:gd name="T10" fmla="*/ 188 w 204"/>
                  <a:gd name="T11" fmla="*/ 63 h 302"/>
                  <a:gd name="T12" fmla="*/ 197 w 204"/>
                  <a:gd name="T13" fmla="*/ 90 h 302"/>
                  <a:gd name="T14" fmla="*/ 202 w 204"/>
                  <a:gd name="T15" fmla="*/ 119 h 302"/>
                  <a:gd name="T16" fmla="*/ 204 w 204"/>
                  <a:gd name="T17" fmla="*/ 150 h 302"/>
                  <a:gd name="T18" fmla="*/ 204 w 204"/>
                  <a:gd name="T19" fmla="*/ 152 h 302"/>
                  <a:gd name="T20" fmla="*/ 202 w 204"/>
                  <a:gd name="T21" fmla="*/ 185 h 302"/>
                  <a:gd name="T22" fmla="*/ 197 w 204"/>
                  <a:gd name="T23" fmla="*/ 213 h 302"/>
                  <a:gd name="T24" fmla="*/ 188 w 204"/>
                  <a:gd name="T25" fmla="*/ 239 h 302"/>
                  <a:gd name="T26" fmla="*/ 176 w 204"/>
                  <a:gd name="T27" fmla="*/ 260 h 302"/>
                  <a:gd name="T28" fmla="*/ 161 w 204"/>
                  <a:gd name="T29" fmla="*/ 278 h 302"/>
                  <a:gd name="T30" fmla="*/ 144 w 204"/>
                  <a:gd name="T31" fmla="*/ 291 h 302"/>
                  <a:gd name="T32" fmla="*/ 125 w 204"/>
                  <a:gd name="T33" fmla="*/ 299 h 302"/>
                  <a:gd name="T34" fmla="*/ 104 w 204"/>
                  <a:gd name="T35" fmla="*/ 302 h 302"/>
                  <a:gd name="T36" fmla="*/ 82 w 204"/>
                  <a:gd name="T37" fmla="*/ 299 h 302"/>
                  <a:gd name="T38" fmla="*/ 62 w 204"/>
                  <a:gd name="T39" fmla="*/ 291 h 302"/>
                  <a:gd name="T40" fmla="*/ 45 w 204"/>
                  <a:gd name="T41" fmla="*/ 278 h 302"/>
                  <a:gd name="T42" fmla="*/ 30 w 204"/>
                  <a:gd name="T43" fmla="*/ 260 h 302"/>
                  <a:gd name="T44" fmla="*/ 17 w 204"/>
                  <a:gd name="T45" fmla="*/ 238 h 302"/>
                  <a:gd name="T46" fmla="*/ 9 w 204"/>
                  <a:gd name="T47" fmla="*/ 212 h 302"/>
                  <a:gd name="T48" fmla="*/ 2 w 204"/>
                  <a:gd name="T49" fmla="*/ 183 h 302"/>
                  <a:gd name="T50" fmla="*/ 0 w 204"/>
                  <a:gd name="T51" fmla="*/ 150 h 302"/>
                  <a:gd name="T52" fmla="*/ 0 w 204"/>
                  <a:gd name="T53" fmla="*/ 149 h 302"/>
                  <a:gd name="T54" fmla="*/ 2 w 204"/>
                  <a:gd name="T55" fmla="*/ 117 h 302"/>
                  <a:gd name="T56" fmla="*/ 8 w 204"/>
                  <a:gd name="T57" fmla="*/ 88 h 302"/>
                  <a:gd name="T58" fmla="*/ 17 w 204"/>
                  <a:gd name="T59" fmla="*/ 62 h 302"/>
                  <a:gd name="T60" fmla="*/ 28 w 204"/>
                  <a:gd name="T61" fmla="*/ 40 h 302"/>
                  <a:gd name="T62" fmla="*/ 43 w 204"/>
                  <a:gd name="T63" fmla="*/ 23 h 302"/>
                  <a:gd name="T64" fmla="*/ 61 w 204"/>
                  <a:gd name="T65" fmla="*/ 10 h 302"/>
                  <a:gd name="T66" fmla="*/ 80 w 204"/>
                  <a:gd name="T67" fmla="*/ 3 h 302"/>
                  <a:gd name="T68" fmla="*/ 102 w 204"/>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2">
                    <a:moveTo>
                      <a:pt x="102" y="0"/>
                    </a:moveTo>
                    <a:lnTo>
                      <a:pt x="123" y="3"/>
                    </a:lnTo>
                    <a:lnTo>
                      <a:pt x="143" y="10"/>
                    </a:lnTo>
                    <a:lnTo>
                      <a:pt x="160" y="24"/>
                    </a:lnTo>
                    <a:lnTo>
                      <a:pt x="175" y="41"/>
                    </a:lnTo>
                    <a:lnTo>
                      <a:pt x="188" y="63"/>
                    </a:lnTo>
                    <a:lnTo>
                      <a:pt x="197" y="90"/>
                    </a:lnTo>
                    <a:lnTo>
                      <a:pt x="202" y="119"/>
                    </a:lnTo>
                    <a:lnTo>
                      <a:pt x="204" y="150"/>
                    </a:lnTo>
                    <a:lnTo>
                      <a:pt x="204" y="152"/>
                    </a:lnTo>
                    <a:lnTo>
                      <a:pt x="202" y="185"/>
                    </a:lnTo>
                    <a:lnTo>
                      <a:pt x="197" y="213"/>
                    </a:lnTo>
                    <a:lnTo>
                      <a:pt x="188" y="239"/>
                    </a:lnTo>
                    <a:lnTo>
                      <a:pt x="176" y="260"/>
                    </a:lnTo>
                    <a:lnTo>
                      <a:pt x="161" y="278"/>
                    </a:lnTo>
                    <a:lnTo>
                      <a:pt x="144" y="291"/>
                    </a:lnTo>
                    <a:lnTo>
                      <a:pt x="125" y="299"/>
                    </a:lnTo>
                    <a:lnTo>
                      <a:pt x="104" y="302"/>
                    </a:lnTo>
                    <a:lnTo>
                      <a:pt x="82" y="299"/>
                    </a:lnTo>
                    <a:lnTo>
                      <a:pt x="62" y="291"/>
                    </a:lnTo>
                    <a:lnTo>
                      <a:pt x="45" y="278"/>
                    </a:lnTo>
                    <a:lnTo>
                      <a:pt x="30" y="260"/>
                    </a:lnTo>
                    <a:lnTo>
                      <a:pt x="17" y="238"/>
                    </a:lnTo>
                    <a:lnTo>
                      <a:pt x="9" y="212"/>
                    </a:lnTo>
                    <a:lnTo>
                      <a:pt x="2" y="183"/>
                    </a:lnTo>
                    <a:lnTo>
                      <a:pt x="0" y="150"/>
                    </a:lnTo>
                    <a:lnTo>
                      <a:pt x="0" y="149"/>
                    </a:lnTo>
                    <a:lnTo>
                      <a:pt x="2" y="117"/>
                    </a:lnTo>
                    <a:lnTo>
                      <a:pt x="8" y="88"/>
                    </a:lnTo>
                    <a:lnTo>
                      <a:pt x="17" y="62"/>
                    </a:lnTo>
                    <a:lnTo>
                      <a:pt x="28" y="40"/>
                    </a:lnTo>
                    <a:lnTo>
                      <a:pt x="43" y="23"/>
                    </a:lnTo>
                    <a:lnTo>
                      <a:pt x="61" y="10"/>
                    </a:lnTo>
                    <a:lnTo>
                      <a:pt x="80" y="3"/>
                    </a:lnTo>
                    <a:lnTo>
                      <a:pt x="102" y="0"/>
                    </a:lnTo>
                    <a:close/>
                  </a:path>
                </a:pathLst>
              </a:custGeom>
              <a:grp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sp>
            <p:nvSpPr>
              <p:cNvPr id="154" name="Freeform 45">
                <a:extLst>
                  <a:ext uri="{FF2B5EF4-FFF2-40B4-BE49-F238E27FC236}">
                    <a16:creationId xmlns:a16="http://schemas.microsoft.com/office/drawing/2014/main" id="{F33F0C62-F083-7049-8BD1-E140DB1AF484}"/>
                  </a:ext>
                </a:extLst>
              </p:cNvPr>
              <p:cNvSpPr>
                <a:spLocks/>
              </p:cNvSpPr>
              <p:nvPr/>
            </p:nvSpPr>
            <p:spPr bwMode="auto">
              <a:xfrm>
                <a:off x="10369550" y="2376488"/>
                <a:ext cx="53975" cy="79375"/>
              </a:xfrm>
              <a:custGeom>
                <a:avLst/>
                <a:gdLst>
                  <a:gd name="T0" fmla="*/ 101 w 204"/>
                  <a:gd name="T1" fmla="*/ 0 h 303"/>
                  <a:gd name="T2" fmla="*/ 122 w 204"/>
                  <a:gd name="T3" fmla="*/ 3 h 303"/>
                  <a:gd name="T4" fmla="*/ 142 w 204"/>
                  <a:gd name="T5" fmla="*/ 11 h 303"/>
                  <a:gd name="T6" fmla="*/ 159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6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4 w 204"/>
                  <a:gd name="T33" fmla="*/ 300 h 303"/>
                  <a:gd name="T34" fmla="*/ 102 w 204"/>
                  <a:gd name="T35" fmla="*/ 303 h 303"/>
                  <a:gd name="T36" fmla="*/ 81 w 204"/>
                  <a:gd name="T37" fmla="*/ 300 h 303"/>
                  <a:gd name="T38" fmla="*/ 62 w 204"/>
                  <a:gd name="T39" fmla="*/ 291 h 303"/>
                  <a:gd name="T40" fmla="*/ 45 w 204"/>
                  <a:gd name="T41" fmla="*/ 278 h 303"/>
                  <a:gd name="T42" fmla="*/ 29 w 204"/>
                  <a:gd name="T43" fmla="*/ 260 h 303"/>
                  <a:gd name="T44" fmla="*/ 17 w 204"/>
                  <a:gd name="T45" fmla="*/ 238 h 303"/>
                  <a:gd name="T46" fmla="*/ 7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7 w 204"/>
                  <a:gd name="T59" fmla="*/ 63 h 303"/>
                  <a:gd name="T60" fmla="*/ 28 w 204"/>
                  <a:gd name="T61" fmla="*/ 41 h 303"/>
                  <a:gd name="T62" fmla="*/ 43 w 204"/>
                  <a:gd name="T63" fmla="*/ 23 h 303"/>
                  <a:gd name="T64" fmla="*/ 61 w 204"/>
                  <a:gd name="T65" fmla="*/ 11 h 303"/>
                  <a:gd name="T66" fmla="*/ 79 w 204"/>
                  <a:gd name="T67" fmla="*/ 2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2" y="3"/>
                    </a:lnTo>
                    <a:lnTo>
                      <a:pt x="142" y="11"/>
                    </a:lnTo>
                    <a:lnTo>
                      <a:pt x="159" y="24"/>
                    </a:lnTo>
                    <a:lnTo>
                      <a:pt x="175" y="42"/>
                    </a:lnTo>
                    <a:lnTo>
                      <a:pt x="187" y="64"/>
                    </a:lnTo>
                    <a:lnTo>
                      <a:pt x="197" y="90"/>
                    </a:lnTo>
                    <a:lnTo>
                      <a:pt x="202" y="119"/>
                    </a:lnTo>
                    <a:lnTo>
                      <a:pt x="204" y="151"/>
                    </a:lnTo>
                    <a:lnTo>
                      <a:pt x="204" y="153"/>
                    </a:lnTo>
                    <a:lnTo>
                      <a:pt x="202" y="186"/>
                    </a:lnTo>
                    <a:lnTo>
                      <a:pt x="197" y="214"/>
                    </a:lnTo>
                    <a:lnTo>
                      <a:pt x="187" y="240"/>
                    </a:lnTo>
                    <a:lnTo>
                      <a:pt x="176" y="261"/>
                    </a:lnTo>
                    <a:lnTo>
                      <a:pt x="161" y="279"/>
                    </a:lnTo>
                    <a:lnTo>
                      <a:pt x="143" y="291"/>
                    </a:lnTo>
                    <a:lnTo>
                      <a:pt x="124" y="300"/>
                    </a:lnTo>
                    <a:lnTo>
                      <a:pt x="102" y="303"/>
                    </a:lnTo>
                    <a:lnTo>
                      <a:pt x="81" y="300"/>
                    </a:lnTo>
                    <a:lnTo>
                      <a:pt x="62" y="291"/>
                    </a:lnTo>
                    <a:lnTo>
                      <a:pt x="45" y="278"/>
                    </a:lnTo>
                    <a:lnTo>
                      <a:pt x="29" y="260"/>
                    </a:lnTo>
                    <a:lnTo>
                      <a:pt x="17" y="238"/>
                    </a:lnTo>
                    <a:lnTo>
                      <a:pt x="7" y="213"/>
                    </a:lnTo>
                    <a:lnTo>
                      <a:pt x="2" y="183"/>
                    </a:lnTo>
                    <a:lnTo>
                      <a:pt x="0" y="151"/>
                    </a:lnTo>
                    <a:lnTo>
                      <a:pt x="0" y="149"/>
                    </a:lnTo>
                    <a:lnTo>
                      <a:pt x="2" y="117"/>
                    </a:lnTo>
                    <a:lnTo>
                      <a:pt x="7" y="88"/>
                    </a:lnTo>
                    <a:lnTo>
                      <a:pt x="17" y="63"/>
                    </a:lnTo>
                    <a:lnTo>
                      <a:pt x="28" y="41"/>
                    </a:lnTo>
                    <a:lnTo>
                      <a:pt x="43" y="23"/>
                    </a:lnTo>
                    <a:lnTo>
                      <a:pt x="61" y="11"/>
                    </a:lnTo>
                    <a:lnTo>
                      <a:pt x="79" y="2"/>
                    </a:lnTo>
                    <a:lnTo>
                      <a:pt x="101" y="0"/>
                    </a:lnTo>
                    <a:close/>
                  </a:path>
                </a:pathLst>
              </a:custGeom>
              <a:grp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sp>
            <p:nvSpPr>
              <p:cNvPr id="155" name="Freeform 46">
                <a:extLst>
                  <a:ext uri="{FF2B5EF4-FFF2-40B4-BE49-F238E27FC236}">
                    <a16:creationId xmlns:a16="http://schemas.microsoft.com/office/drawing/2014/main" id="{0EDF1D19-EAC7-BB42-918A-A59B17766BD3}"/>
                  </a:ext>
                </a:extLst>
              </p:cNvPr>
              <p:cNvSpPr>
                <a:spLocks/>
              </p:cNvSpPr>
              <p:nvPr/>
            </p:nvSpPr>
            <p:spPr bwMode="auto">
              <a:xfrm>
                <a:off x="10868025" y="1733551"/>
                <a:ext cx="55563" cy="79375"/>
              </a:xfrm>
              <a:custGeom>
                <a:avLst/>
                <a:gdLst>
                  <a:gd name="T0" fmla="*/ 102 w 204"/>
                  <a:gd name="T1" fmla="*/ 0 h 303"/>
                  <a:gd name="T2" fmla="*/ 122 w 204"/>
                  <a:gd name="T3" fmla="*/ 4 h 303"/>
                  <a:gd name="T4" fmla="*/ 142 w 204"/>
                  <a:gd name="T5" fmla="*/ 12 h 303"/>
                  <a:gd name="T6" fmla="*/ 159 w 204"/>
                  <a:gd name="T7" fmla="*/ 24 h 303"/>
                  <a:gd name="T8" fmla="*/ 175 w 204"/>
                  <a:gd name="T9" fmla="*/ 42 h 303"/>
                  <a:gd name="T10" fmla="*/ 187 w 204"/>
                  <a:gd name="T11" fmla="*/ 64 h 303"/>
                  <a:gd name="T12" fmla="*/ 197 w 204"/>
                  <a:gd name="T13" fmla="*/ 90 h 303"/>
                  <a:gd name="T14" fmla="*/ 202 w 204"/>
                  <a:gd name="T15" fmla="*/ 120 h 303"/>
                  <a:gd name="T16" fmla="*/ 204 w 204"/>
                  <a:gd name="T17" fmla="*/ 152 h 303"/>
                  <a:gd name="T18" fmla="*/ 204 w 204"/>
                  <a:gd name="T19" fmla="*/ 153 h 303"/>
                  <a:gd name="T20" fmla="*/ 202 w 204"/>
                  <a:gd name="T21" fmla="*/ 186 h 303"/>
                  <a:gd name="T22" fmla="*/ 197 w 204"/>
                  <a:gd name="T23" fmla="*/ 215 h 303"/>
                  <a:gd name="T24" fmla="*/ 187 w 204"/>
                  <a:gd name="T25" fmla="*/ 240 h 303"/>
                  <a:gd name="T26" fmla="*/ 176 w 204"/>
                  <a:gd name="T27" fmla="*/ 262 h 303"/>
                  <a:gd name="T28" fmla="*/ 161 w 204"/>
                  <a:gd name="T29" fmla="*/ 279 h 303"/>
                  <a:gd name="T30" fmla="*/ 143 w 204"/>
                  <a:gd name="T31" fmla="*/ 293 h 303"/>
                  <a:gd name="T32" fmla="*/ 125 w 204"/>
                  <a:gd name="T33" fmla="*/ 300 h 303"/>
                  <a:gd name="T34" fmla="*/ 103 w 204"/>
                  <a:gd name="T35" fmla="*/ 303 h 303"/>
                  <a:gd name="T36" fmla="*/ 82 w 204"/>
                  <a:gd name="T37" fmla="*/ 300 h 303"/>
                  <a:gd name="T38" fmla="*/ 62 w 204"/>
                  <a:gd name="T39" fmla="*/ 292 h 303"/>
                  <a:gd name="T40" fmla="*/ 45 w 204"/>
                  <a:gd name="T41" fmla="*/ 279 h 303"/>
                  <a:gd name="T42" fmla="*/ 29 w 204"/>
                  <a:gd name="T43" fmla="*/ 261 h 303"/>
                  <a:gd name="T44" fmla="*/ 17 w 204"/>
                  <a:gd name="T45" fmla="*/ 239 h 303"/>
                  <a:gd name="T46" fmla="*/ 7 w 204"/>
                  <a:gd name="T47" fmla="*/ 213 h 303"/>
                  <a:gd name="T48" fmla="*/ 2 w 204"/>
                  <a:gd name="T49" fmla="*/ 184 h 303"/>
                  <a:gd name="T50" fmla="*/ 0 w 204"/>
                  <a:gd name="T51" fmla="*/ 152 h 303"/>
                  <a:gd name="T52" fmla="*/ 0 w 204"/>
                  <a:gd name="T53" fmla="*/ 150 h 303"/>
                  <a:gd name="T54" fmla="*/ 2 w 204"/>
                  <a:gd name="T55" fmla="*/ 118 h 303"/>
                  <a:gd name="T56" fmla="*/ 7 w 204"/>
                  <a:gd name="T57" fmla="*/ 88 h 303"/>
                  <a:gd name="T58" fmla="*/ 17 w 204"/>
                  <a:gd name="T59" fmla="*/ 63 h 303"/>
                  <a:gd name="T60" fmla="*/ 28 w 204"/>
                  <a:gd name="T61" fmla="*/ 41 h 303"/>
                  <a:gd name="T62" fmla="*/ 43 w 204"/>
                  <a:gd name="T63" fmla="*/ 24 h 303"/>
                  <a:gd name="T64" fmla="*/ 61 w 204"/>
                  <a:gd name="T65" fmla="*/ 11 h 303"/>
                  <a:gd name="T66" fmla="*/ 80 w 204"/>
                  <a:gd name="T67" fmla="*/ 4 h 303"/>
                  <a:gd name="T68" fmla="*/ 102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2" y="0"/>
                    </a:moveTo>
                    <a:lnTo>
                      <a:pt x="122" y="4"/>
                    </a:lnTo>
                    <a:lnTo>
                      <a:pt x="142" y="12"/>
                    </a:lnTo>
                    <a:lnTo>
                      <a:pt x="159" y="24"/>
                    </a:lnTo>
                    <a:lnTo>
                      <a:pt x="175" y="42"/>
                    </a:lnTo>
                    <a:lnTo>
                      <a:pt x="187" y="64"/>
                    </a:lnTo>
                    <a:lnTo>
                      <a:pt x="197" y="90"/>
                    </a:lnTo>
                    <a:lnTo>
                      <a:pt x="202" y="120"/>
                    </a:lnTo>
                    <a:lnTo>
                      <a:pt x="204" y="152"/>
                    </a:lnTo>
                    <a:lnTo>
                      <a:pt x="204" y="153"/>
                    </a:lnTo>
                    <a:lnTo>
                      <a:pt x="202" y="186"/>
                    </a:lnTo>
                    <a:lnTo>
                      <a:pt x="197" y="215"/>
                    </a:lnTo>
                    <a:lnTo>
                      <a:pt x="187" y="240"/>
                    </a:lnTo>
                    <a:lnTo>
                      <a:pt x="176" y="262"/>
                    </a:lnTo>
                    <a:lnTo>
                      <a:pt x="161" y="279"/>
                    </a:lnTo>
                    <a:lnTo>
                      <a:pt x="143" y="293"/>
                    </a:lnTo>
                    <a:lnTo>
                      <a:pt x="125" y="300"/>
                    </a:lnTo>
                    <a:lnTo>
                      <a:pt x="103" y="303"/>
                    </a:lnTo>
                    <a:lnTo>
                      <a:pt x="82" y="300"/>
                    </a:lnTo>
                    <a:lnTo>
                      <a:pt x="62" y="292"/>
                    </a:lnTo>
                    <a:lnTo>
                      <a:pt x="45" y="279"/>
                    </a:lnTo>
                    <a:lnTo>
                      <a:pt x="29" y="261"/>
                    </a:lnTo>
                    <a:lnTo>
                      <a:pt x="17" y="239"/>
                    </a:lnTo>
                    <a:lnTo>
                      <a:pt x="7" y="213"/>
                    </a:lnTo>
                    <a:lnTo>
                      <a:pt x="2" y="184"/>
                    </a:lnTo>
                    <a:lnTo>
                      <a:pt x="0" y="152"/>
                    </a:lnTo>
                    <a:lnTo>
                      <a:pt x="0" y="150"/>
                    </a:lnTo>
                    <a:lnTo>
                      <a:pt x="2" y="118"/>
                    </a:lnTo>
                    <a:lnTo>
                      <a:pt x="7" y="88"/>
                    </a:lnTo>
                    <a:lnTo>
                      <a:pt x="17" y="63"/>
                    </a:lnTo>
                    <a:lnTo>
                      <a:pt x="28" y="41"/>
                    </a:lnTo>
                    <a:lnTo>
                      <a:pt x="43" y="24"/>
                    </a:lnTo>
                    <a:lnTo>
                      <a:pt x="61" y="11"/>
                    </a:lnTo>
                    <a:lnTo>
                      <a:pt x="80" y="4"/>
                    </a:lnTo>
                    <a:lnTo>
                      <a:pt x="102" y="0"/>
                    </a:lnTo>
                    <a:close/>
                  </a:path>
                </a:pathLst>
              </a:custGeom>
              <a:grp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sp>
            <p:nvSpPr>
              <p:cNvPr id="156" name="Freeform 47">
                <a:extLst>
                  <a:ext uri="{FF2B5EF4-FFF2-40B4-BE49-F238E27FC236}">
                    <a16:creationId xmlns:a16="http://schemas.microsoft.com/office/drawing/2014/main" id="{837F9130-5D8E-4D45-AF1F-CC24967798AE}"/>
                  </a:ext>
                </a:extLst>
              </p:cNvPr>
              <p:cNvSpPr>
                <a:spLocks/>
              </p:cNvSpPr>
              <p:nvPr/>
            </p:nvSpPr>
            <p:spPr bwMode="auto">
              <a:xfrm>
                <a:off x="10868025" y="2162176"/>
                <a:ext cx="55563" cy="79375"/>
              </a:xfrm>
              <a:custGeom>
                <a:avLst/>
                <a:gdLst>
                  <a:gd name="T0" fmla="*/ 102 w 204"/>
                  <a:gd name="T1" fmla="*/ 0 h 302"/>
                  <a:gd name="T2" fmla="*/ 122 w 204"/>
                  <a:gd name="T3" fmla="*/ 3 h 302"/>
                  <a:gd name="T4" fmla="*/ 142 w 204"/>
                  <a:gd name="T5" fmla="*/ 10 h 302"/>
                  <a:gd name="T6" fmla="*/ 159 w 204"/>
                  <a:gd name="T7" fmla="*/ 24 h 302"/>
                  <a:gd name="T8" fmla="*/ 175 w 204"/>
                  <a:gd name="T9" fmla="*/ 41 h 302"/>
                  <a:gd name="T10" fmla="*/ 187 w 204"/>
                  <a:gd name="T11" fmla="*/ 63 h 302"/>
                  <a:gd name="T12" fmla="*/ 197 w 204"/>
                  <a:gd name="T13" fmla="*/ 90 h 302"/>
                  <a:gd name="T14" fmla="*/ 202 w 204"/>
                  <a:gd name="T15" fmla="*/ 119 h 302"/>
                  <a:gd name="T16" fmla="*/ 204 w 204"/>
                  <a:gd name="T17" fmla="*/ 150 h 302"/>
                  <a:gd name="T18" fmla="*/ 204 w 204"/>
                  <a:gd name="T19" fmla="*/ 152 h 302"/>
                  <a:gd name="T20" fmla="*/ 202 w 204"/>
                  <a:gd name="T21" fmla="*/ 185 h 302"/>
                  <a:gd name="T22" fmla="*/ 197 w 204"/>
                  <a:gd name="T23" fmla="*/ 213 h 302"/>
                  <a:gd name="T24" fmla="*/ 187 w 204"/>
                  <a:gd name="T25" fmla="*/ 239 h 302"/>
                  <a:gd name="T26" fmla="*/ 176 w 204"/>
                  <a:gd name="T27" fmla="*/ 260 h 302"/>
                  <a:gd name="T28" fmla="*/ 161 w 204"/>
                  <a:gd name="T29" fmla="*/ 278 h 302"/>
                  <a:gd name="T30" fmla="*/ 143 w 204"/>
                  <a:gd name="T31" fmla="*/ 291 h 302"/>
                  <a:gd name="T32" fmla="*/ 125 w 204"/>
                  <a:gd name="T33" fmla="*/ 299 h 302"/>
                  <a:gd name="T34" fmla="*/ 103 w 204"/>
                  <a:gd name="T35" fmla="*/ 302 h 302"/>
                  <a:gd name="T36" fmla="*/ 82 w 204"/>
                  <a:gd name="T37" fmla="*/ 299 h 302"/>
                  <a:gd name="T38" fmla="*/ 62 w 204"/>
                  <a:gd name="T39" fmla="*/ 291 h 302"/>
                  <a:gd name="T40" fmla="*/ 45 w 204"/>
                  <a:gd name="T41" fmla="*/ 278 h 302"/>
                  <a:gd name="T42" fmla="*/ 29 w 204"/>
                  <a:gd name="T43" fmla="*/ 260 h 302"/>
                  <a:gd name="T44" fmla="*/ 17 w 204"/>
                  <a:gd name="T45" fmla="*/ 238 h 302"/>
                  <a:gd name="T46" fmla="*/ 7 w 204"/>
                  <a:gd name="T47" fmla="*/ 212 h 302"/>
                  <a:gd name="T48" fmla="*/ 2 w 204"/>
                  <a:gd name="T49" fmla="*/ 183 h 302"/>
                  <a:gd name="T50" fmla="*/ 0 w 204"/>
                  <a:gd name="T51" fmla="*/ 150 h 302"/>
                  <a:gd name="T52" fmla="*/ 0 w 204"/>
                  <a:gd name="T53" fmla="*/ 149 h 302"/>
                  <a:gd name="T54" fmla="*/ 2 w 204"/>
                  <a:gd name="T55" fmla="*/ 117 h 302"/>
                  <a:gd name="T56" fmla="*/ 7 w 204"/>
                  <a:gd name="T57" fmla="*/ 88 h 302"/>
                  <a:gd name="T58" fmla="*/ 17 w 204"/>
                  <a:gd name="T59" fmla="*/ 62 h 302"/>
                  <a:gd name="T60" fmla="*/ 28 w 204"/>
                  <a:gd name="T61" fmla="*/ 40 h 302"/>
                  <a:gd name="T62" fmla="*/ 43 w 204"/>
                  <a:gd name="T63" fmla="*/ 23 h 302"/>
                  <a:gd name="T64" fmla="*/ 61 w 204"/>
                  <a:gd name="T65" fmla="*/ 10 h 302"/>
                  <a:gd name="T66" fmla="*/ 80 w 204"/>
                  <a:gd name="T67" fmla="*/ 3 h 302"/>
                  <a:gd name="T68" fmla="*/ 102 w 204"/>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2">
                    <a:moveTo>
                      <a:pt x="102" y="0"/>
                    </a:moveTo>
                    <a:lnTo>
                      <a:pt x="122" y="3"/>
                    </a:lnTo>
                    <a:lnTo>
                      <a:pt x="142" y="10"/>
                    </a:lnTo>
                    <a:lnTo>
                      <a:pt x="159" y="24"/>
                    </a:lnTo>
                    <a:lnTo>
                      <a:pt x="175" y="41"/>
                    </a:lnTo>
                    <a:lnTo>
                      <a:pt x="187" y="63"/>
                    </a:lnTo>
                    <a:lnTo>
                      <a:pt x="197" y="90"/>
                    </a:lnTo>
                    <a:lnTo>
                      <a:pt x="202" y="119"/>
                    </a:lnTo>
                    <a:lnTo>
                      <a:pt x="204" y="150"/>
                    </a:lnTo>
                    <a:lnTo>
                      <a:pt x="204" y="152"/>
                    </a:lnTo>
                    <a:lnTo>
                      <a:pt x="202" y="185"/>
                    </a:lnTo>
                    <a:lnTo>
                      <a:pt x="197" y="213"/>
                    </a:lnTo>
                    <a:lnTo>
                      <a:pt x="187" y="239"/>
                    </a:lnTo>
                    <a:lnTo>
                      <a:pt x="176" y="260"/>
                    </a:lnTo>
                    <a:lnTo>
                      <a:pt x="161" y="278"/>
                    </a:lnTo>
                    <a:lnTo>
                      <a:pt x="143" y="291"/>
                    </a:lnTo>
                    <a:lnTo>
                      <a:pt x="125" y="299"/>
                    </a:lnTo>
                    <a:lnTo>
                      <a:pt x="103" y="302"/>
                    </a:lnTo>
                    <a:lnTo>
                      <a:pt x="82" y="299"/>
                    </a:lnTo>
                    <a:lnTo>
                      <a:pt x="62" y="291"/>
                    </a:lnTo>
                    <a:lnTo>
                      <a:pt x="45" y="278"/>
                    </a:lnTo>
                    <a:lnTo>
                      <a:pt x="29" y="260"/>
                    </a:lnTo>
                    <a:lnTo>
                      <a:pt x="17" y="238"/>
                    </a:lnTo>
                    <a:lnTo>
                      <a:pt x="7" y="212"/>
                    </a:lnTo>
                    <a:lnTo>
                      <a:pt x="2" y="183"/>
                    </a:lnTo>
                    <a:lnTo>
                      <a:pt x="0" y="150"/>
                    </a:lnTo>
                    <a:lnTo>
                      <a:pt x="0" y="149"/>
                    </a:lnTo>
                    <a:lnTo>
                      <a:pt x="2" y="117"/>
                    </a:lnTo>
                    <a:lnTo>
                      <a:pt x="7" y="88"/>
                    </a:lnTo>
                    <a:lnTo>
                      <a:pt x="17" y="62"/>
                    </a:lnTo>
                    <a:lnTo>
                      <a:pt x="28" y="40"/>
                    </a:lnTo>
                    <a:lnTo>
                      <a:pt x="43" y="23"/>
                    </a:lnTo>
                    <a:lnTo>
                      <a:pt x="61" y="10"/>
                    </a:lnTo>
                    <a:lnTo>
                      <a:pt x="80" y="3"/>
                    </a:lnTo>
                    <a:lnTo>
                      <a:pt x="102" y="0"/>
                    </a:lnTo>
                    <a:close/>
                  </a:path>
                </a:pathLst>
              </a:custGeom>
              <a:grp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sp>
            <p:nvSpPr>
              <p:cNvPr id="157" name="Freeform 48">
                <a:extLst>
                  <a:ext uri="{FF2B5EF4-FFF2-40B4-BE49-F238E27FC236}">
                    <a16:creationId xmlns:a16="http://schemas.microsoft.com/office/drawing/2014/main" id="{D284FCA6-F7DA-C949-9C52-7004A43C0853}"/>
                  </a:ext>
                </a:extLst>
              </p:cNvPr>
              <p:cNvSpPr>
                <a:spLocks/>
              </p:cNvSpPr>
              <p:nvPr/>
            </p:nvSpPr>
            <p:spPr bwMode="auto">
              <a:xfrm>
                <a:off x="10547350" y="2162176"/>
                <a:ext cx="53975" cy="79375"/>
              </a:xfrm>
              <a:custGeom>
                <a:avLst/>
                <a:gdLst>
                  <a:gd name="T0" fmla="*/ 101 w 204"/>
                  <a:gd name="T1" fmla="*/ 0 h 302"/>
                  <a:gd name="T2" fmla="*/ 123 w 204"/>
                  <a:gd name="T3" fmla="*/ 3 h 302"/>
                  <a:gd name="T4" fmla="*/ 142 w 204"/>
                  <a:gd name="T5" fmla="*/ 10 h 302"/>
                  <a:gd name="T6" fmla="*/ 159 w 204"/>
                  <a:gd name="T7" fmla="*/ 24 h 302"/>
                  <a:gd name="T8" fmla="*/ 175 w 204"/>
                  <a:gd name="T9" fmla="*/ 41 h 302"/>
                  <a:gd name="T10" fmla="*/ 188 w 204"/>
                  <a:gd name="T11" fmla="*/ 63 h 302"/>
                  <a:gd name="T12" fmla="*/ 196 w 204"/>
                  <a:gd name="T13" fmla="*/ 90 h 302"/>
                  <a:gd name="T14" fmla="*/ 202 w 204"/>
                  <a:gd name="T15" fmla="*/ 119 h 302"/>
                  <a:gd name="T16" fmla="*/ 204 w 204"/>
                  <a:gd name="T17" fmla="*/ 150 h 302"/>
                  <a:gd name="T18" fmla="*/ 204 w 204"/>
                  <a:gd name="T19" fmla="*/ 152 h 302"/>
                  <a:gd name="T20" fmla="*/ 202 w 204"/>
                  <a:gd name="T21" fmla="*/ 185 h 302"/>
                  <a:gd name="T22" fmla="*/ 197 w 204"/>
                  <a:gd name="T23" fmla="*/ 213 h 302"/>
                  <a:gd name="T24" fmla="*/ 188 w 204"/>
                  <a:gd name="T25" fmla="*/ 239 h 302"/>
                  <a:gd name="T26" fmla="*/ 176 w 204"/>
                  <a:gd name="T27" fmla="*/ 260 h 302"/>
                  <a:gd name="T28" fmla="*/ 160 w 204"/>
                  <a:gd name="T29" fmla="*/ 278 h 302"/>
                  <a:gd name="T30" fmla="*/ 144 w 204"/>
                  <a:gd name="T31" fmla="*/ 291 h 302"/>
                  <a:gd name="T32" fmla="*/ 124 w 204"/>
                  <a:gd name="T33" fmla="*/ 299 h 302"/>
                  <a:gd name="T34" fmla="*/ 103 w 204"/>
                  <a:gd name="T35" fmla="*/ 302 h 302"/>
                  <a:gd name="T36" fmla="*/ 82 w 204"/>
                  <a:gd name="T37" fmla="*/ 299 h 302"/>
                  <a:gd name="T38" fmla="*/ 62 w 204"/>
                  <a:gd name="T39" fmla="*/ 291 h 302"/>
                  <a:gd name="T40" fmla="*/ 44 w 204"/>
                  <a:gd name="T41" fmla="*/ 278 h 302"/>
                  <a:gd name="T42" fmla="*/ 30 w 204"/>
                  <a:gd name="T43" fmla="*/ 260 h 302"/>
                  <a:gd name="T44" fmla="*/ 17 w 204"/>
                  <a:gd name="T45" fmla="*/ 238 h 302"/>
                  <a:gd name="T46" fmla="*/ 8 w 204"/>
                  <a:gd name="T47" fmla="*/ 212 h 302"/>
                  <a:gd name="T48" fmla="*/ 2 w 204"/>
                  <a:gd name="T49" fmla="*/ 183 h 302"/>
                  <a:gd name="T50" fmla="*/ 0 w 204"/>
                  <a:gd name="T51" fmla="*/ 150 h 302"/>
                  <a:gd name="T52" fmla="*/ 0 w 204"/>
                  <a:gd name="T53" fmla="*/ 149 h 302"/>
                  <a:gd name="T54" fmla="*/ 2 w 204"/>
                  <a:gd name="T55" fmla="*/ 117 h 302"/>
                  <a:gd name="T56" fmla="*/ 8 w 204"/>
                  <a:gd name="T57" fmla="*/ 88 h 302"/>
                  <a:gd name="T58" fmla="*/ 17 w 204"/>
                  <a:gd name="T59" fmla="*/ 62 h 302"/>
                  <a:gd name="T60" fmla="*/ 29 w 204"/>
                  <a:gd name="T61" fmla="*/ 40 h 302"/>
                  <a:gd name="T62" fmla="*/ 43 w 204"/>
                  <a:gd name="T63" fmla="*/ 23 h 302"/>
                  <a:gd name="T64" fmla="*/ 61 w 204"/>
                  <a:gd name="T65" fmla="*/ 10 h 302"/>
                  <a:gd name="T66" fmla="*/ 80 w 204"/>
                  <a:gd name="T67" fmla="*/ 3 h 302"/>
                  <a:gd name="T68" fmla="*/ 101 w 204"/>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2">
                    <a:moveTo>
                      <a:pt x="101" y="0"/>
                    </a:moveTo>
                    <a:lnTo>
                      <a:pt x="123" y="3"/>
                    </a:lnTo>
                    <a:lnTo>
                      <a:pt x="142" y="10"/>
                    </a:lnTo>
                    <a:lnTo>
                      <a:pt x="159" y="24"/>
                    </a:lnTo>
                    <a:lnTo>
                      <a:pt x="175" y="41"/>
                    </a:lnTo>
                    <a:lnTo>
                      <a:pt x="188" y="63"/>
                    </a:lnTo>
                    <a:lnTo>
                      <a:pt x="196" y="90"/>
                    </a:lnTo>
                    <a:lnTo>
                      <a:pt x="202" y="119"/>
                    </a:lnTo>
                    <a:lnTo>
                      <a:pt x="204" y="150"/>
                    </a:lnTo>
                    <a:lnTo>
                      <a:pt x="204" y="152"/>
                    </a:lnTo>
                    <a:lnTo>
                      <a:pt x="202" y="185"/>
                    </a:lnTo>
                    <a:lnTo>
                      <a:pt x="197" y="213"/>
                    </a:lnTo>
                    <a:lnTo>
                      <a:pt x="188" y="239"/>
                    </a:lnTo>
                    <a:lnTo>
                      <a:pt x="176" y="260"/>
                    </a:lnTo>
                    <a:lnTo>
                      <a:pt x="160" y="278"/>
                    </a:lnTo>
                    <a:lnTo>
                      <a:pt x="144" y="291"/>
                    </a:lnTo>
                    <a:lnTo>
                      <a:pt x="124" y="299"/>
                    </a:lnTo>
                    <a:lnTo>
                      <a:pt x="103" y="302"/>
                    </a:lnTo>
                    <a:lnTo>
                      <a:pt x="82" y="299"/>
                    </a:lnTo>
                    <a:lnTo>
                      <a:pt x="62" y="291"/>
                    </a:lnTo>
                    <a:lnTo>
                      <a:pt x="44" y="278"/>
                    </a:lnTo>
                    <a:lnTo>
                      <a:pt x="30" y="260"/>
                    </a:lnTo>
                    <a:lnTo>
                      <a:pt x="17" y="238"/>
                    </a:lnTo>
                    <a:lnTo>
                      <a:pt x="8" y="212"/>
                    </a:lnTo>
                    <a:lnTo>
                      <a:pt x="2" y="183"/>
                    </a:lnTo>
                    <a:lnTo>
                      <a:pt x="0" y="150"/>
                    </a:lnTo>
                    <a:lnTo>
                      <a:pt x="0" y="149"/>
                    </a:lnTo>
                    <a:lnTo>
                      <a:pt x="2" y="117"/>
                    </a:lnTo>
                    <a:lnTo>
                      <a:pt x="8" y="88"/>
                    </a:lnTo>
                    <a:lnTo>
                      <a:pt x="17" y="62"/>
                    </a:lnTo>
                    <a:lnTo>
                      <a:pt x="29" y="40"/>
                    </a:lnTo>
                    <a:lnTo>
                      <a:pt x="43" y="23"/>
                    </a:lnTo>
                    <a:lnTo>
                      <a:pt x="61" y="10"/>
                    </a:lnTo>
                    <a:lnTo>
                      <a:pt x="80" y="3"/>
                    </a:lnTo>
                    <a:lnTo>
                      <a:pt x="101" y="0"/>
                    </a:lnTo>
                    <a:close/>
                  </a:path>
                </a:pathLst>
              </a:custGeom>
              <a:grp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sp>
            <p:nvSpPr>
              <p:cNvPr id="158" name="Freeform 49">
                <a:extLst>
                  <a:ext uri="{FF2B5EF4-FFF2-40B4-BE49-F238E27FC236}">
                    <a16:creationId xmlns:a16="http://schemas.microsoft.com/office/drawing/2014/main" id="{E4046552-165F-AC47-B1E3-40EDC1AF0D69}"/>
                  </a:ext>
                </a:extLst>
              </p:cNvPr>
              <p:cNvSpPr>
                <a:spLocks/>
              </p:cNvSpPr>
              <p:nvPr/>
            </p:nvSpPr>
            <p:spPr bwMode="auto">
              <a:xfrm>
                <a:off x="10225088" y="1733551"/>
                <a:ext cx="53975" cy="79375"/>
              </a:xfrm>
              <a:custGeom>
                <a:avLst/>
                <a:gdLst>
                  <a:gd name="T0" fmla="*/ 102 w 204"/>
                  <a:gd name="T1" fmla="*/ 0 h 303"/>
                  <a:gd name="T2" fmla="*/ 123 w 204"/>
                  <a:gd name="T3" fmla="*/ 4 h 303"/>
                  <a:gd name="T4" fmla="*/ 143 w 204"/>
                  <a:gd name="T5" fmla="*/ 12 h 303"/>
                  <a:gd name="T6" fmla="*/ 160 w 204"/>
                  <a:gd name="T7" fmla="*/ 24 h 303"/>
                  <a:gd name="T8" fmla="*/ 175 w 204"/>
                  <a:gd name="T9" fmla="*/ 42 h 303"/>
                  <a:gd name="T10" fmla="*/ 188 w 204"/>
                  <a:gd name="T11" fmla="*/ 64 h 303"/>
                  <a:gd name="T12" fmla="*/ 197 w 204"/>
                  <a:gd name="T13" fmla="*/ 90 h 303"/>
                  <a:gd name="T14" fmla="*/ 202 w 204"/>
                  <a:gd name="T15" fmla="*/ 120 h 303"/>
                  <a:gd name="T16" fmla="*/ 204 w 204"/>
                  <a:gd name="T17" fmla="*/ 152 h 303"/>
                  <a:gd name="T18" fmla="*/ 204 w 204"/>
                  <a:gd name="T19" fmla="*/ 153 h 303"/>
                  <a:gd name="T20" fmla="*/ 202 w 204"/>
                  <a:gd name="T21" fmla="*/ 186 h 303"/>
                  <a:gd name="T22" fmla="*/ 197 w 204"/>
                  <a:gd name="T23" fmla="*/ 215 h 303"/>
                  <a:gd name="T24" fmla="*/ 188 w 204"/>
                  <a:gd name="T25" fmla="*/ 240 h 303"/>
                  <a:gd name="T26" fmla="*/ 176 w 204"/>
                  <a:gd name="T27" fmla="*/ 262 h 303"/>
                  <a:gd name="T28" fmla="*/ 161 w 204"/>
                  <a:gd name="T29" fmla="*/ 279 h 303"/>
                  <a:gd name="T30" fmla="*/ 144 w 204"/>
                  <a:gd name="T31" fmla="*/ 293 h 303"/>
                  <a:gd name="T32" fmla="*/ 125 w 204"/>
                  <a:gd name="T33" fmla="*/ 300 h 303"/>
                  <a:gd name="T34" fmla="*/ 104 w 204"/>
                  <a:gd name="T35" fmla="*/ 303 h 303"/>
                  <a:gd name="T36" fmla="*/ 82 w 204"/>
                  <a:gd name="T37" fmla="*/ 300 h 303"/>
                  <a:gd name="T38" fmla="*/ 62 w 204"/>
                  <a:gd name="T39" fmla="*/ 292 h 303"/>
                  <a:gd name="T40" fmla="*/ 45 w 204"/>
                  <a:gd name="T41" fmla="*/ 279 h 303"/>
                  <a:gd name="T42" fmla="*/ 30 w 204"/>
                  <a:gd name="T43" fmla="*/ 261 h 303"/>
                  <a:gd name="T44" fmla="*/ 17 w 204"/>
                  <a:gd name="T45" fmla="*/ 239 h 303"/>
                  <a:gd name="T46" fmla="*/ 9 w 204"/>
                  <a:gd name="T47" fmla="*/ 213 h 303"/>
                  <a:gd name="T48" fmla="*/ 2 w 204"/>
                  <a:gd name="T49" fmla="*/ 184 h 303"/>
                  <a:gd name="T50" fmla="*/ 0 w 204"/>
                  <a:gd name="T51" fmla="*/ 152 h 303"/>
                  <a:gd name="T52" fmla="*/ 0 w 204"/>
                  <a:gd name="T53" fmla="*/ 150 h 303"/>
                  <a:gd name="T54" fmla="*/ 2 w 204"/>
                  <a:gd name="T55" fmla="*/ 118 h 303"/>
                  <a:gd name="T56" fmla="*/ 8 w 204"/>
                  <a:gd name="T57" fmla="*/ 88 h 303"/>
                  <a:gd name="T58" fmla="*/ 17 w 204"/>
                  <a:gd name="T59" fmla="*/ 63 h 303"/>
                  <a:gd name="T60" fmla="*/ 28 w 204"/>
                  <a:gd name="T61" fmla="*/ 41 h 303"/>
                  <a:gd name="T62" fmla="*/ 43 w 204"/>
                  <a:gd name="T63" fmla="*/ 24 h 303"/>
                  <a:gd name="T64" fmla="*/ 61 w 204"/>
                  <a:gd name="T65" fmla="*/ 11 h 303"/>
                  <a:gd name="T66" fmla="*/ 80 w 204"/>
                  <a:gd name="T67" fmla="*/ 4 h 303"/>
                  <a:gd name="T68" fmla="*/ 102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2" y="0"/>
                    </a:moveTo>
                    <a:lnTo>
                      <a:pt x="123" y="4"/>
                    </a:lnTo>
                    <a:lnTo>
                      <a:pt x="143" y="12"/>
                    </a:lnTo>
                    <a:lnTo>
                      <a:pt x="160" y="24"/>
                    </a:lnTo>
                    <a:lnTo>
                      <a:pt x="175" y="42"/>
                    </a:lnTo>
                    <a:lnTo>
                      <a:pt x="188" y="64"/>
                    </a:lnTo>
                    <a:lnTo>
                      <a:pt x="197" y="90"/>
                    </a:lnTo>
                    <a:lnTo>
                      <a:pt x="202" y="120"/>
                    </a:lnTo>
                    <a:lnTo>
                      <a:pt x="204" y="152"/>
                    </a:lnTo>
                    <a:lnTo>
                      <a:pt x="204" y="153"/>
                    </a:lnTo>
                    <a:lnTo>
                      <a:pt x="202" y="186"/>
                    </a:lnTo>
                    <a:lnTo>
                      <a:pt x="197" y="215"/>
                    </a:lnTo>
                    <a:lnTo>
                      <a:pt x="188" y="240"/>
                    </a:lnTo>
                    <a:lnTo>
                      <a:pt x="176" y="262"/>
                    </a:lnTo>
                    <a:lnTo>
                      <a:pt x="161" y="279"/>
                    </a:lnTo>
                    <a:lnTo>
                      <a:pt x="144" y="293"/>
                    </a:lnTo>
                    <a:lnTo>
                      <a:pt x="125" y="300"/>
                    </a:lnTo>
                    <a:lnTo>
                      <a:pt x="104" y="303"/>
                    </a:lnTo>
                    <a:lnTo>
                      <a:pt x="82" y="300"/>
                    </a:lnTo>
                    <a:lnTo>
                      <a:pt x="62" y="292"/>
                    </a:lnTo>
                    <a:lnTo>
                      <a:pt x="45" y="279"/>
                    </a:lnTo>
                    <a:lnTo>
                      <a:pt x="30" y="261"/>
                    </a:lnTo>
                    <a:lnTo>
                      <a:pt x="17" y="239"/>
                    </a:lnTo>
                    <a:lnTo>
                      <a:pt x="9" y="213"/>
                    </a:lnTo>
                    <a:lnTo>
                      <a:pt x="2" y="184"/>
                    </a:lnTo>
                    <a:lnTo>
                      <a:pt x="0" y="152"/>
                    </a:lnTo>
                    <a:lnTo>
                      <a:pt x="0" y="150"/>
                    </a:lnTo>
                    <a:lnTo>
                      <a:pt x="2" y="118"/>
                    </a:lnTo>
                    <a:lnTo>
                      <a:pt x="8" y="88"/>
                    </a:lnTo>
                    <a:lnTo>
                      <a:pt x="17" y="63"/>
                    </a:lnTo>
                    <a:lnTo>
                      <a:pt x="28" y="41"/>
                    </a:lnTo>
                    <a:lnTo>
                      <a:pt x="43" y="24"/>
                    </a:lnTo>
                    <a:lnTo>
                      <a:pt x="61" y="11"/>
                    </a:lnTo>
                    <a:lnTo>
                      <a:pt x="80" y="4"/>
                    </a:lnTo>
                    <a:lnTo>
                      <a:pt x="102" y="0"/>
                    </a:lnTo>
                    <a:close/>
                  </a:path>
                </a:pathLst>
              </a:custGeom>
              <a:grp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sp>
            <p:nvSpPr>
              <p:cNvPr id="159" name="Freeform 50">
                <a:extLst>
                  <a:ext uri="{FF2B5EF4-FFF2-40B4-BE49-F238E27FC236}">
                    <a16:creationId xmlns:a16="http://schemas.microsoft.com/office/drawing/2014/main" id="{F9C1A6C0-2496-4444-874A-2EE0413499E1}"/>
                  </a:ext>
                </a:extLst>
              </p:cNvPr>
              <p:cNvSpPr>
                <a:spLocks/>
              </p:cNvSpPr>
              <p:nvPr/>
            </p:nvSpPr>
            <p:spPr bwMode="auto">
              <a:xfrm>
                <a:off x="10547350" y="1733551"/>
                <a:ext cx="53975" cy="79375"/>
              </a:xfrm>
              <a:custGeom>
                <a:avLst/>
                <a:gdLst>
                  <a:gd name="T0" fmla="*/ 101 w 204"/>
                  <a:gd name="T1" fmla="*/ 0 h 303"/>
                  <a:gd name="T2" fmla="*/ 123 w 204"/>
                  <a:gd name="T3" fmla="*/ 4 h 303"/>
                  <a:gd name="T4" fmla="*/ 142 w 204"/>
                  <a:gd name="T5" fmla="*/ 12 h 303"/>
                  <a:gd name="T6" fmla="*/ 159 w 204"/>
                  <a:gd name="T7" fmla="*/ 24 h 303"/>
                  <a:gd name="T8" fmla="*/ 175 w 204"/>
                  <a:gd name="T9" fmla="*/ 42 h 303"/>
                  <a:gd name="T10" fmla="*/ 188 w 204"/>
                  <a:gd name="T11" fmla="*/ 64 h 303"/>
                  <a:gd name="T12" fmla="*/ 196 w 204"/>
                  <a:gd name="T13" fmla="*/ 90 h 303"/>
                  <a:gd name="T14" fmla="*/ 202 w 204"/>
                  <a:gd name="T15" fmla="*/ 120 h 303"/>
                  <a:gd name="T16" fmla="*/ 204 w 204"/>
                  <a:gd name="T17" fmla="*/ 152 h 303"/>
                  <a:gd name="T18" fmla="*/ 204 w 204"/>
                  <a:gd name="T19" fmla="*/ 153 h 303"/>
                  <a:gd name="T20" fmla="*/ 202 w 204"/>
                  <a:gd name="T21" fmla="*/ 186 h 303"/>
                  <a:gd name="T22" fmla="*/ 197 w 204"/>
                  <a:gd name="T23" fmla="*/ 215 h 303"/>
                  <a:gd name="T24" fmla="*/ 188 w 204"/>
                  <a:gd name="T25" fmla="*/ 240 h 303"/>
                  <a:gd name="T26" fmla="*/ 176 w 204"/>
                  <a:gd name="T27" fmla="*/ 262 h 303"/>
                  <a:gd name="T28" fmla="*/ 160 w 204"/>
                  <a:gd name="T29" fmla="*/ 279 h 303"/>
                  <a:gd name="T30" fmla="*/ 144 w 204"/>
                  <a:gd name="T31" fmla="*/ 293 h 303"/>
                  <a:gd name="T32" fmla="*/ 124 w 204"/>
                  <a:gd name="T33" fmla="*/ 300 h 303"/>
                  <a:gd name="T34" fmla="*/ 103 w 204"/>
                  <a:gd name="T35" fmla="*/ 303 h 303"/>
                  <a:gd name="T36" fmla="*/ 82 w 204"/>
                  <a:gd name="T37" fmla="*/ 300 h 303"/>
                  <a:gd name="T38" fmla="*/ 62 w 204"/>
                  <a:gd name="T39" fmla="*/ 292 h 303"/>
                  <a:gd name="T40" fmla="*/ 44 w 204"/>
                  <a:gd name="T41" fmla="*/ 279 h 303"/>
                  <a:gd name="T42" fmla="*/ 30 w 204"/>
                  <a:gd name="T43" fmla="*/ 261 h 303"/>
                  <a:gd name="T44" fmla="*/ 17 w 204"/>
                  <a:gd name="T45" fmla="*/ 239 h 303"/>
                  <a:gd name="T46" fmla="*/ 8 w 204"/>
                  <a:gd name="T47" fmla="*/ 213 h 303"/>
                  <a:gd name="T48" fmla="*/ 2 w 204"/>
                  <a:gd name="T49" fmla="*/ 184 h 303"/>
                  <a:gd name="T50" fmla="*/ 0 w 204"/>
                  <a:gd name="T51" fmla="*/ 152 h 303"/>
                  <a:gd name="T52" fmla="*/ 0 w 204"/>
                  <a:gd name="T53" fmla="*/ 150 h 303"/>
                  <a:gd name="T54" fmla="*/ 2 w 204"/>
                  <a:gd name="T55" fmla="*/ 118 h 303"/>
                  <a:gd name="T56" fmla="*/ 8 w 204"/>
                  <a:gd name="T57" fmla="*/ 88 h 303"/>
                  <a:gd name="T58" fmla="*/ 17 w 204"/>
                  <a:gd name="T59" fmla="*/ 63 h 303"/>
                  <a:gd name="T60" fmla="*/ 29 w 204"/>
                  <a:gd name="T61" fmla="*/ 41 h 303"/>
                  <a:gd name="T62" fmla="*/ 43 w 204"/>
                  <a:gd name="T63" fmla="*/ 24 h 303"/>
                  <a:gd name="T64" fmla="*/ 61 w 204"/>
                  <a:gd name="T65" fmla="*/ 11 h 303"/>
                  <a:gd name="T66" fmla="*/ 80 w 204"/>
                  <a:gd name="T67" fmla="*/ 4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3" y="4"/>
                    </a:lnTo>
                    <a:lnTo>
                      <a:pt x="142" y="12"/>
                    </a:lnTo>
                    <a:lnTo>
                      <a:pt x="159" y="24"/>
                    </a:lnTo>
                    <a:lnTo>
                      <a:pt x="175" y="42"/>
                    </a:lnTo>
                    <a:lnTo>
                      <a:pt x="188" y="64"/>
                    </a:lnTo>
                    <a:lnTo>
                      <a:pt x="196" y="90"/>
                    </a:lnTo>
                    <a:lnTo>
                      <a:pt x="202" y="120"/>
                    </a:lnTo>
                    <a:lnTo>
                      <a:pt x="204" y="152"/>
                    </a:lnTo>
                    <a:lnTo>
                      <a:pt x="204" y="153"/>
                    </a:lnTo>
                    <a:lnTo>
                      <a:pt x="202" y="186"/>
                    </a:lnTo>
                    <a:lnTo>
                      <a:pt x="197" y="215"/>
                    </a:lnTo>
                    <a:lnTo>
                      <a:pt x="188" y="240"/>
                    </a:lnTo>
                    <a:lnTo>
                      <a:pt x="176" y="262"/>
                    </a:lnTo>
                    <a:lnTo>
                      <a:pt x="160" y="279"/>
                    </a:lnTo>
                    <a:lnTo>
                      <a:pt x="144" y="293"/>
                    </a:lnTo>
                    <a:lnTo>
                      <a:pt x="124" y="300"/>
                    </a:lnTo>
                    <a:lnTo>
                      <a:pt x="103" y="303"/>
                    </a:lnTo>
                    <a:lnTo>
                      <a:pt x="82" y="300"/>
                    </a:lnTo>
                    <a:lnTo>
                      <a:pt x="62" y="292"/>
                    </a:lnTo>
                    <a:lnTo>
                      <a:pt x="44" y="279"/>
                    </a:lnTo>
                    <a:lnTo>
                      <a:pt x="30" y="261"/>
                    </a:lnTo>
                    <a:lnTo>
                      <a:pt x="17" y="239"/>
                    </a:lnTo>
                    <a:lnTo>
                      <a:pt x="8" y="213"/>
                    </a:lnTo>
                    <a:lnTo>
                      <a:pt x="2" y="184"/>
                    </a:lnTo>
                    <a:lnTo>
                      <a:pt x="0" y="152"/>
                    </a:lnTo>
                    <a:lnTo>
                      <a:pt x="0" y="150"/>
                    </a:lnTo>
                    <a:lnTo>
                      <a:pt x="2" y="118"/>
                    </a:lnTo>
                    <a:lnTo>
                      <a:pt x="8" y="88"/>
                    </a:lnTo>
                    <a:lnTo>
                      <a:pt x="17" y="63"/>
                    </a:lnTo>
                    <a:lnTo>
                      <a:pt x="29" y="41"/>
                    </a:lnTo>
                    <a:lnTo>
                      <a:pt x="43" y="24"/>
                    </a:lnTo>
                    <a:lnTo>
                      <a:pt x="61" y="11"/>
                    </a:lnTo>
                    <a:lnTo>
                      <a:pt x="80" y="4"/>
                    </a:lnTo>
                    <a:lnTo>
                      <a:pt x="101" y="0"/>
                    </a:lnTo>
                    <a:close/>
                  </a:path>
                </a:pathLst>
              </a:custGeom>
              <a:grp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grpSp>
        <p:sp>
          <p:nvSpPr>
            <p:cNvPr id="149" name="Freeform 40">
              <a:extLst>
                <a:ext uri="{FF2B5EF4-FFF2-40B4-BE49-F238E27FC236}">
                  <a16:creationId xmlns:a16="http://schemas.microsoft.com/office/drawing/2014/main" id="{7132685E-56DA-C845-A23A-3E9F6393D87E}"/>
                </a:ext>
              </a:extLst>
            </p:cNvPr>
            <p:cNvSpPr>
              <a:spLocks noEditPoints="1"/>
            </p:cNvSpPr>
            <p:nvPr/>
          </p:nvSpPr>
          <p:spPr bwMode="auto">
            <a:xfrm>
              <a:off x="984217" y="2396936"/>
              <a:ext cx="660400" cy="661551"/>
            </a:xfrm>
            <a:custGeom>
              <a:avLst/>
              <a:gdLst>
                <a:gd name="T0" fmla="*/ 2109 w 3442"/>
                <a:gd name="T1" fmla="*/ 2814 h 3451"/>
                <a:gd name="T2" fmla="*/ 2365 w 3442"/>
                <a:gd name="T3" fmla="*/ 3252 h 3451"/>
                <a:gd name="T4" fmla="*/ 1528 w 3442"/>
                <a:gd name="T5" fmla="*/ 2654 h 3451"/>
                <a:gd name="T6" fmla="*/ 1638 w 3442"/>
                <a:gd name="T7" fmla="*/ 3223 h 3451"/>
                <a:gd name="T8" fmla="*/ 1823 w 3442"/>
                <a:gd name="T9" fmla="*/ 2610 h 3451"/>
                <a:gd name="T10" fmla="*/ 232 w 3442"/>
                <a:gd name="T11" fmla="*/ 2803 h 3451"/>
                <a:gd name="T12" fmla="*/ 492 w 3442"/>
                <a:gd name="T13" fmla="*/ 3271 h 3451"/>
                <a:gd name="T14" fmla="*/ 2823 w 3442"/>
                <a:gd name="T15" fmla="*/ 2622 h 3451"/>
                <a:gd name="T16" fmla="*/ 2671 w 3442"/>
                <a:gd name="T17" fmla="*/ 3121 h 3451"/>
                <a:gd name="T18" fmla="*/ 3185 w 3442"/>
                <a:gd name="T19" fmla="*/ 3150 h 3451"/>
                <a:gd name="T20" fmla="*/ 3085 w 3442"/>
                <a:gd name="T21" fmla="*/ 2636 h 3451"/>
                <a:gd name="T22" fmla="*/ 750 w 3442"/>
                <a:gd name="T23" fmla="*/ 2866 h 3451"/>
                <a:gd name="T24" fmla="*/ 1049 w 3442"/>
                <a:gd name="T25" fmla="*/ 3281 h 3451"/>
                <a:gd name="T26" fmla="*/ 1350 w 3442"/>
                <a:gd name="T27" fmla="*/ 2863 h 3451"/>
                <a:gd name="T28" fmla="*/ 2332 w 3442"/>
                <a:gd name="T29" fmla="*/ 1802 h 3451"/>
                <a:gd name="T30" fmla="*/ 2284 w 3442"/>
                <a:gd name="T31" fmla="*/ 2042 h 3451"/>
                <a:gd name="T32" fmla="*/ 2485 w 3442"/>
                <a:gd name="T33" fmla="*/ 1827 h 3451"/>
                <a:gd name="T34" fmla="*/ 948 w 3442"/>
                <a:gd name="T35" fmla="*/ 1966 h 3451"/>
                <a:gd name="T36" fmla="*/ 1104 w 3442"/>
                <a:gd name="T37" fmla="*/ 2458 h 3451"/>
                <a:gd name="T38" fmla="*/ 2897 w 3442"/>
                <a:gd name="T39" fmla="*/ 1792 h 3451"/>
                <a:gd name="T40" fmla="*/ 2645 w 3442"/>
                <a:gd name="T41" fmla="*/ 2245 h 3451"/>
                <a:gd name="T42" fmla="*/ 3140 w 3442"/>
                <a:gd name="T43" fmla="*/ 2394 h 3451"/>
                <a:gd name="T44" fmla="*/ 3142 w 3442"/>
                <a:gd name="T45" fmla="*/ 1866 h 3451"/>
                <a:gd name="T46" fmla="*/ 1444 w 3442"/>
                <a:gd name="T47" fmla="*/ 1985 h 3451"/>
                <a:gd name="T48" fmla="*/ 1644 w 3442"/>
                <a:gd name="T49" fmla="*/ 2462 h 3451"/>
                <a:gd name="T50" fmla="*/ 2031 w 3442"/>
                <a:gd name="T51" fmla="*/ 2129 h 3451"/>
                <a:gd name="T52" fmla="*/ 427 w 3442"/>
                <a:gd name="T53" fmla="*/ 1799 h 3451"/>
                <a:gd name="T54" fmla="*/ 225 w 3442"/>
                <a:gd name="T55" fmla="*/ 2278 h 3451"/>
                <a:gd name="T56" fmla="*/ 732 w 3442"/>
                <a:gd name="T57" fmla="*/ 2368 h 3451"/>
                <a:gd name="T58" fmla="*/ 683 w 3442"/>
                <a:gd name="T59" fmla="*/ 1844 h 3451"/>
                <a:gd name="T60" fmla="*/ 2889 w 3442"/>
                <a:gd name="T61" fmla="*/ 1156 h 3451"/>
                <a:gd name="T62" fmla="*/ 3045 w 3442"/>
                <a:gd name="T63" fmla="*/ 1648 h 3451"/>
                <a:gd name="T64" fmla="*/ 1693 w 3442"/>
                <a:gd name="T65" fmla="*/ 982 h 3451"/>
                <a:gd name="T66" fmla="*/ 1609 w 3442"/>
                <a:gd name="T67" fmla="*/ 1195 h 3451"/>
                <a:gd name="T68" fmla="*/ 1842 w 3442"/>
                <a:gd name="T69" fmla="*/ 1602 h 3451"/>
                <a:gd name="T70" fmla="*/ 202 w 3442"/>
                <a:gd name="T71" fmla="*/ 1057 h 3451"/>
                <a:gd name="T72" fmla="*/ 339 w 3442"/>
                <a:gd name="T73" fmla="*/ 1627 h 3451"/>
                <a:gd name="T74" fmla="*/ 492 w 3442"/>
                <a:gd name="T75" fmla="*/ 980 h 3451"/>
                <a:gd name="T76" fmla="*/ 2074 w 3442"/>
                <a:gd name="T77" fmla="*/ 1322 h 3451"/>
                <a:gd name="T78" fmla="*/ 2495 w 3442"/>
                <a:gd name="T79" fmla="*/ 1640 h 3451"/>
                <a:gd name="T80" fmla="*/ 2646 w 3442"/>
                <a:gd name="T81" fmla="*/ 1140 h 3451"/>
                <a:gd name="T82" fmla="*/ 823 w 3442"/>
                <a:gd name="T83" fmla="*/ 1082 h 3451"/>
                <a:gd name="T84" fmla="*/ 872 w 3442"/>
                <a:gd name="T85" fmla="*/ 1607 h 3451"/>
                <a:gd name="T86" fmla="*/ 1350 w 3442"/>
                <a:gd name="T87" fmla="*/ 1396 h 3451"/>
                <a:gd name="T88" fmla="*/ 1050 w 3442"/>
                <a:gd name="T89" fmla="*/ 979 h 3451"/>
                <a:gd name="T90" fmla="*/ 2229 w 3442"/>
                <a:gd name="T91" fmla="*/ 388 h 3451"/>
                <a:gd name="T92" fmla="*/ 2483 w 3442"/>
                <a:gd name="T93" fmla="*/ 825 h 3451"/>
                <a:gd name="T94" fmla="*/ 952 w 3442"/>
                <a:gd name="T95" fmla="*/ 223 h 3451"/>
                <a:gd name="T96" fmla="*/ 1062 w 3442"/>
                <a:gd name="T97" fmla="*/ 792 h 3451"/>
                <a:gd name="T98" fmla="*/ 1246 w 3442"/>
                <a:gd name="T99" fmla="*/ 179 h 3451"/>
                <a:gd name="T100" fmla="*/ 2632 w 3442"/>
                <a:gd name="T101" fmla="*/ 472 h 3451"/>
                <a:gd name="T102" fmla="*/ 2977 w 3442"/>
                <a:gd name="T103" fmla="*/ 847 h 3451"/>
                <a:gd name="T104" fmla="*/ 3229 w 3442"/>
                <a:gd name="T105" fmla="*/ 396 h 3451"/>
                <a:gd name="T106" fmla="*/ 1548 w 3442"/>
                <a:gd name="T107" fmla="*/ 224 h 3451"/>
                <a:gd name="T108" fmla="*/ 1497 w 3442"/>
                <a:gd name="T109" fmla="*/ 749 h 3451"/>
                <a:gd name="T110" fmla="*/ 2004 w 3442"/>
                <a:gd name="T111" fmla="*/ 656 h 3451"/>
                <a:gd name="T112" fmla="*/ 1804 w 3442"/>
                <a:gd name="T113" fmla="*/ 178 h 3451"/>
                <a:gd name="T114" fmla="*/ 199 w 3442"/>
                <a:gd name="T115" fmla="*/ 510 h 3451"/>
                <a:gd name="T116" fmla="*/ 583 w 3442"/>
                <a:gd name="T117" fmla="*/ 841 h 3451"/>
                <a:gd name="T118" fmla="*/ 787 w 3442"/>
                <a:gd name="T119" fmla="*/ 362 h 3451"/>
                <a:gd name="T120" fmla="*/ 3380 w 3442"/>
                <a:gd name="T121" fmla="*/ 63 h 3451"/>
                <a:gd name="T122" fmla="*/ 215 w 3442"/>
                <a:gd name="T123" fmla="*/ 3451 h 3451"/>
                <a:gd name="T124" fmla="*/ 88 w 3442"/>
                <a:gd name="T125" fmla="*/ 41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42" h="3451">
                  <a:moveTo>
                    <a:pt x="2227" y="2602"/>
                  </a:moveTo>
                  <a:lnTo>
                    <a:pt x="2223" y="2603"/>
                  </a:lnTo>
                  <a:lnTo>
                    <a:pt x="2220" y="2604"/>
                  </a:lnTo>
                  <a:lnTo>
                    <a:pt x="2216" y="2606"/>
                  </a:lnTo>
                  <a:lnTo>
                    <a:pt x="2213" y="2607"/>
                  </a:lnTo>
                  <a:lnTo>
                    <a:pt x="2072" y="2648"/>
                  </a:lnTo>
                  <a:lnTo>
                    <a:pt x="2058" y="2654"/>
                  </a:lnTo>
                  <a:lnTo>
                    <a:pt x="2046" y="2664"/>
                  </a:lnTo>
                  <a:lnTo>
                    <a:pt x="2039" y="2678"/>
                  </a:lnTo>
                  <a:lnTo>
                    <a:pt x="2035" y="2694"/>
                  </a:lnTo>
                  <a:lnTo>
                    <a:pt x="2037" y="2710"/>
                  </a:lnTo>
                  <a:lnTo>
                    <a:pt x="2054" y="2777"/>
                  </a:lnTo>
                  <a:lnTo>
                    <a:pt x="2059" y="2791"/>
                  </a:lnTo>
                  <a:lnTo>
                    <a:pt x="2068" y="2803"/>
                  </a:lnTo>
                  <a:lnTo>
                    <a:pt x="2080" y="2811"/>
                  </a:lnTo>
                  <a:lnTo>
                    <a:pt x="2095" y="2814"/>
                  </a:lnTo>
                  <a:lnTo>
                    <a:pt x="2109" y="2814"/>
                  </a:lnTo>
                  <a:lnTo>
                    <a:pt x="2125" y="2813"/>
                  </a:lnTo>
                  <a:lnTo>
                    <a:pt x="2139" y="2816"/>
                  </a:lnTo>
                  <a:lnTo>
                    <a:pt x="2150" y="2824"/>
                  </a:lnTo>
                  <a:lnTo>
                    <a:pt x="2159" y="2835"/>
                  </a:lnTo>
                  <a:lnTo>
                    <a:pt x="2165" y="2848"/>
                  </a:lnTo>
                  <a:lnTo>
                    <a:pt x="2167" y="2863"/>
                  </a:lnTo>
                  <a:lnTo>
                    <a:pt x="2167" y="3223"/>
                  </a:lnTo>
                  <a:lnTo>
                    <a:pt x="2169" y="3236"/>
                  </a:lnTo>
                  <a:lnTo>
                    <a:pt x="2175" y="3248"/>
                  </a:lnTo>
                  <a:lnTo>
                    <a:pt x="2185" y="3257"/>
                  </a:lnTo>
                  <a:lnTo>
                    <a:pt x="2196" y="3265"/>
                  </a:lnTo>
                  <a:lnTo>
                    <a:pt x="2210" y="3269"/>
                  </a:lnTo>
                  <a:lnTo>
                    <a:pt x="2223" y="3271"/>
                  </a:lnTo>
                  <a:lnTo>
                    <a:pt x="2329" y="3271"/>
                  </a:lnTo>
                  <a:lnTo>
                    <a:pt x="2344" y="3268"/>
                  </a:lnTo>
                  <a:lnTo>
                    <a:pt x="2355" y="3261"/>
                  </a:lnTo>
                  <a:lnTo>
                    <a:pt x="2365" y="3252"/>
                  </a:lnTo>
                  <a:lnTo>
                    <a:pt x="2370" y="3238"/>
                  </a:lnTo>
                  <a:lnTo>
                    <a:pt x="2371" y="3223"/>
                  </a:lnTo>
                  <a:lnTo>
                    <a:pt x="2371" y="2659"/>
                  </a:lnTo>
                  <a:lnTo>
                    <a:pt x="2370" y="2645"/>
                  </a:lnTo>
                  <a:lnTo>
                    <a:pt x="2367" y="2632"/>
                  </a:lnTo>
                  <a:lnTo>
                    <a:pt x="2361" y="2619"/>
                  </a:lnTo>
                  <a:lnTo>
                    <a:pt x="2352" y="2610"/>
                  </a:lnTo>
                  <a:lnTo>
                    <a:pt x="2342" y="2604"/>
                  </a:lnTo>
                  <a:lnTo>
                    <a:pt x="2329" y="2602"/>
                  </a:lnTo>
                  <a:lnTo>
                    <a:pt x="2227" y="2602"/>
                  </a:lnTo>
                  <a:close/>
                  <a:moveTo>
                    <a:pt x="1698" y="2602"/>
                  </a:moveTo>
                  <a:lnTo>
                    <a:pt x="1693" y="2603"/>
                  </a:lnTo>
                  <a:lnTo>
                    <a:pt x="1690" y="2604"/>
                  </a:lnTo>
                  <a:lnTo>
                    <a:pt x="1687" y="2606"/>
                  </a:lnTo>
                  <a:lnTo>
                    <a:pt x="1684" y="2607"/>
                  </a:lnTo>
                  <a:lnTo>
                    <a:pt x="1543" y="2648"/>
                  </a:lnTo>
                  <a:lnTo>
                    <a:pt x="1528" y="2654"/>
                  </a:lnTo>
                  <a:lnTo>
                    <a:pt x="1516" y="2664"/>
                  </a:lnTo>
                  <a:lnTo>
                    <a:pt x="1509" y="2678"/>
                  </a:lnTo>
                  <a:lnTo>
                    <a:pt x="1506" y="2694"/>
                  </a:lnTo>
                  <a:lnTo>
                    <a:pt x="1507" y="2710"/>
                  </a:lnTo>
                  <a:lnTo>
                    <a:pt x="1524" y="2777"/>
                  </a:lnTo>
                  <a:lnTo>
                    <a:pt x="1530" y="2791"/>
                  </a:lnTo>
                  <a:lnTo>
                    <a:pt x="1539" y="2803"/>
                  </a:lnTo>
                  <a:lnTo>
                    <a:pt x="1551" y="2811"/>
                  </a:lnTo>
                  <a:lnTo>
                    <a:pt x="1565" y="2814"/>
                  </a:lnTo>
                  <a:lnTo>
                    <a:pt x="1580" y="2814"/>
                  </a:lnTo>
                  <a:lnTo>
                    <a:pt x="1595" y="2813"/>
                  </a:lnTo>
                  <a:lnTo>
                    <a:pt x="1609" y="2816"/>
                  </a:lnTo>
                  <a:lnTo>
                    <a:pt x="1621" y="2824"/>
                  </a:lnTo>
                  <a:lnTo>
                    <a:pt x="1630" y="2835"/>
                  </a:lnTo>
                  <a:lnTo>
                    <a:pt x="1636" y="2848"/>
                  </a:lnTo>
                  <a:lnTo>
                    <a:pt x="1638" y="2863"/>
                  </a:lnTo>
                  <a:lnTo>
                    <a:pt x="1638" y="3223"/>
                  </a:lnTo>
                  <a:lnTo>
                    <a:pt x="1640" y="3236"/>
                  </a:lnTo>
                  <a:lnTo>
                    <a:pt x="1646" y="3248"/>
                  </a:lnTo>
                  <a:lnTo>
                    <a:pt x="1656" y="3257"/>
                  </a:lnTo>
                  <a:lnTo>
                    <a:pt x="1667" y="3265"/>
                  </a:lnTo>
                  <a:lnTo>
                    <a:pt x="1681" y="3269"/>
                  </a:lnTo>
                  <a:lnTo>
                    <a:pt x="1694" y="3271"/>
                  </a:lnTo>
                  <a:lnTo>
                    <a:pt x="1799" y="3271"/>
                  </a:lnTo>
                  <a:lnTo>
                    <a:pt x="1815" y="3268"/>
                  </a:lnTo>
                  <a:lnTo>
                    <a:pt x="1826" y="3261"/>
                  </a:lnTo>
                  <a:lnTo>
                    <a:pt x="1835" y="3252"/>
                  </a:lnTo>
                  <a:lnTo>
                    <a:pt x="1840" y="3238"/>
                  </a:lnTo>
                  <a:lnTo>
                    <a:pt x="1842" y="3223"/>
                  </a:lnTo>
                  <a:lnTo>
                    <a:pt x="1842" y="2659"/>
                  </a:lnTo>
                  <a:lnTo>
                    <a:pt x="1841" y="2645"/>
                  </a:lnTo>
                  <a:lnTo>
                    <a:pt x="1837" y="2632"/>
                  </a:lnTo>
                  <a:lnTo>
                    <a:pt x="1832" y="2619"/>
                  </a:lnTo>
                  <a:lnTo>
                    <a:pt x="1823" y="2610"/>
                  </a:lnTo>
                  <a:lnTo>
                    <a:pt x="1812" y="2604"/>
                  </a:lnTo>
                  <a:lnTo>
                    <a:pt x="1799" y="2602"/>
                  </a:lnTo>
                  <a:lnTo>
                    <a:pt x="1698" y="2602"/>
                  </a:lnTo>
                  <a:close/>
                  <a:moveTo>
                    <a:pt x="391" y="2602"/>
                  </a:moveTo>
                  <a:lnTo>
                    <a:pt x="386" y="2603"/>
                  </a:lnTo>
                  <a:lnTo>
                    <a:pt x="383" y="2604"/>
                  </a:lnTo>
                  <a:lnTo>
                    <a:pt x="380" y="2606"/>
                  </a:lnTo>
                  <a:lnTo>
                    <a:pt x="377" y="2607"/>
                  </a:lnTo>
                  <a:lnTo>
                    <a:pt x="236" y="2648"/>
                  </a:lnTo>
                  <a:lnTo>
                    <a:pt x="221" y="2654"/>
                  </a:lnTo>
                  <a:lnTo>
                    <a:pt x="211" y="2664"/>
                  </a:lnTo>
                  <a:lnTo>
                    <a:pt x="202" y="2678"/>
                  </a:lnTo>
                  <a:lnTo>
                    <a:pt x="199" y="2694"/>
                  </a:lnTo>
                  <a:lnTo>
                    <a:pt x="200" y="2710"/>
                  </a:lnTo>
                  <a:lnTo>
                    <a:pt x="218" y="2777"/>
                  </a:lnTo>
                  <a:lnTo>
                    <a:pt x="223" y="2791"/>
                  </a:lnTo>
                  <a:lnTo>
                    <a:pt x="232" y="2803"/>
                  </a:lnTo>
                  <a:lnTo>
                    <a:pt x="244" y="2811"/>
                  </a:lnTo>
                  <a:lnTo>
                    <a:pt x="258" y="2814"/>
                  </a:lnTo>
                  <a:lnTo>
                    <a:pt x="273" y="2814"/>
                  </a:lnTo>
                  <a:lnTo>
                    <a:pt x="288" y="2813"/>
                  </a:lnTo>
                  <a:lnTo>
                    <a:pt x="303" y="2816"/>
                  </a:lnTo>
                  <a:lnTo>
                    <a:pt x="314" y="2824"/>
                  </a:lnTo>
                  <a:lnTo>
                    <a:pt x="323" y="2835"/>
                  </a:lnTo>
                  <a:lnTo>
                    <a:pt x="329" y="2848"/>
                  </a:lnTo>
                  <a:lnTo>
                    <a:pt x="331" y="2863"/>
                  </a:lnTo>
                  <a:lnTo>
                    <a:pt x="331" y="3223"/>
                  </a:lnTo>
                  <a:lnTo>
                    <a:pt x="333" y="3236"/>
                  </a:lnTo>
                  <a:lnTo>
                    <a:pt x="339" y="3248"/>
                  </a:lnTo>
                  <a:lnTo>
                    <a:pt x="349" y="3257"/>
                  </a:lnTo>
                  <a:lnTo>
                    <a:pt x="360" y="3265"/>
                  </a:lnTo>
                  <a:lnTo>
                    <a:pt x="374" y="3269"/>
                  </a:lnTo>
                  <a:lnTo>
                    <a:pt x="387" y="3271"/>
                  </a:lnTo>
                  <a:lnTo>
                    <a:pt x="492" y="3271"/>
                  </a:lnTo>
                  <a:lnTo>
                    <a:pt x="508" y="3268"/>
                  </a:lnTo>
                  <a:lnTo>
                    <a:pt x="519" y="3261"/>
                  </a:lnTo>
                  <a:lnTo>
                    <a:pt x="528" y="3252"/>
                  </a:lnTo>
                  <a:lnTo>
                    <a:pt x="533" y="3238"/>
                  </a:lnTo>
                  <a:lnTo>
                    <a:pt x="535" y="3223"/>
                  </a:lnTo>
                  <a:lnTo>
                    <a:pt x="535" y="2659"/>
                  </a:lnTo>
                  <a:lnTo>
                    <a:pt x="534" y="2645"/>
                  </a:lnTo>
                  <a:lnTo>
                    <a:pt x="530" y="2632"/>
                  </a:lnTo>
                  <a:lnTo>
                    <a:pt x="525" y="2619"/>
                  </a:lnTo>
                  <a:lnTo>
                    <a:pt x="516" y="2610"/>
                  </a:lnTo>
                  <a:lnTo>
                    <a:pt x="506" y="2604"/>
                  </a:lnTo>
                  <a:lnTo>
                    <a:pt x="492" y="2602"/>
                  </a:lnTo>
                  <a:lnTo>
                    <a:pt x="391" y="2602"/>
                  </a:lnTo>
                  <a:close/>
                  <a:moveTo>
                    <a:pt x="2938" y="2601"/>
                  </a:moveTo>
                  <a:lnTo>
                    <a:pt x="2897" y="2603"/>
                  </a:lnTo>
                  <a:lnTo>
                    <a:pt x="2859" y="2610"/>
                  </a:lnTo>
                  <a:lnTo>
                    <a:pt x="2823" y="2622"/>
                  </a:lnTo>
                  <a:lnTo>
                    <a:pt x="2791" y="2636"/>
                  </a:lnTo>
                  <a:lnTo>
                    <a:pt x="2761" y="2655"/>
                  </a:lnTo>
                  <a:lnTo>
                    <a:pt x="2734" y="2678"/>
                  </a:lnTo>
                  <a:lnTo>
                    <a:pt x="2710" y="2703"/>
                  </a:lnTo>
                  <a:lnTo>
                    <a:pt x="2689" y="2732"/>
                  </a:lnTo>
                  <a:lnTo>
                    <a:pt x="2672" y="2762"/>
                  </a:lnTo>
                  <a:lnTo>
                    <a:pt x="2657" y="2794"/>
                  </a:lnTo>
                  <a:lnTo>
                    <a:pt x="2645" y="2830"/>
                  </a:lnTo>
                  <a:lnTo>
                    <a:pt x="2637" y="2866"/>
                  </a:lnTo>
                  <a:lnTo>
                    <a:pt x="2632" y="2903"/>
                  </a:lnTo>
                  <a:lnTo>
                    <a:pt x="2631" y="2941"/>
                  </a:lnTo>
                  <a:lnTo>
                    <a:pt x="2631" y="2943"/>
                  </a:lnTo>
                  <a:lnTo>
                    <a:pt x="2632" y="2981"/>
                  </a:lnTo>
                  <a:lnTo>
                    <a:pt x="2637" y="3018"/>
                  </a:lnTo>
                  <a:lnTo>
                    <a:pt x="2645" y="3054"/>
                  </a:lnTo>
                  <a:lnTo>
                    <a:pt x="2657" y="3089"/>
                  </a:lnTo>
                  <a:lnTo>
                    <a:pt x="2671" y="3121"/>
                  </a:lnTo>
                  <a:lnTo>
                    <a:pt x="2688" y="3151"/>
                  </a:lnTo>
                  <a:lnTo>
                    <a:pt x="2709" y="3180"/>
                  </a:lnTo>
                  <a:lnTo>
                    <a:pt x="2732" y="3205"/>
                  </a:lnTo>
                  <a:lnTo>
                    <a:pt x="2760" y="3227"/>
                  </a:lnTo>
                  <a:lnTo>
                    <a:pt x="2789" y="3246"/>
                  </a:lnTo>
                  <a:lnTo>
                    <a:pt x="2821" y="3261"/>
                  </a:lnTo>
                  <a:lnTo>
                    <a:pt x="2857" y="3273"/>
                  </a:lnTo>
                  <a:lnTo>
                    <a:pt x="2895" y="3279"/>
                  </a:lnTo>
                  <a:lnTo>
                    <a:pt x="2937" y="3281"/>
                  </a:lnTo>
                  <a:lnTo>
                    <a:pt x="2977" y="3279"/>
                  </a:lnTo>
                  <a:lnTo>
                    <a:pt x="3015" y="3272"/>
                  </a:lnTo>
                  <a:lnTo>
                    <a:pt x="3051" y="3261"/>
                  </a:lnTo>
                  <a:lnTo>
                    <a:pt x="3083" y="3246"/>
                  </a:lnTo>
                  <a:lnTo>
                    <a:pt x="3114" y="3227"/>
                  </a:lnTo>
                  <a:lnTo>
                    <a:pt x="3140" y="3205"/>
                  </a:lnTo>
                  <a:lnTo>
                    <a:pt x="3164" y="3179"/>
                  </a:lnTo>
                  <a:lnTo>
                    <a:pt x="3185" y="3150"/>
                  </a:lnTo>
                  <a:lnTo>
                    <a:pt x="3203" y="3120"/>
                  </a:lnTo>
                  <a:lnTo>
                    <a:pt x="3217" y="3088"/>
                  </a:lnTo>
                  <a:lnTo>
                    <a:pt x="3229" y="3053"/>
                  </a:lnTo>
                  <a:lnTo>
                    <a:pt x="3237" y="3016"/>
                  </a:lnTo>
                  <a:lnTo>
                    <a:pt x="3242" y="2980"/>
                  </a:lnTo>
                  <a:lnTo>
                    <a:pt x="3243" y="2941"/>
                  </a:lnTo>
                  <a:lnTo>
                    <a:pt x="3243" y="2939"/>
                  </a:lnTo>
                  <a:lnTo>
                    <a:pt x="3242" y="2901"/>
                  </a:lnTo>
                  <a:lnTo>
                    <a:pt x="3237" y="2863"/>
                  </a:lnTo>
                  <a:lnTo>
                    <a:pt x="3229" y="2828"/>
                  </a:lnTo>
                  <a:lnTo>
                    <a:pt x="3217" y="2793"/>
                  </a:lnTo>
                  <a:lnTo>
                    <a:pt x="3204" y="2761"/>
                  </a:lnTo>
                  <a:lnTo>
                    <a:pt x="3186" y="2730"/>
                  </a:lnTo>
                  <a:lnTo>
                    <a:pt x="3165" y="2702"/>
                  </a:lnTo>
                  <a:lnTo>
                    <a:pt x="3142" y="2677"/>
                  </a:lnTo>
                  <a:lnTo>
                    <a:pt x="3115" y="2655"/>
                  </a:lnTo>
                  <a:lnTo>
                    <a:pt x="3085" y="2636"/>
                  </a:lnTo>
                  <a:lnTo>
                    <a:pt x="3053" y="2621"/>
                  </a:lnTo>
                  <a:lnTo>
                    <a:pt x="3017" y="2610"/>
                  </a:lnTo>
                  <a:lnTo>
                    <a:pt x="2979" y="2603"/>
                  </a:lnTo>
                  <a:lnTo>
                    <a:pt x="2938" y="2601"/>
                  </a:lnTo>
                  <a:close/>
                  <a:moveTo>
                    <a:pt x="1050" y="2601"/>
                  </a:moveTo>
                  <a:lnTo>
                    <a:pt x="1010" y="2603"/>
                  </a:lnTo>
                  <a:lnTo>
                    <a:pt x="972" y="2610"/>
                  </a:lnTo>
                  <a:lnTo>
                    <a:pt x="936" y="2622"/>
                  </a:lnTo>
                  <a:lnTo>
                    <a:pt x="904" y="2636"/>
                  </a:lnTo>
                  <a:lnTo>
                    <a:pt x="873" y="2655"/>
                  </a:lnTo>
                  <a:lnTo>
                    <a:pt x="847" y="2678"/>
                  </a:lnTo>
                  <a:lnTo>
                    <a:pt x="823" y="2703"/>
                  </a:lnTo>
                  <a:lnTo>
                    <a:pt x="802" y="2732"/>
                  </a:lnTo>
                  <a:lnTo>
                    <a:pt x="784" y="2762"/>
                  </a:lnTo>
                  <a:lnTo>
                    <a:pt x="770" y="2794"/>
                  </a:lnTo>
                  <a:lnTo>
                    <a:pt x="758" y="2830"/>
                  </a:lnTo>
                  <a:lnTo>
                    <a:pt x="750" y="2866"/>
                  </a:lnTo>
                  <a:lnTo>
                    <a:pt x="745" y="2903"/>
                  </a:lnTo>
                  <a:lnTo>
                    <a:pt x="744" y="2941"/>
                  </a:lnTo>
                  <a:lnTo>
                    <a:pt x="744" y="2943"/>
                  </a:lnTo>
                  <a:lnTo>
                    <a:pt x="745" y="2981"/>
                  </a:lnTo>
                  <a:lnTo>
                    <a:pt x="750" y="3018"/>
                  </a:lnTo>
                  <a:lnTo>
                    <a:pt x="758" y="3054"/>
                  </a:lnTo>
                  <a:lnTo>
                    <a:pt x="770" y="3089"/>
                  </a:lnTo>
                  <a:lnTo>
                    <a:pt x="783" y="3121"/>
                  </a:lnTo>
                  <a:lnTo>
                    <a:pt x="801" y="3151"/>
                  </a:lnTo>
                  <a:lnTo>
                    <a:pt x="822" y="3180"/>
                  </a:lnTo>
                  <a:lnTo>
                    <a:pt x="846" y="3205"/>
                  </a:lnTo>
                  <a:lnTo>
                    <a:pt x="872" y="3227"/>
                  </a:lnTo>
                  <a:lnTo>
                    <a:pt x="902" y="3246"/>
                  </a:lnTo>
                  <a:lnTo>
                    <a:pt x="934" y="3261"/>
                  </a:lnTo>
                  <a:lnTo>
                    <a:pt x="970" y="3273"/>
                  </a:lnTo>
                  <a:lnTo>
                    <a:pt x="1009" y="3279"/>
                  </a:lnTo>
                  <a:lnTo>
                    <a:pt x="1049" y="3281"/>
                  </a:lnTo>
                  <a:lnTo>
                    <a:pt x="1090" y="3279"/>
                  </a:lnTo>
                  <a:lnTo>
                    <a:pt x="1128" y="3272"/>
                  </a:lnTo>
                  <a:lnTo>
                    <a:pt x="1164" y="3261"/>
                  </a:lnTo>
                  <a:lnTo>
                    <a:pt x="1196" y="3246"/>
                  </a:lnTo>
                  <a:lnTo>
                    <a:pt x="1226" y="3227"/>
                  </a:lnTo>
                  <a:lnTo>
                    <a:pt x="1254" y="3205"/>
                  </a:lnTo>
                  <a:lnTo>
                    <a:pt x="1277" y="3179"/>
                  </a:lnTo>
                  <a:lnTo>
                    <a:pt x="1298" y="3150"/>
                  </a:lnTo>
                  <a:lnTo>
                    <a:pt x="1315" y="3120"/>
                  </a:lnTo>
                  <a:lnTo>
                    <a:pt x="1330" y="3088"/>
                  </a:lnTo>
                  <a:lnTo>
                    <a:pt x="1342" y="3053"/>
                  </a:lnTo>
                  <a:lnTo>
                    <a:pt x="1350" y="3016"/>
                  </a:lnTo>
                  <a:lnTo>
                    <a:pt x="1355" y="2980"/>
                  </a:lnTo>
                  <a:lnTo>
                    <a:pt x="1356" y="2941"/>
                  </a:lnTo>
                  <a:lnTo>
                    <a:pt x="1356" y="2939"/>
                  </a:lnTo>
                  <a:lnTo>
                    <a:pt x="1355" y="2901"/>
                  </a:lnTo>
                  <a:lnTo>
                    <a:pt x="1350" y="2863"/>
                  </a:lnTo>
                  <a:lnTo>
                    <a:pt x="1342" y="2828"/>
                  </a:lnTo>
                  <a:lnTo>
                    <a:pt x="1330" y="2793"/>
                  </a:lnTo>
                  <a:lnTo>
                    <a:pt x="1316" y="2761"/>
                  </a:lnTo>
                  <a:lnTo>
                    <a:pt x="1299" y="2730"/>
                  </a:lnTo>
                  <a:lnTo>
                    <a:pt x="1278" y="2702"/>
                  </a:lnTo>
                  <a:lnTo>
                    <a:pt x="1255" y="2677"/>
                  </a:lnTo>
                  <a:lnTo>
                    <a:pt x="1227" y="2655"/>
                  </a:lnTo>
                  <a:lnTo>
                    <a:pt x="1198" y="2636"/>
                  </a:lnTo>
                  <a:lnTo>
                    <a:pt x="1166" y="2621"/>
                  </a:lnTo>
                  <a:lnTo>
                    <a:pt x="1130" y="2610"/>
                  </a:lnTo>
                  <a:lnTo>
                    <a:pt x="1092" y="2603"/>
                  </a:lnTo>
                  <a:lnTo>
                    <a:pt x="1050" y="2601"/>
                  </a:lnTo>
                  <a:close/>
                  <a:moveTo>
                    <a:pt x="2346" y="1796"/>
                  </a:moveTo>
                  <a:lnTo>
                    <a:pt x="2342" y="1797"/>
                  </a:lnTo>
                  <a:lnTo>
                    <a:pt x="2339" y="1798"/>
                  </a:lnTo>
                  <a:lnTo>
                    <a:pt x="2335" y="1800"/>
                  </a:lnTo>
                  <a:lnTo>
                    <a:pt x="2332" y="1802"/>
                  </a:lnTo>
                  <a:lnTo>
                    <a:pt x="2191" y="1842"/>
                  </a:lnTo>
                  <a:lnTo>
                    <a:pt x="2176" y="1849"/>
                  </a:lnTo>
                  <a:lnTo>
                    <a:pt x="2165" y="1859"/>
                  </a:lnTo>
                  <a:lnTo>
                    <a:pt x="2157" y="1873"/>
                  </a:lnTo>
                  <a:lnTo>
                    <a:pt x="2154" y="1888"/>
                  </a:lnTo>
                  <a:lnTo>
                    <a:pt x="2155" y="1904"/>
                  </a:lnTo>
                  <a:lnTo>
                    <a:pt x="2172" y="1971"/>
                  </a:lnTo>
                  <a:lnTo>
                    <a:pt x="2178" y="1986"/>
                  </a:lnTo>
                  <a:lnTo>
                    <a:pt x="2188" y="1997"/>
                  </a:lnTo>
                  <a:lnTo>
                    <a:pt x="2199" y="2006"/>
                  </a:lnTo>
                  <a:lnTo>
                    <a:pt x="2213" y="2009"/>
                  </a:lnTo>
                  <a:lnTo>
                    <a:pt x="2229" y="2009"/>
                  </a:lnTo>
                  <a:lnTo>
                    <a:pt x="2243" y="2008"/>
                  </a:lnTo>
                  <a:lnTo>
                    <a:pt x="2257" y="2011"/>
                  </a:lnTo>
                  <a:lnTo>
                    <a:pt x="2269" y="2018"/>
                  </a:lnTo>
                  <a:lnTo>
                    <a:pt x="2278" y="2030"/>
                  </a:lnTo>
                  <a:lnTo>
                    <a:pt x="2284" y="2042"/>
                  </a:lnTo>
                  <a:lnTo>
                    <a:pt x="2286" y="2058"/>
                  </a:lnTo>
                  <a:lnTo>
                    <a:pt x="2286" y="2417"/>
                  </a:lnTo>
                  <a:lnTo>
                    <a:pt x="2288" y="2431"/>
                  </a:lnTo>
                  <a:lnTo>
                    <a:pt x="2295" y="2442"/>
                  </a:lnTo>
                  <a:lnTo>
                    <a:pt x="2304" y="2452"/>
                  </a:lnTo>
                  <a:lnTo>
                    <a:pt x="2316" y="2459"/>
                  </a:lnTo>
                  <a:lnTo>
                    <a:pt x="2329" y="2463"/>
                  </a:lnTo>
                  <a:lnTo>
                    <a:pt x="2343" y="2466"/>
                  </a:lnTo>
                  <a:lnTo>
                    <a:pt x="2447" y="2466"/>
                  </a:lnTo>
                  <a:lnTo>
                    <a:pt x="2463" y="2462"/>
                  </a:lnTo>
                  <a:lnTo>
                    <a:pt x="2475" y="2456"/>
                  </a:lnTo>
                  <a:lnTo>
                    <a:pt x="2483" y="2447"/>
                  </a:lnTo>
                  <a:lnTo>
                    <a:pt x="2488" y="2433"/>
                  </a:lnTo>
                  <a:lnTo>
                    <a:pt x="2490" y="2417"/>
                  </a:lnTo>
                  <a:lnTo>
                    <a:pt x="2490" y="1854"/>
                  </a:lnTo>
                  <a:lnTo>
                    <a:pt x="2489" y="1839"/>
                  </a:lnTo>
                  <a:lnTo>
                    <a:pt x="2485" y="1827"/>
                  </a:lnTo>
                  <a:lnTo>
                    <a:pt x="2480" y="1814"/>
                  </a:lnTo>
                  <a:lnTo>
                    <a:pt x="2472" y="1805"/>
                  </a:lnTo>
                  <a:lnTo>
                    <a:pt x="2460" y="1798"/>
                  </a:lnTo>
                  <a:lnTo>
                    <a:pt x="2447" y="1796"/>
                  </a:lnTo>
                  <a:lnTo>
                    <a:pt x="2346" y="1796"/>
                  </a:lnTo>
                  <a:close/>
                  <a:moveTo>
                    <a:pt x="1121" y="1791"/>
                  </a:moveTo>
                  <a:lnTo>
                    <a:pt x="1117" y="1792"/>
                  </a:lnTo>
                  <a:lnTo>
                    <a:pt x="1114" y="1793"/>
                  </a:lnTo>
                  <a:lnTo>
                    <a:pt x="1111" y="1795"/>
                  </a:lnTo>
                  <a:lnTo>
                    <a:pt x="1108" y="1796"/>
                  </a:lnTo>
                  <a:lnTo>
                    <a:pt x="967" y="1837"/>
                  </a:lnTo>
                  <a:lnTo>
                    <a:pt x="952" y="1843"/>
                  </a:lnTo>
                  <a:lnTo>
                    <a:pt x="940" y="1854"/>
                  </a:lnTo>
                  <a:lnTo>
                    <a:pt x="933" y="1868"/>
                  </a:lnTo>
                  <a:lnTo>
                    <a:pt x="930" y="1883"/>
                  </a:lnTo>
                  <a:lnTo>
                    <a:pt x="931" y="1899"/>
                  </a:lnTo>
                  <a:lnTo>
                    <a:pt x="948" y="1966"/>
                  </a:lnTo>
                  <a:lnTo>
                    <a:pt x="954" y="1981"/>
                  </a:lnTo>
                  <a:lnTo>
                    <a:pt x="963" y="1992"/>
                  </a:lnTo>
                  <a:lnTo>
                    <a:pt x="975" y="2001"/>
                  </a:lnTo>
                  <a:lnTo>
                    <a:pt x="989" y="2005"/>
                  </a:lnTo>
                  <a:lnTo>
                    <a:pt x="1004" y="2004"/>
                  </a:lnTo>
                  <a:lnTo>
                    <a:pt x="1019" y="2003"/>
                  </a:lnTo>
                  <a:lnTo>
                    <a:pt x="1033" y="2006"/>
                  </a:lnTo>
                  <a:lnTo>
                    <a:pt x="1044" y="2013"/>
                  </a:lnTo>
                  <a:lnTo>
                    <a:pt x="1054" y="2025"/>
                  </a:lnTo>
                  <a:lnTo>
                    <a:pt x="1060" y="2037"/>
                  </a:lnTo>
                  <a:lnTo>
                    <a:pt x="1062" y="2053"/>
                  </a:lnTo>
                  <a:lnTo>
                    <a:pt x="1062" y="2412"/>
                  </a:lnTo>
                  <a:lnTo>
                    <a:pt x="1064" y="2426"/>
                  </a:lnTo>
                  <a:lnTo>
                    <a:pt x="1070" y="2437"/>
                  </a:lnTo>
                  <a:lnTo>
                    <a:pt x="1080" y="2447"/>
                  </a:lnTo>
                  <a:lnTo>
                    <a:pt x="1091" y="2454"/>
                  </a:lnTo>
                  <a:lnTo>
                    <a:pt x="1104" y="2458"/>
                  </a:lnTo>
                  <a:lnTo>
                    <a:pt x="1118" y="2460"/>
                  </a:lnTo>
                  <a:lnTo>
                    <a:pt x="1223" y="2460"/>
                  </a:lnTo>
                  <a:lnTo>
                    <a:pt x="1239" y="2458"/>
                  </a:lnTo>
                  <a:lnTo>
                    <a:pt x="1250" y="2451"/>
                  </a:lnTo>
                  <a:lnTo>
                    <a:pt x="1259" y="2441"/>
                  </a:lnTo>
                  <a:lnTo>
                    <a:pt x="1264" y="2428"/>
                  </a:lnTo>
                  <a:lnTo>
                    <a:pt x="1266" y="2412"/>
                  </a:lnTo>
                  <a:lnTo>
                    <a:pt x="1266" y="1849"/>
                  </a:lnTo>
                  <a:lnTo>
                    <a:pt x="1265" y="1835"/>
                  </a:lnTo>
                  <a:lnTo>
                    <a:pt x="1261" y="1821"/>
                  </a:lnTo>
                  <a:lnTo>
                    <a:pt x="1255" y="1810"/>
                  </a:lnTo>
                  <a:lnTo>
                    <a:pt x="1246" y="1799"/>
                  </a:lnTo>
                  <a:lnTo>
                    <a:pt x="1236" y="1793"/>
                  </a:lnTo>
                  <a:lnTo>
                    <a:pt x="1223" y="1791"/>
                  </a:lnTo>
                  <a:lnTo>
                    <a:pt x="1121" y="1791"/>
                  </a:lnTo>
                  <a:close/>
                  <a:moveTo>
                    <a:pt x="2938" y="1790"/>
                  </a:moveTo>
                  <a:lnTo>
                    <a:pt x="2897" y="1792"/>
                  </a:lnTo>
                  <a:lnTo>
                    <a:pt x="2859" y="1799"/>
                  </a:lnTo>
                  <a:lnTo>
                    <a:pt x="2823" y="1811"/>
                  </a:lnTo>
                  <a:lnTo>
                    <a:pt x="2791" y="1826"/>
                  </a:lnTo>
                  <a:lnTo>
                    <a:pt x="2761" y="1846"/>
                  </a:lnTo>
                  <a:lnTo>
                    <a:pt x="2734" y="1868"/>
                  </a:lnTo>
                  <a:lnTo>
                    <a:pt x="2710" y="1893"/>
                  </a:lnTo>
                  <a:lnTo>
                    <a:pt x="2689" y="1921"/>
                  </a:lnTo>
                  <a:lnTo>
                    <a:pt x="2672" y="1951"/>
                  </a:lnTo>
                  <a:lnTo>
                    <a:pt x="2657" y="1985"/>
                  </a:lnTo>
                  <a:lnTo>
                    <a:pt x="2645" y="2019"/>
                  </a:lnTo>
                  <a:lnTo>
                    <a:pt x="2637" y="2055"/>
                  </a:lnTo>
                  <a:lnTo>
                    <a:pt x="2632" y="2093"/>
                  </a:lnTo>
                  <a:lnTo>
                    <a:pt x="2631" y="2130"/>
                  </a:lnTo>
                  <a:lnTo>
                    <a:pt x="2631" y="2132"/>
                  </a:lnTo>
                  <a:lnTo>
                    <a:pt x="2632" y="2171"/>
                  </a:lnTo>
                  <a:lnTo>
                    <a:pt x="2637" y="2208"/>
                  </a:lnTo>
                  <a:lnTo>
                    <a:pt x="2645" y="2245"/>
                  </a:lnTo>
                  <a:lnTo>
                    <a:pt x="2657" y="2278"/>
                  </a:lnTo>
                  <a:lnTo>
                    <a:pt x="2671" y="2312"/>
                  </a:lnTo>
                  <a:lnTo>
                    <a:pt x="2688" y="2342"/>
                  </a:lnTo>
                  <a:lnTo>
                    <a:pt x="2709" y="2369"/>
                  </a:lnTo>
                  <a:lnTo>
                    <a:pt x="2732" y="2394"/>
                  </a:lnTo>
                  <a:lnTo>
                    <a:pt x="2760" y="2417"/>
                  </a:lnTo>
                  <a:lnTo>
                    <a:pt x="2789" y="2436"/>
                  </a:lnTo>
                  <a:lnTo>
                    <a:pt x="2821" y="2451"/>
                  </a:lnTo>
                  <a:lnTo>
                    <a:pt x="2857" y="2462"/>
                  </a:lnTo>
                  <a:lnTo>
                    <a:pt x="2895" y="2469"/>
                  </a:lnTo>
                  <a:lnTo>
                    <a:pt x="2937" y="2472"/>
                  </a:lnTo>
                  <a:lnTo>
                    <a:pt x="2977" y="2469"/>
                  </a:lnTo>
                  <a:lnTo>
                    <a:pt x="3015" y="2462"/>
                  </a:lnTo>
                  <a:lnTo>
                    <a:pt x="3051" y="2451"/>
                  </a:lnTo>
                  <a:lnTo>
                    <a:pt x="3083" y="2435"/>
                  </a:lnTo>
                  <a:lnTo>
                    <a:pt x="3114" y="2416"/>
                  </a:lnTo>
                  <a:lnTo>
                    <a:pt x="3140" y="2394"/>
                  </a:lnTo>
                  <a:lnTo>
                    <a:pt x="3164" y="2368"/>
                  </a:lnTo>
                  <a:lnTo>
                    <a:pt x="3185" y="2341"/>
                  </a:lnTo>
                  <a:lnTo>
                    <a:pt x="3203" y="2309"/>
                  </a:lnTo>
                  <a:lnTo>
                    <a:pt x="3217" y="2277"/>
                  </a:lnTo>
                  <a:lnTo>
                    <a:pt x="3229" y="2242"/>
                  </a:lnTo>
                  <a:lnTo>
                    <a:pt x="3237" y="2206"/>
                  </a:lnTo>
                  <a:lnTo>
                    <a:pt x="3242" y="2169"/>
                  </a:lnTo>
                  <a:lnTo>
                    <a:pt x="3243" y="2130"/>
                  </a:lnTo>
                  <a:lnTo>
                    <a:pt x="3243" y="2129"/>
                  </a:lnTo>
                  <a:lnTo>
                    <a:pt x="3242" y="2091"/>
                  </a:lnTo>
                  <a:lnTo>
                    <a:pt x="3237" y="2053"/>
                  </a:lnTo>
                  <a:lnTo>
                    <a:pt x="3229" y="2017"/>
                  </a:lnTo>
                  <a:lnTo>
                    <a:pt x="3217" y="1983"/>
                  </a:lnTo>
                  <a:lnTo>
                    <a:pt x="3204" y="1950"/>
                  </a:lnTo>
                  <a:lnTo>
                    <a:pt x="3186" y="1920"/>
                  </a:lnTo>
                  <a:lnTo>
                    <a:pt x="3165" y="1892"/>
                  </a:lnTo>
                  <a:lnTo>
                    <a:pt x="3142" y="1866"/>
                  </a:lnTo>
                  <a:lnTo>
                    <a:pt x="3115" y="1844"/>
                  </a:lnTo>
                  <a:lnTo>
                    <a:pt x="3085" y="1826"/>
                  </a:lnTo>
                  <a:lnTo>
                    <a:pt x="3053" y="1811"/>
                  </a:lnTo>
                  <a:lnTo>
                    <a:pt x="3017" y="1799"/>
                  </a:lnTo>
                  <a:lnTo>
                    <a:pt x="2979" y="1792"/>
                  </a:lnTo>
                  <a:lnTo>
                    <a:pt x="2938" y="1790"/>
                  </a:lnTo>
                  <a:close/>
                  <a:moveTo>
                    <a:pt x="1725" y="1790"/>
                  </a:moveTo>
                  <a:lnTo>
                    <a:pt x="1684" y="1792"/>
                  </a:lnTo>
                  <a:lnTo>
                    <a:pt x="1645" y="1799"/>
                  </a:lnTo>
                  <a:lnTo>
                    <a:pt x="1611" y="1811"/>
                  </a:lnTo>
                  <a:lnTo>
                    <a:pt x="1577" y="1826"/>
                  </a:lnTo>
                  <a:lnTo>
                    <a:pt x="1548" y="1846"/>
                  </a:lnTo>
                  <a:lnTo>
                    <a:pt x="1521" y="1868"/>
                  </a:lnTo>
                  <a:lnTo>
                    <a:pt x="1498" y="1893"/>
                  </a:lnTo>
                  <a:lnTo>
                    <a:pt x="1477" y="1921"/>
                  </a:lnTo>
                  <a:lnTo>
                    <a:pt x="1459" y="1951"/>
                  </a:lnTo>
                  <a:lnTo>
                    <a:pt x="1444" y="1985"/>
                  </a:lnTo>
                  <a:lnTo>
                    <a:pt x="1433" y="2019"/>
                  </a:lnTo>
                  <a:lnTo>
                    <a:pt x="1424" y="2055"/>
                  </a:lnTo>
                  <a:lnTo>
                    <a:pt x="1419" y="2093"/>
                  </a:lnTo>
                  <a:lnTo>
                    <a:pt x="1418" y="2130"/>
                  </a:lnTo>
                  <a:lnTo>
                    <a:pt x="1418" y="2132"/>
                  </a:lnTo>
                  <a:lnTo>
                    <a:pt x="1419" y="2171"/>
                  </a:lnTo>
                  <a:lnTo>
                    <a:pt x="1424" y="2208"/>
                  </a:lnTo>
                  <a:lnTo>
                    <a:pt x="1433" y="2245"/>
                  </a:lnTo>
                  <a:lnTo>
                    <a:pt x="1443" y="2278"/>
                  </a:lnTo>
                  <a:lnTo>
                    <a:pt x="1458" y="2312"/>
                  </a:lnTo>
                  <a:lnTo>
                    <a:pt x="1476" y="2342"/>
                  </a:lnTo>
                  <a:lnTo>
                    <a:pt x="1497" y="2369"/>
                  </a:lnTo>
                  <a:lnTo>
                    <a:pt x="1520" y="2394"/>
                  </a:lnTo>
                  <a:lnTo>
                    <a:pt x="1547" y="2417"/>
                  </a:lnTo>
                  <a:lnTo>
                    <a:pt x="1576" y="2436"/>
                  </a:lnTo>
                  <a:lnTo>
                    <a:pt x="1609" y="2451"/>
                  </a:lnTo>
                  <a:lnTo>
                    <a:pt x="1644" y="2462"/>
                  </a:lnTo>
                  <a:lnTo>
                    <a:pt x="1682" y="2469"/>
                  </a:lnTo>
                  <a:lnTo>
                    <a:pt x="1723" y="2472"/>
                  </a:lnTo>
                  <a:lnTo>
                    <a:pt x="1765" y="2469"/>
                  </a:lnTo>
                  <a:lnTo>
                    <a:pt x="1802" y="2462"/>
                  </a:lnTo>
                  <a:lnTo>
                    <a:pt x="1838" y="2451"/>
                  </a:lnTo>
                  <a:lnTo>
                    <a:pt x="1870" y="2435"/>
                  </a:lnTo>
                  <a:lnTo>
                    <a:pt x="1901" y="2416"/>
                  </a:lnTo>
                  <a:lnTo>
                    <a:pt x="1927" y="2394"/>
                  </a:lnTo>
                  <a:lnTo>
                    <a:pt x="1951" y="2368"/>
                  </a:lnTo>
                  <a:lnTo>
                    <a:pt x="1972" y="2341"/>
                  </a:lnTo>
                  <a:lnTo>
                    <a:pt x="1990" y="2309"/>
                  </a:lnTo>
                  <a:lnTo>
                    <a:pt x="2004" y="2277"/>
                  </a:lnTo>
                  <a:lnTo>
                    <a:pt x="2016" y="2242"/>
                  </a:lnTo>
                  <a:lnTo>
                    <a:pt x="2024" y="2206"/>
                  </a:lnTo>
                  <a:lnTo>
                    <a:pt x="2029" y="2169"/>
                  </a:lnTo>
                  <a:lnTo>
                    <a:pt x="2031" y="2130"/>
                  </a:lnTo>
                  <a:lnTo>
                    <a:pt x="2031" y="2129"/>
                  </a:lnTo>
                  <a:lnTo>
                    <a:pt x="2029" y="2091"/>
                  </a:lnTo>
                  <a:lnTo>
                    <a:pt x="2024" y="2053"/>
                  </a:lnTo>
                  <a:lnTo>
                    <a:pt x="2016" y="2017"/>
                  </a:lnTo>
                  <a:lnTo>
                    <a:pt x="2004" y="1983"/>
                  </a:lnTo>
                  <a:lnTo>
                    <a:pt x="1990" y="1950"/>
                  </a:lnTo>
                  <a:lnTo>
                    <a:pt x="1973" y="1920"/>
                  </a:lnTo>
                  <a:lnTo>
                    <a:pt x="1952" y="1892"/>
                  </a:lnTo>
                  <a:lnTo>
                    <a:pt x="1928" y="1866"/>
                  </a:lnTo>
                  <a:lnTo>
                    <a:pt x="1902" y="1844"/>
                  </a:lnTo>
                  <a:lnTo>
                    <a:pt x="1873" y="1826"/>
                  </a:lnTo>
                  <a:lnTo>
                    <a:pt x="1840" y="1811"/>
                  </a:lnTo>
                  <a:lnTo>
                    <a:pt x="1804" y="1799"/>
                  </a:lnTo>
                  <a:lnTo>
                    <a:pt x="1766" y="1792"/>
                  </a:lnTo>
                  <a:lnTo>
                    <a:pt x="1725" y="1790"/>
                  </a:lnTo>
                  <a:close/>
                  <a:moveTo>
                    <a:pt x="507" y="1790"/>
                  </a:moveTo>
                  <a:lnTo>
                    <a:pt x="465" y="1792"/>
                  </a:lnTo>
                  <a:lnTo>
                    <a:pt x="427" y="1799"/>
                  </a:lnTo>
                  <a:lnTo>
                    <a:pt x="392" y="1811"/>
                  </a:lnTo>
                  <a:lnTo>
                    <a:pt x="359" y="1826"/>
                  </a:lnTo>
                  <a:lnTo>
                    <a:pt x="329" y="1846"/>
                  </a:lnTo>
                  <a:lnTo>
                    <a:pt x="303" y="1868"/>
                  </a:lnTo>
                  <a:lnTo>
                    <a:pt x="279" y="1893"/>
                  </a:lnTo>
                  <a:lnTo>
                    <a:pt x="258" y="1921"/>
                  </a:lnTo>
                  <a:lnTo>
                    <a:pt x="240" y="1951"/>
                  </a:lnTo>
                  <a:lnTo>
                    <a:pt x="225" y="1985"/>
                  </a:lnTo>
                  <a:lnTo>
                    <a:pt x="214" y="2019"/>
                  </a:lnTo>
                  <a:lnTo>
                    <a:pt x="205" y="2055"/>
                  </a:lnTo>
                  <a:lnTo>
                    <a:pt x="201" y="2093"/>
                  </a:lnTo>
                  <a:lnTo>
                    <a:pt x="199" y="2130"/>
                  </a:lnTo>
                  <a:lnTo>
                    <a:pt x="199" y="2132"/>
                  </a:lnTo>
                  <a:lnTo>
                    <a:pt x="201" y="2171"/>
                  </a:lnTo>
                  <a:lnTo>
                    <a:pt x="205" y="2208"/>
                  </a:lnTo>
                  <a:lnTo>
                    <a:pt x="214" y="2245"/>
                  </a:lnTo>
                  <a:lnTo>
                    <a:pt x="225" y="2278"/>
                  </a:lnTo>
                  <a:lnTo>
                    <a:pt x="240" y="2312"/>
                  </a:lnTo>
                  <a:lnTo>
                    <a:pt x="257" y="2342"/>
                  </a:lnTo>
                  <a:lnTo>
                    <a:pt x="278" y="2369"/>
                  </a:lnTo>
                  <a:lnTo>
                    <a:pt x="302" y="2394"/>
                  </a:lnTo>
                  <a:lnTo>
                    <a:pt x="328" y="2417"/>
                  </a:lnTo>
                  <a:lnTo>
                    <a:pt x="357" y="2436"/>
                  </a:lnTo>
                  <a:lnTo>
                    <a:pt x="390" y="2451"/>
                  </a:lnTo>
                  <a:lnTo>
                    <a:pt x="425" y="2462"/>
                  </a:lnTo>
                  <a:lnTo>
                    <a:pt x="464" y="2469"/>
                  </a:lnTo>
                  <a:lnTo>
                    <a:pt x="505" y="2472"/>
                  </a:lnTo>
                  <a:lnTo>
                    <a:pt x="546" y="2469"/>
                  </a:lnTo>
                  <a:lnTo>
                    <a:pt x="583" y="2462"/>
                  </a:lnTo>
                  <a:lnTo>
                    <a:pt x="619" y="2451"/>
                  </a:lnTo>
                  <a:lnTo>
                    <a:pt x="652" y="2435"/>
                  </a:lnTo>
                  <a:lnTo>
                    <a:pt x="682" y="2416"/>
                  </a:lnTo>
                  <a:lnTo>
                    <a:pt x="709" y="2394"/>
                  </a:lnTo>
                  <a:lnTo>
                    <a:pt x="732" y="2368"/>
                  </a:lnTo>
                  <a:lnTo>
                    <a:pt x="753" y="2341"/>
                  </a:lnTo>
                  <a:lnTo>
                    <a:pt x="771" y="2309"/>
                  </a:lnTo>
                  <a:lnTo>
                    <a:pt x="785" y="2277"/>
                  </a:lnTo>
                  <a:lnTo>
                    <a:pt x="797" y="2242"/>
                  </a:lnTo>
                  <a:lnTo>
                    <a:pt x="805" y="2206"/>
                  </a:lnTo>
                  <a:lnTo>
                    <a:pt x="811" y="2169"/>
                  </a:lnTo>
                  <a:lnTo>
                    <a:pt x="812" y="2130"/>
                  </a:lnTo>
                  <a:lnTo>
                    <a:pt x="812" y="2129"/>
                  </a:lnTo>
                  <a:lnTo>
                    <a:pt x="811" y="2091"/>
                  </a:lnTo>
                  <a:lnTo>
                    <a:pt x="805" y="2053"/>
                  </a:lnTo>
                  <a:lnTo>
                    <a:pt x="797" y="2017"/>
                  </a:lnTo>
                  <a:lnTo>
                    <a:pt x="787" y="1983"/>
                  </a:lnTo>
                  <a:lnTo>
                    <a:pt x="772" y="1950"/>
                  </a:lnTo>
                  <a:lnTo>
                    <a:pt x="754" y="1920"/>
                  </a:lnTo>
                  <a:lnTo>
                    <a:pt x="733" y="1892"/>
                  </a:lnTo>
                  <a:lnTo>
                    <a:pt x="710" y="1866"/>
                  </a:lnTo>
                  <a:lnTo>
                    <a:pt x="683" y="1844"/>
                  </a:lnTo>
                  <a:lnTo>
                    <a:pt x="653" y="1826"/>
                  </a:lnTo>
                  <a:lnTo>
                    <a:pt x="621" y="1811"/>
                  </a:lnTo>
                  <a:lnTo>
                    <a:pt x="585" y="1799"/>
                  </a:lnTo>
                  <a:lnTo>
                    <a:pt x="548" y="1792"/>
                  </a:lnTo>
                  <a:lnTo>
                    <a:pt x="507" y="1790"/>
                  </a:lnTo>
                  <a:close/>
                  <a:moveTo>
                    <a:pt x="3062" y="980"/>
                  </a:moveTo>
                  <a:lnTo>
                    <a:pt x="3059" y="982"/>
                  </a:lnTo>
                  <a:lnTo>
                    <a:pt x="3056" y="983"/>
                  </a:lnTo>
                  <a:lnTo>
                    <a:pt x="3053" y="985"/>
                  </a:lnTo>
                  <a:lnTo>
                    <a:pt x="3050" y="986"/>
                  </a:lnTo>
                  <a:lnTo>
                    <a:pt x="2908" y="1027"/>
                  </a:lnTo>
                  <a:lnTo>
                    <a:pt x="2894" y="1034"/>
                  </a:lnTo>
                  <a:lnTo>
                    <a:pt x="2882" y="1044"/>
                  </a:lnTo>
                  <a:lnTo>
                    <a:pt x="2875" y="1057"/>
                  </a:lnTo>
                  <a:lnTo>
                    <a:pt x="2872" y="1073"/>
                  </a:lnTo>
                  <a:lnTo>
                    <a:pt x="2873" y="1088"/>
                  </a:lnTo>
                  <a:lnTo>
                    <a:pt x="2889" y="1156"/>
                  </a:lnTo>
                  <a:lnTo>
                    <a:pt x="2896" y="1170"/>
                  </a:lnTo>
                  <a:lnTo>
                    <a:pt x="2904" y="1182"/>
                  </a:lnTo>
                  <a:lnTo>
                    <a:pt x="2917" y="1190"/>
                  </a:lnTo>
                  <a:lnTo>
                    <a:pt x="2930" y="1194"/>
                  </a:lnTo>
                  <a:lnTo>
                    <a:pt x="2946" y="1193"/>
                  </a:lnTo>
                  <a:lnTo>
                    <a:pt x="2961" y="1192"/>
                  </a:lnTo>
                  <a:lnTo>
                    <a:pt x="2974" y="1195"/>
                  </a:lnTo>
                  <a:lnTo>
                    <a:pt x="2986" y="1204"/>
                  </a:lnTo>
                  <a:lnTo>
                    <a:pt x="2995" y="1214"/>
                  </a:lnTo>
                  <a:lnTo>
                    <a:pt x="3001" y="1227"/>
                  </a:lnTo>
                  <a:lnTo>
                    <a:pt x="3004" y="1242"/>
                  </a:lnTo>
                  <a:lnTo>
                    <a:pt x="3004" y="1602"/>
                  </a:lnTo>
                  <a:lnTo>
                    <a:pt x="3006" y="1615"/>
                  </a:lnTo>
                  <a:lnTo>
                    <a:pt x="3012" y="1627"/>
                  </a:lnTo>
                  <a:lnTo>
                    <a:pt x="3021" y="1636"/>
                  </a:lnTo>
                  <a:lnTo>
                    <a:pt x="3033" y="1643"/>
                  </a:lnTo>
                  <a:lnTo>
                    <a:pt x="3045" y="1648"/>
                  </a:lnTo>
                  <a:lnTo>
                    <a:pt x="3059" y="1650"/>
                  </a:lnTo>
                  <a:lnTo>
                    <a:pt x="3165" y="1650"/>
                  </a:lnTo>
                  <a:lnTo>
                    <a:pt x="3180" y="1648"/>
                  </a:lnTo>
                  <a:lnTo>
                    <a:pt x="3192" y="1640"/>
                  </a:lnTo>
                  <a:lnTo>
                    <a:pt x="3200" y="1631"/>
                  </a:lnTo>
                  <a:lnTo>
                    <a:pt x="3206" y="1617"/>
                  </a:lnTo>
                  <a:lnTo>
                    <a:pt x="3208" y="1602"/>
                  </a:lnTo>
                  <a:lnTo>
                    <a:pt x="3208" y="1038"/>
                  </a:lnTo>
                  <a:lnTo>
                    <a:pt x="3206" y="1024"/>
                  </a:lnTo>
                  <a:lnTo>
                    <a:pt x="3203" y="1011"/>
                  </a:lnTo>
                  <a:lnTo>
                    <a:pt x="3196" y="999"/>
                  </a:lnTo>
                  <a:lnTo>
                    <a:pt x="3188" y="990"/>
                  </a:lnTo>
                  <a:lnTo>
                    <a:pt x="3177" y="983"/>
                  </a:lnTo>
                  <a:lnTo>
                    <a:pt x="3165" y="980"/>
                  </a:lnTo>
                  <a:lnTo>
                    <a:pt x="3062" y="980"/>
                  </a:lnTo>
                  <a:close/>
                  <a:moveTo>
                    <a:pt x="1698" y="980"/>
                  </a:moveTo>
                  <a:lnTo>
                    <a:pt x="1693" y="982"/>
                  </a:lnTo>
                  <a:lnTo>
                    <a:pt x="1690" y="983"/>
                  </a:lnTo>
                  <a:lnTo>
                    <a:pt x="1687" y="985"/>
                  </a:lnTo>
                  <a:lnTo>
                    <a:pt x="1684" y="986"/>
                  </a:lnTo>
                  <a:lnTo>
                    <a:pt x="1543" y="1027"/>
                  </a:lnTo>
                  <a:lnTo>
                    <a:pt x="1528" y="1034"/>
                  </a:lnTo>
                  <a:lnTo>
                    <a:pt x="1516" y="1044"/>
                  </a:lnTo>
                  <a:lnTo>
                    <a:pt x="1509" y="1057"/>
                  </a:lnTo>
                  <a:lnTo>
                    <a:pt x="1506" y="1073"/>
                  </a:lnTo>
                  <a:lnTo>
                    <a:pt x="1507" y="1088"/>
                  </a:lnTo>
                  <a:lnTo>
                    <a:pt x="1524" y="1156"/>
                  </a:lnTo>
                  <a:lnTo>
                    <a:pt x="1530" y="1170"/>
                  </a:lnTo>
                  <a:lnTo>
                    <a:pt x="1539" y="1182"/>
                  </a:lnTo>
                  <a:lnTo>
                    <a:pt x="1551" y="1190"/>
                  </a:lnTo>
                  <a:lnTo>
                    <a:pt x="1565" y="1194"/>
                  </a:lnTo>
                  <a:lnTo>
                    <a:pt x="1580" y="1193"/>
                  </a:lnTo>
                  <a:lnTo>
                    <a:pt x="1595" y="1192"/>
                  </a:lnTo>
                  <a:lnTo>
                    <a:pt x="1609" y="1195"/>
                  </a:lnTo>
                  <a:lnTo>
                    <a:pt x="1621" y="1204"/>
                  </a:lnTo>
                  <a:lnTo>
                    <a:pt x="1630" y="1214"/>
                  </a:lnTo>
                  <a:lnTo>
                    <a:pt x="1636" y="1227"/>
                  </a:lnTo>
                  <a:lnTo>
                    <a:pt x="1638" y="1242"/>
                  </a:lnTo>
                  <a:lnTo>
                    <a:pt x="1638" y="1602"/>
                  </a:lnTo>
                  <a:lnTo>
                    <a:pt x="1640" y="1615"/>
                  </a:lnTo>
                  <a:lnTo>
                    <a:pt x="1646" y="1627"/>
                  </a:lnTo>
                  <a:lnTo>
                    <a:pt x="1656" y="1636"/>
                  </a:lnTo>
                  <a:lnTo>
                    <a:pt x="1667" y="1643"/>
                  </a:lnTo>
                  <a:lnTo>
                    <a:pt x="1681" y="1648"/>
                  </a:lnTo>
                  <a:lnTo>
                    <a:pt x="1694" y="1650"/>
                  </a:lnTo>
                  <a:lnTo>
                    <a:pt x="1799" y="1650"/>
                  </a:lnTo>
                  <a:lnTo>
                    <a:pt x="1815" y="1648"/>
                  </a:lnTo>
                  <a:lnTo>
                    <a:pt x="1826" y="1640"/>
                  </a:lnTo>
                  <a:lnTo>
                    <a:pt x="1835" y="1631"/>
                  </a:lnTo>
                  <a:lnTo>
                    <a:pt x="1840" y="1617"/>
                  </a:lnTo>
                  <a:lnTo>
                    <a:pt x="1842" y="1602"/>
                  </a:lnTo>
                  <a:lnTo>
                    <a:pt x="1842" y="1038"/>
                  </a:lnTo>
                  <a:lnTo>
                    <a:pt x="1841" y="1024"/>
                  </a:lnTo>
                  <a:lnTo>
                    <a:pt x="1837" y="1011"/>
                  </a:lnTo>
                  <a:lnTo>
                    <a:pt x="1832" y="999"/>
                  </a:lnTo>
                  <a:lnTo>
                    <a:pt x="1823" y="990"/>
                  </a:lnTo>
                  <a:lnTo>
                    <a:pt x="1812" y="983"/>
                  </a:lnTo>
                  <a:lnTo>
                    <a:pt x="1799" y="980"/>
                  </a:lnTo>
                  <a:lnTo>
                    <a:pt x="1698" y="980"/>
                  </a:lnTo>
                  <a:close/>
                  <a:moveTo>
                    <a:pt x="391" y="980"/>
                  </a:moveTo>
                  <a:lnTo>
                    <a:pt x="386" y="982"/>
                  </a:lnTo>
                  <a:lnTo>
                    <a:pt x="383" y="983"/>
                  </a:lnTo>
                  <a:lnTo>
                    <a:pt x="380" y="985"/>
                  </a:lnTo>
                  <a:lnTo>
                    <a:pt x="377" y="986"/>
                  </a:lnTo>
                  <a:lnTo>
                    <a:pt x="236" y="1027"/>
                  </a:lnTo>
                  <a:lnTo>
                    <a:pt x="221" y="1034"/>
                  </a:lnTo>
                  <a:lnTo>
                    <a:pt x="211" y="1044"/>
                  </a:lnTo>
                  <a:lnTo>
                    <a:pt x="202" y="1057"/>
                  </a:lnTo>
                  <a:lnTo>
                    <a:pt x="199" y="1073"/>
                  </a:lnTo>
                  <a:lnTo>
                    <a:pt x="200" y="1088"/>
                  </a:lnTo>
                  <a:lnTo>
                    <a:pt x="218" y="1156"/>
                  </a:lnTo>
                  <a:lnTo>
                    <a:pt x="223" y="1170"/>
                  </a:lnTo>
                  <a:lnTo>
                    <a:pt x="232" y="1182"/>
                  </a:lnTo>
                  <a:lnTo>
                    <a:pt x="244" y="1190"/>
                  </a:lnTo>
                  <a:lnTo>
                    <a:pt x="258" y="1194"/>
                  </a:lnTo>
                  <a:lnTo>
                    <a:pt x="273" y="1193"/>
                  </a:lnTo>
                  <a:lnTo>
                    <a:pt x="288" y="1192"/>
                  </a:lnTo>
                  <a:lnTo>
                    <a:pt x="303" y="1195"/>
                  </a:lnTo>
                  <a:lnTo>
                    <a:pt x="314" y="1204"/>
                  </a:lnTo>
                  <a:lnTo>
                    <a:pt x="323" y="1214"/>
                  </a:lnTo>
                  <a:lnTo>
                    <a:pt x="329" y="1227"/>
                  </a:lnTo>
                  <a:lnTo>
                    <a:pt x="331" y="1242"/>
                  </a:lnTo>
                  <a:lnTo>
                    <a:pt x="331" y="1602"/>
                  </a:lnTo>
                  <a:lnTo>
                    <a:pt x="333" y="1615"/>
                  </a:lnTo>
                  <a:lnTo>
                    <a:pt x="339" y="1627"/>
                  </a:lnTo>
                  <a:lnTo>
                    <a:pt x="349" y="1636"/>
                  </a:lnTo>
                  <a:lnTo>
                    <a:pt x="360" y="1643"/>
                  </a:lnTo>
                  <a:lnTo>
                    <a:pt x="374" y="1648"/>
                  </a:lnTo>
                  <a:lnTo>
                    <a:pt x="387" y="1650"/>
                  </a:lnTo>
                  <a:lnTo>
                    <a:pt x="492" y="1650"/>
                  </a:lnTo>
                  <a:lnTo>
                    <a:pt x="508" y="1648"/>
                  </a:lnTo>
                  <a:lnTo>
                    <a:pt x="519" y="1640"/>
                  </a:lnTo>
                  <a:lnTo>
                    <a:pt x="528" y="1631"/>
                  </a:lnTo>
                  <a:lnTo>
                    <a:pt x="533" y="1617"/>
                  </a:lnTo>
                  <a:lnTo>
                    <a:pt x="535" y="1602"/>
                  </a:lnTo>
                  <a:lnTo>
                    <a:pt x="535" y="1038"/>
                  </a:lnTo>
                  <a:lnTo>
                    <a:pt x="534" y="1024"/>
                  </a:lnTo>
                  <a:lnTo>
                    <a:pt x="530" y="1011"/>
                  </a:lnTo>
                  <a:lnTo>
                    <a:pt x="525" y="999"/>
                  </a:lnTo>
                  <a:lnTo>
                    <a:pt x="516" y="990"/>
                  </a:lnTo>
                  <a:lnTo>
                    <a:pt x="506" y="983"/>
                  </a:lnTo>
                  <a:lnTo>
                    <a:pt x="492" y="980"/>
                  </a:lnTo>
                  <a:lnTo>
                    <a:pt x="391" y="980"/>
                  </a:lnTo>
                  <a:close/>
                  <a:moveTo>
                    <a:pt x="2381" y="979"/>
                  </a:moveTo>
                  <a:lnTo>
                    <a:pt x="2341" y="982"/>
                  </a:lnTo>
                  <a:lnTo>
                    <a:pt x="2302" y="989"/>
                  </a:lnTo>
                  <a:lnTo>
                    <a:pt x="2266" y="1000"/>
                  </a:lnTo>
                  <a:lnTo>
                    <a:pt x="2234" y="1016"/>
                  </a:lnTo>
                  <a:lnTo>
                    <a:pt x="2205" y="1035"/>
                  </a:lnTo>
                  <a:lnTo>
                    <a:pt x="2177" y="1057"/>
                  </a:lnTo>
                  <a:lnTo>
                    <a:pt x="2153" y="1082"/>
                  </a:lnTo>
                  <a:lnTo>
                    <a:pt x="2132" y="1110"/>
                  </a:lnTo>
                  <a:lnTo>
                    <a:pt x="2114" y="1141"/>
                  </a:lnTo>
                  <a:lnTo>
                    <a:pt x="2100" y="1174"/>
                  </a:lnTo>
                  <a:lnTo>
                    <a:pt x="2088" y="1209"/>
                  </a:lnTo>
                  <a:lnTo>
                    <a:pt x="2081" y="1244"/>
                  </a:lnTo>
                  <a:lnTo>
                    <a:pt x="2076" y="1282"/>
                  </a:lnTo>
                  <a:lnTo>
                    <a:pt x="2074" y="1320"/>
                  </a:lnTo>
                  <a:lnTo>
                    <a:pt x="2074" y="1322"/>
                  </a:lnTo>
                  <a:lnTo>
                    <a:pt x="2076" y="1361"/>
                  </a:lnTo>
                  <a:lnTo>
                    <a:pt x="2080" y="1397"/>
                  </a:lnTo>
                  <a:lnTo>
                    <a:pt x="2088" y="1434"/>
                  </a:lnTo>
                  <a:lnTo>
                    <a:pt x="2100" y="1469"/>
                  </a:lnTo>
                  <a:lnTo>
                    <a:pt x="2114" y="1501"/>
                  </a:lnTo>
                  <a:lnTo>
                    <a:pt x="2132" y="1531"/>
                  </a:lnTo>
                  <a:lnTo>
                    <a:pt x="2152" y="1559"/>
                  </a:lnTo>
                  <a:lnTo>
                    <a:pt x="2176" y="1585"/>
                  </a:lnTo>
                  <a:lnTo>
                    <a:pt x="2202" y="1607"/>
                  </a:lnTo>
                  <a:lnTo>
                    <a:pt x="2233" y="1626"/>
                  </a:lnTo>
                  <a:lnTo>
                    <a:pt x="2265" y="1640"/>
                  </a:lnTo>
                  <a:lnTo>
                    <a:pt x="2300" y="1652"/>
                  </a:lnTo>
                  <a:lnTo>
                    <a:pt x="2339" y="1658"/>
                  </a:lnTo>
                  <a:lnTo>
                    <a:pt x="2379" y="1661"/>
                  </a:lnTo>
                  <a:lnTo>
                    <a:pt x="2420" y="1658"/>
                  </a:lnTo>
                  <a:lnTo>
                    <a:pt x="2459" y="1652"/>
                  </a:lnTo>
                  <a:lnTo>
                    <a:pt x="2495" y="1640"/>
                  </a:lnTo>
                  <a:lnTo>
                    <a:pt x="2527" y="1625"/>
                  </a:lnTo>
                  <a:lnTo>
                    <a:pt x="2556" y="1606"/>
                  </a:lnTo>
                  <a:lnTo>
                    <a:pt x="2584" y="1584"/>
                  </a:lnTo>
                  <a:lnTo>
                    <a:pt x="2608" y="1559"/>
                  </a:lnTo>
                  <a:lnTo>
                    <a:pt x="2629" y="1530"/>
                  </a:lnTo>
                  <a:lnTo>
                    <a:pt x="2645" y="1499"/>
                  </a:lnTo>
                  <a:lnTo>
                    <a:pt x="2660" y="1466"/>
                  </a:lnTo>
                  <a:lnTo>
                    <a:pt x="2672" y="1432"/>
                  </a:lnTo>
                  <a:lnTo>
                    <a:pt x="2680" y="1396"/>
                  </a:lnTo>
                  <a:lnTo>
                    <a:pt x="2685" y="1359"/>
                  </a:lnTo>
                  <a:lnTo>
                    <a:pt x="2687" y="1320"/>
                  </a:lnTo>
                  <a:lnTo>
                    <a:pt x="2687" y="1319"/>
                  </a:lnTo>
                  <a:lnTo>
                    <a:pt x="2685" y="1280"/>
                  </a:lnTo>
                  <a:lnTo>
                    <a:pt x="2680" y="1243"/>
                  </a:lnTo>
                  <a:lnTo>
                    <a:pt x="2673" y="1207"/>
                  </a:lnTo>
                  <a:lnTo>
                    <a:pt x="2661" y="1172"/>
                  </a:lnTo>
                  <a:lnTo>
                    <a:pt x="2646" y="1140"/>
                  </a:lnTo>
                  <a:lnTo>
                    <a:pt x="2629" y="1109"/>
                  </a:lnTo>
                  <a:lnTo>
                    <a:pt x="2609" y="1081"/>
                  </a:lnTo>
                  <a:lnTo>
                    <a:pt x="2585" y="1056"/>
                  </a:lnTo>
                  <a:lnTo>
                    <a:pt x="2558" y="1034"/>
                  </a:lnTo>
                  <a:lnTo>
                    <a:pt x="2528" y="1015"/>
                  </a:lnTo>
                  <a:lnTo>
                    <a:pt x="2496" y="1000"/>
                  </a:lnTo>
                  <a:lnTo>
                    <a:pt x="2460" y="989"/>
                  </a:lnTo>
                  <a:lnTo>
                    <a:pt x="2422" y="982"/>
                  </a:lnTo>
                  <a:lnTo>
                    <a:pt x="2381" y="979"/>
                  </a:lnTo>
                  <a:close/>
                  <a:moveTo>
                    <a:pt x="1050" y="979"/>
                  </a:moveTo>
                  <a:lnTo>
                    <a:pt x="1010" y="982"/>
                  </a:lnTo>
                  <a:lnTo>
                    <a:pt x="972" y="989"/>
                  </a:lnTo>
                  <a:lnTo>
                    <a:pt x="936" y="1000"/>
                  </a:lnTo>
                  <a:lnTo>
                    <a:pt x="904" y="1016"/>
                  </a:lnTo>
                  <a:lnTo>
                    <a:pt x="873" y="1035"/>
                  </a:lnTo>
                  <a:lnTo>
                    <a:pt x="847" y="1057"/>
                  </a:lnTo>
                  <a:lnTo>
                    <a:pt x="823" y="1082"/>
                  </a:lnTo>
                  <a:lnTo>
                    <a:pt x="802" y="1110"/>
                  </a:lnTo>
                  <a:lnTo>
                    <a:pt x="784" y="1141"/>
                  </a:lnTo>
                  <a:lnTo>
                    <a:pt x="770" y="1174"/>
                  </a:lnTo>
                  <a:lnTo>
                    <a:pt x="758" y="1209"/>
                  </a:lnTo>
                  <a:lnTo>
                    <a:pt x="750" y="1244"/>
                  </a:lnTo>
                  <a:lnTo>
                    <a:pt x="745" y="1282"/>
                  </a:lnTo>
                  <a:lnTo>
                    <a:pt x="744" y="1320"/>
                  </a:lnTo>
                  <a:lnTo>
                    <a:pt x="744" y="1322"/>
                  </a:lnTo>
                  <a:lnTo>
                    <a:pt x="745" y="1361"/>
                  </a:lnTo>
                  <a:lnTo>
                    <a:pt x="750" y="1397"/>
                  </a:lnTo>
                  <a:lnTo>
                    <a:pt x="758" y="1434"/>
                  </a:lnTo>
                  <a:lnTo>
                    <a:pt x="770" y="1469"/>
                  </a:lnTo>
                  <a:lnTo>
                    <a:pt x="783" y="1501"/>
                  </a:lnTo>
                  <a:lnTo>
                    <a:pt x="801" y="1531"/>
                  </a:lnTo>
                  <a:lnTo>
                    <a:pt x="822" y="1559"/>
                  </a:lnTo>
                  <a:lnTo>
                    <a:pt x="846" y="1585"/>
                  </a:lnTo>
                  <a:lnTo>
                    <a:pt x="872" y="1607"/>
                  </a:lnTo>
                  <a:lnTo>
                    <a:pt x="902" y="1626"/>
                  </a:lnTo>
                  <a:lnTo>
                    <a:pt x="934" y="1640"/>
                  </a:lnTo>
                  <a:lnTo>
                    <a:pt x="970" y="1652"/>
                  </a:lnTo>
                  <a:lnTo>
                    <a:pt x="1009" y="1658"/>
                  </a:lnTo>
                  <a:lnTo>
                    <a:pt x="1049" y="1661"/>
                  </a:lnTo>
                  <a:lnTo>
                    <a:pt x="1090" y="1658"/>
                  </a:lnTo>
                  <a:lnTo>
                    <a:pt x="1128" y="1652"/>
                  </a:lnTo>
                  <a:lnTo>
                    <a:pt x="1164" y="1640"/>
                  </a:lnTo>
                  <a:lnTo>
                    <a:pt x="1196" y="1625"/>
                  </a:lnTo>
                  <a:lnTo>
                    <a:pt x="1226" y="1606"/>
                  </a:lnTo>
                  <a:lnTo>
                    <a:pt x="1254" y="1584"/>
                  </a:lnTo>
                  <a:lnTo>
                    <a:pt x="1277" y="1559"/>
                  </a:lnTo>
                  <a:lnTo>
                    <a:pt x="1298" y="1530"/>
                  </a:lnTo>
                  <a:lnTo>
                    <a:pt x="1315" y="1499"/>
                  </a:lnTo>
                  <a:lnTo>
                    <a:pt x="1330" y="1466"/>
                  </a:lnTo>
                  <a:lnTo>
                    <a:pt x="1342" y="1432"/>
                  </a:lnTo>
                  <a:lnTo>
                    <a:pt x="1350" y="1396"/>
                  </a:lnTo>
                  <a:lnTo>
                    <a:pt x="1355" y="1359"/>
                  </a:lnTo>
                  <a:lnTo>
                    <a:pt x="1356" y="1320"/>
                  </a:lnTo>
                  <a:lnTo>
                    <a:pt x="1356" y="1319"/>
                  </a:lnTo>
                  <a:lnTo>
                    <a:pt x="1355" y="1280"/>
                  </a:lnTo>
                  <a:lnTo>
                    <a:pt x="1350" y="1243"/>
                  </a:lnTo>
                  <a:lnTo>
                    <a:pt x="1342" y="1207"/>
                  </a:lnTo>
                  <a:lnTo>
                    <a:pt x="1330" y="1172"/>
                  </a:lnTo>
                  <a:lnTo>
                    <a:pt x="1316" y="1140"/>
                  </a:lnTo>
                  <a:lnTo>
                    <a:pt x="1299" y="1109"/>
                  </a:lnTo>
                  <a:lnTo>
                    <a:pt x="1278" y="1081"/>
                  </a:lnTo>
                  <a:lnTo>
                    <a:pt x="1255" y="1056"/>
                  </a:lnTo>
                  <a:lnTo>
                    <a:pt x="1227" y="1034"/>
                  </a:lnTo>
                  <a:lnTo>
                    <a:pt x="1198" y="1015"/>
                  </a:lnTo>
                  <a:lnTo>
                    <a:pt x="1166" y="1000"/>
                  </a:lnTo>
                  <a:lnTo>
                    <a:pt x="1130" y="989"/>
                  </a:lnTo>
                  <a:lnTo>
                    <a:pt x="1092" y="982"/>
                  </a:lnTo>
                  <a:lnTo>
                    <a:pt x="1050" y="979"/>
                  </a:lnTo>
                  <a:close/>
                  <a:moveTo>
                    <a:pt x="2346" y="175"/>
                  </a:moveTo>
                  <a:lnTo>
                    <a:pt x="2342" y="176"/>
                  </a:lnTo>
                  <a:lnTo>
                    <a:pt x="2339" y="177"/>
                  </a:lnTo>
                  <a:lnTo>
                    <a:pt x="2335" y="179"/>
                  </a:lnTo>
                  <a:lnTo>
                    <a:pt x="2332" y="180"/>
                  </a:lnTo>
                  <a:lnTo>
                    <a:pt x="2191" y="221"/>
                  </a:lnTo>
                  <a:lnTo>
                    <a:pt x="2176" y="229"/>
                  </a:lnTo>
                  <a:lnTo>
                    <a:pt x="2165" y="239"/>
                  </a:lnTo>
                  <a:lnTo>
                    <a:pt x="2157" y="252"/>
                  </a:lnTo>
                  <a:lnTo>
                    <a:pt x="2154" y="267"/>
                  </a:lnTo>
                  <a:lnTo>
                    <a:pt x="2155" y="283"/>
                  </a:lnTo>
                  <a:lnTo>
                    <a:pt x="2172" y="351"/>
                  </a:lnTo>
                  <a:lnTo>
                    <a:pt x="2178" y="365"/>
                  </a:lnTo>
                  <a:lnTo>
                    <a:pt x="2188" y="376"/>
                  </a:lnTo>
                  <a:lnTo>
                    <a:pt x="2199" y="385"/>
                  </a:lnTo>
                  <a:lnTo>
                    <a:pt x="2213" y="389"/>
                  </a:lnTo>
                  <a:lnTo>
                    <a:pt x="2229" y="388"/>
                  </a:lnTo>
                  <a:lnTo>
                    <a:pt x="2243" y="387"/>
                  </a:lnTo>
                  <a:lnTo>
                    <a:pt x="2257" y="390"/>
                  </a:lnTo>
                  <a:lnTo>
                    <a:pt x="2269" y="398"/>
                  </a:lnTo>
                  <a:lnTo>
                    <a:pt x="2278" y="409"/>
                  </a:lnTo>
                  <a:lnTo>
                    <a:pt x="2284" y="421"/>
                  </a:lnTo>
                  <a:lnTo>
                    <a:pt x="2286" y="437"/>
                  </a:lnTo>
                  <a:lnTo>
                    <a:pt x="2286" y="796"/>
                  </a:lnTo>
                  <a:lnTo>
                    <a:pt x="2288" y="810"/>
                  </a:lnTo>
                  <a:lnTo>
                    <a:pt x="2295" y="821"/>
                  </a:lnTo>
                  <a:lnTo>
                    <a:pt x="2304" y="831"/>
                  </a:lnTo>
                  <a:lnTo>
                    <a:pt x="2316" y="838"/>
                  </a:lnTo>
                  <a:lnTo>
                    <a:pt x="2329" y="842"/>
                  </a:lnTo>
                  <a:lnTo>
                    <a:pt x="2343" y="844"/>
                  </a:lnTo>
                  <a:lnTo>
                    <a:pt x="2447" y="844"/>
                  </a:lnTo>
                  <a:lnTo>
                    <a:pt x="2463" y="842"/>
                  </a:lnTo>
                  <a:lnTo>
                    <a:pt x="2475" y="835"/>
                  </a:lnTo>
                  <a:lnTo>
                    <a:pt x="2483" y="825"/>
                  </a:lnTo>
                  <a:lnTo>
                    <a:pt x="2488" y="812"/>
                  </a:lnTo>
                  <a:lnTo>
                    <a:pt x="2490" y="796"/>
                  </a:lnTo>
                  <a:lnTo>
                    <a:pt x="2490" y="233"/>
                  </a:lnTo>
                  <a:lnTo>
                    <a:pt x="2489" y="219"/>
                  </a:lnTo>
                  <a:lnTo>
                    <a:pt x="2485" y="206"/>
                  </a:lnTo>
                  <a:lnTo>
                    <a:pt x="2480" y="194"/>
                  </a:lnTo>
                  <a:lnTo>
                    <a:pt x="2472" y="185"/>
                  </a:lnTo>
                  <a:lnTo>
                    <a:pt x="2460" y="177"/>
                  </a:lnTo>
                  <a:lnTo>
                    <a:pt x="2447" y="175"/>
                  </a:lnTo>
                  <a:lnTo>
                    <a:pt x="2346" y="175"/>
                  </a:lnTo>
                  <a:close/>
                  <a:moveTo>
                    <a:pt x="1121" y="170"/>
                  </a:moveTo>
                  <a:lnTo>
                    <a:pt x="1117" y="171"/>
                  </a:lnTo>
                  <a:lnTo>
                    <a:pt x="1114" y="172"/>
                  </a:lnTo>
                  <a:lnTo>
                    <a:pt x="1111" y="174"/>
                  </a:lnTo>
                  <a:lnTo>
                    <a:pt x="1108" y="175"/>
                  </a:lnTo>
                  <a:lnTo>
                    <a:pt x="967" y="216"/>
                  </a:lnTo>
                  <a:lnTo>
                    <a:pt x="952" y="223"/>
                  </a:lnTo>
                  <a:lnTo>
                    <a:pt x="940" y="234"/>
                  </a:lnTo>
                  <a:lnTo>
                    <a:pt x="933" y="246"/>
                  </a:lnTo>
                  <a:lnTo>
                    <a:pt x="930" y="262"/>
                  </a:lnTo>
                  <a:lnTo>
                    <a:pt x="931" y="278"/>
                  </a:lnTo>
                  <a:lnTo>
                    <a:pt x="948" y="346"/>
                  </a:lnTo>
                  <a:lnTo>
                    <a:pt x="954" y="359"/>
                  </a:lnTo>
                  <a:lnTo>
                    <a:pt x="963" y="371"/>
                  </a:lnTo>
                  <a:lnTo>
                    <a:pt x="975" y="379"/>
                  </a:lnTo>
                  <a:lnTo>
                    <a:pt x="989" y="384"/>
                  </a:lnTo>
                  <a:lnTo>
                    <a:pt x="1004" y="382"/>
                  </a:lnTo>
                  <a:lnTo>
                    <a:pt x="1019" y="381"/>
                  </a:lnTo>
                  <a:lnTo>
                    <a:pt x="1033" y="386"/>
                  </a:lnTo>
                  <a:lnTo>
                    <a:pt x="1044" y="393"/>
                  </a:lnTo>
                  <a:lnTo>
                    <a:pt x="1054" y="403"/>
                  </a:lnTo>
                  <a:lnTo>
                    <a:pt x="1060" y="417"/>
                  </a:lnTo>
                  <a:lnTo>
                    <a:pt x="1062" y="432"/>
                  </a:lnTo>
                  <a:lnTo>
                    <a:pt x="1062" y="792"/>
                  </a:lnTo>
                  <a:lnTo>
                    <a:pt x="1064" y="805"/>
                  </a:lnTo>
                  <a:lnTo>
                    <a:pt x="1070" y="816"/>
                  </a:lnTo>
                  <a:lnTo>
                    <a:pt x="1080" y="825"/>
                  </a:lnTo>
                  <a:lnTo>
                    <a:pt x="1091" y="833"/>
                  </a:lnTo>
                  <a:lnTo>
                    <a:pt x="1104" y="837"/>
                  </a:lnTo>
                  <a:lnTo>
                    <a:pt x="1118" y="839"/>
                  </a:lnTo>
                  <a:lnTo>
                    <a:pt x="1223" y="839"/>
                  </a:lnTo>
                  <a:lnTo>
                    <a:pt x="1239" y="837"/>
                  </a:lnTo>
                  <a:lnTo>
                    <a:pt x="1250" y="831"/>
                  </a:lnTo>
                  <a:lnTo>
                    <a:pt x="1259" y="820"/>
                  </a:lnTo>
                  <a:lnTo>
                    <a:pt x="1264" y="807"/>
                  </a:lnTo>
                  <a:lnTo>
                    <a:pt x="1266" y="792"/>
                  </a:lnTo>
                  <a:lnTo>
                    <a:pt x="1266" y="227"/>
                  </a:lnTo>
                  <a:lnTo>
                    <a:pt x="1265" y="214"/>
                  </a:lnTo>
                  <a:lnTo>
                    <a:pt x="1261" y="200"/>
                  </a:lnTo>
                  <a:lnTo>
                    <a:pt x="1255" y="189"/>
                  </a:lnTo>
                  <a:lnTo>
                    <a:pt x="1246" y="179"/>
                  </a:lnTo>
                  <a:lnTo>
                    <a:pt x="1236" y="173"/>
                  </a:lnTo>
                  <a:lnTo>
                    <a:pt x="1223" y="170"/>
                  </a:lnTo>
                  <a:lnTo>
                    <a:pt x="1121" y="170"/>
                  </a:lnTo>
                  <a:close/>
                  <a:moveTo>
                    <a:pt x="2938" y="169"/>
                  </a:moveTo>
                  <a:lnTo>
                    <a:pt x="2897" y="172"/>
                  </a:lnTo>
                  <a:lnTo>
                    <a:pt x="2859" y="178"/>
                  </a:lnTo>
                  <a:lnTo>
                    <a:pt x="2823" y="190"/>
                  </a:lnTo>
                  <a:lnTo>
                    <a:pt x="2791" y="206"/>
                  </a:lnTo>
                  <a:lnTo>
                    <a:pt x="2761" y="224"/>
                  </a:lnTo>
                  <a:lnTo>
                    <a:pt x="2734" y="246"/>
                  </a:lnTo>
                  <a:lnTo>
                    <a:pt x="2710" y="271"/>
                  </a:lnTo>
                  <a:lnTo>
                    <a:pt x="2689" y="300"/>
                  </a:lnTo>
                  <a:lnTo>
                    <a:pt x="2672" y="331"/>
                  </a:lnTo>
                  <a:lnTo>
                    <a:pt x="2657" y="364"/>
                  </a:lnTo>
                  <a:lnTo>
                    <a:pt x="2645" y="398"/>
                  </a:lnTo>
                  <a:lnTo>
                    <a:pt x="2637" y="434"/>
                  </a:lnTo>
                  <a:lnTo>
                    <a:pt x="2632" y="472"/>
                  </a:lnTo>
                  <a:lnTo>
                    <a:pt x="2631" y="510"/>
                  </a:lnTo>
                  <a:lnTo>
                    <a:pt x="2631" y="511"/>
                  </a:lnTo>
                  <a:lnTo>
                    <a:pt x="2632" y="550"/>
                  </a:lnTo>
                  <a:lnTo>
                    <a:pt x="2637" y="587"/>
                  </a:lnTo>
                  <a:lnTo>
                    <a:pt x="2645" y="623"/>
                  </a:lnTo>
                  <a:lnTo>
                    <a:pt x="2657" y="658"/>
                  </a:lnTo>
                  <a:lnTo>
                    <a:pt x="2671" y="690"/>
                  </a:lnTo>
                  <a:lnTo>
                    <a:pt x="2688" y="721"/>
                  </a:lnTo>
                  <a:lnTo>
                    <a:pt x="2709" y="749"/>
                  </a:lnTo>
                  <a:lnTo>
                    <a:pt x="2732" y="774"/>
                  </a:lnTo>
                  <a:lnTo>
                    <a:pt x="2760" y="796"/>
                  </a:lnTo>
                  <a:lnTo>
                    <a:pt x="2789" y="815"/>
                  </a:lnTo>
                  <a:lnTo>
                    <a:pt x="2821" y="830"/>
                  </a:lnTo>
                  <a:lnTo>
                    <a:pt x="2857" y="841"/>
                  </a:lnTo>
                  <a:lnTo>
                    <a:pt x="2895" y="849"/>
                  </a:lnTo>
                  <a:lnTo>
                    <a:pt x="2937" y="851"/>
                  </a:lnTo>
                  <a:lnTo>
                    <a:pt x="2977" y="847"/>
                  </a:lnTo>
                  <a:lnTo>
                    <a:pt x="3015" y="841"/>
                  </a:lnTo>
                  <a:lnTo>
                    <a:pt x="3051" y="830"/>
                  </a:lnTo>
                  <a:lnTo>
                    <a:pt x="3083" y="814"/>
                  </a:lnTo>
                  <a:lnTo>
                    <a:pt x="3114" y="795"/>
                  </a:lnTo>
                  <a:lnTo>
                    <a:pt x="3140" y="773"/>
                  </a:lnTo>
                  <a:lnTo>
                    <a:pt x="3164" y="748"/>
                  </a:lnTo>
                  <a:lnTo>
                    <a:pt x="3185" y="720"/>
                  </a:lnTo>
                  <a:lnTo>
                    <a:pt x="3203" y="689"/>
                  </a:lnTo>
                  <a:lnTo>
                    <a:pt x="3217" y="656"/>
                  </a:lnTo>
                  <a:lnTo>
                    <a:pt x="3229" y="621"/>
                  </a:lnTo>
                  <a:lnTo>
                    <a:pt x="3237" y="586"/>
                  </a:lnTo>
                  <a:lnTo>
                    <a:pt x="3242" y="548"/>
                  </a:lnTo>
                  <a:lnTo>
                    <a:pt x="3243" y="510"/>
                  </a:lnTo>
                  <a:lnTo>
                    <a:pt x="3243" y="508"/>
                  </a:lnTo>
                  <a:lnTo>
                    <a:pt x="3242" y="469"/>
                  </a:lnTo>
                  <a:lnTo>
                    <a:pt x="3237" y="433"/>
                  </a:lnTo>
                  <a:lnTo>
                    <a:pt x="3229" y="396"/>
                  </a:lnTo>
                  <a:lnTo>
                    <a:pt x="3217" y="362"/>
                  </a:lnTo>
                  <a:lnTo>
                    <a:pt x="3204" y="329"/>
                  </a:lnTo>
                  <a:lnTo>
                    <a:pt x="3186" y="299"/>
                  </a:lnTo>
                  <a:lnTo>
                    <a:pt x="3165" y="271"/>
                  </a:lnTo>
                  <a:lnTo>
                    <a:pt x="3142" y="245"/>
                  </a:lnTo>
                  <a:lnTo>
                    <a:pt x="3115" y="223"/>
                  </a:lnTo>
                  <a:lnTo>
                    <a:pt x="3085" y="204"/>
                  </a:lnTo>
                  <a:lnTo>
                    <a:pt x="3053" y="190"/>
                  </a:lnTo>
                  <a:lnTo>
                    <a:pt x="3017" y="178"/>
                  </a:lnTo>
                  <a:lnTo>
                    <a:pt x="2979" y="172"/>
                  </a:lnTo>
                  <a:lnTo>
                    <a:pt x="2938" y="169"/>
                  </a:lnTo>
                  <a:close/>
                  <a:moveTo>
                    <a:pt x="1725" y="169"/>
                  </a:moveTo>
                  <a:lnTo>
                    <a:pt x="1684" y="172"/>
                  </a:lnTo>
                  <a:lnTo>
                    <a:pt x="1645" y="178"/>
                  </a:lnTo>
                  <a:lnTo>
                    <a:pt x="1611" y="190"/>
                  </a:lnTo>
                  <a:lnTo>
                    <a:pt x="1577" y="206"/>
                  </a:lnTo>
                  <a:lnTo>
                    <a:pt x="1548" y="224"/>
                  </a:lnTo>
                  <a:lnTo>
                    <a:pt x="1521" y="246"/>
                  </a:lnTo>
                  <a:lnTo>
                    <a:pt x="1498" y="271"/>
                  </a:lnTo>
                  <a:lnTo>
                    <a:pt x="1477" y="300"/>
                  </a:lnTo>
                  <a:lnTo>
                    <a:pt x="1459" y="331"/>
                  </a:lnTo>
                  <a:lnTo>
                    <a:pt x="1444" y="364"/>
                  </a:lnTo>
                  <a:lnTo>
                    <a:pt x="1433" y="398"/>
                  </a:lnTo>
                  <a:lnTo>
                    <a:pt x="1424" y="434"/>
                  </a:lnTo>
                  <a:lnTo>
                    <a:pt x="1419" y="472"/>
                  </a:lnTo>
                  <a:lnTo>
                    <a:pt x="1418" y="510"/>
                  </a:lnTo>
                  <a:lnTo>
                    <a:pt x="1418" y="511"/>
                  </a:lnTo>
                  <a:lnTo>
                    <a:pt x="1419" y="550"/>
                  </a:lnTo>
                  <a:lnTo>
                    <a:pt x="1424" y="587"/>
                  </a:lnTo>
                  <a:lnTo>
                    <a:pt x="1433" y="623"/>
                  </a:lnTo>
                  <a:lnTo>
                    <a:pt x="1443" y="658"/>
                  </a:lnTo>
                  <a:lnTo>
                    <a:pt x="1458" y="690"/>
                  </a:lnTo>
                  <a:lnTo>
                    <a:pt x="1476" y="721"/>
                  </a:lnTo>
                  <a:lnTo>
                    <a:pt x="1497" y="749"/>
                  </a:lnTo>
                  <a:lnTo>
                    <a:pt x="1520" y="774"/>
                  </a:lnTo>
                  <a:lnTo>
                    <a:pt x="1547" y="796"/>
                  </a:lnTo>
                  <a:lnTo>
                    <a:pt x="1576" y="815"/>
                  </a:lnTo>
                  <a:lnTo>
                    <a:pt x="1609" y="830"/>
                  </a:lnTo>
                  <a:lnTo>
                    <a:pt x="1644" y="841"/>
                  </a:lnTo>
                  <a:lnTo>
                    <a:pt x="1682" y="849"/>
                  </a:lnTo>
                  <a:lnTo>
                    <a:pt x="1723" y="851"/>
                  </a:lnTo>
                  <a:lnTo>
                    <a:pt x="1765" y="847"/>
                  </a:lnTo>
                  <a:lnTo>
                    <a:pt x="1802" y="841"/>
                  </a:lnTo>
                  <a:lnTo>
                    <a:pt x="1838" y="830"/>
                  </a:lnTo>
                  <a:lnTo>
                    <a:pt x="1870" y="814"/>
                  </a:lnTo>
                  <a:lnTo>
                    <a:pt x="1901" y="795"/>
                  </a:lnTo>
                  <a:lnTo>
                    <a:pt x="1927" y="773"/>
                  </a:lnTo>
                  <a:lnTo>
                    <a:pt x="1951" y="748"/>
                  </a:lnTo>
                  <a:lnTo>
                    <a:pt x="1972" y="720"/>
                  </a:lnTo>
                  <a:lnTo>
                    <a:pt x="1990" y="689"/>
                  </a:lnTo>
                  <a:lnTo>
                    <a:pt x="2004" y="656"/>
                  </a:lnTo>
                  <a:lnTo>
                    <a:pt x="2016" y="621"/>
                  </a:lnTo>
                  <a:lnTo>
                    <a:pt x="2024" y="586"/>
                  </a:lnTo>
                  <a:lnTo>
                    <a:pt x="2029" y="548"/>
                  </a:lnTo>
                  <a:lnTo>
                    <a:pt x="2031" y="510"/>
                  </a:lnTo>
                  <a:lnTo>
                    <a:pt x="2031" y="508"/>
                  </a:lnTo>
                  <a:lnTo>
                    <a:pt x="2029" y="469"/>
                  </a:lnTo>
                  <a:lnTo>
                    <a:pt x="2024" y="433"/>
                  </a:lnTo>
                  <a:lnTo>
                    <a:pt x="2016" y="396"/>
                  </a:lnTo>
                  <a:lnTo>
                    <a:pt x="2004" y="362"/>
                  </a:lnTo>
                  <a:lnTo>
                    <a:pt x="1990" y="329"/>
                  </a:lnTo>
                  <a:lnTo>
                    <a:pt x="1973" y="299"/>
                  </a:lnTo>
                  <a:lnTo>
                    <a:pt x="1952" y="271"/>
                  </a:lnTo>
                  <a:lnTo>
                    <a:pt x="1928" y="245"/>
                  </a:lnTo>
                  <a:lnTo>
                    <a:pt x="1902" y="223"/>
                  </a:lnTo>
                  <a:lnTo>
                    <a:pt x="1873" y="204"/>
                  </a:lnTo>
                  <a:lnTo>
                    <a:pt x="1840" y="190"/>
                  </a:lnTo>
                  <a:lnTo>
                    <a:pt x="1804" y="178"/>
                  </a:lnTo>
                  <a:lnTo>
                    <a:pt x="1766" y="172"/>
                  </a:lnTo>
                  <a:lnTo>
                    <a:pt x="1725" y="169"/>
                  </a:lnTo>
                  <a:close/>
                  <a:moveTo>
                    <a:pt x="507" y="169"/>
                  </a:moveTo>
                  <a:lnTo>
                    <a:pt x="465" y="172"/>
                  </a:lnTo>
                  <a:lnTo>
                    <a:pt x="427" y="178"/>
                  </a:lnTo>
                  <a:lnTo>
                    <a:pt x="392" y="190"/>
                  </a:lnTo>
                  <a:lnTo>
                    <a:pt x="359" y="206"/>
                  </a:lnTo>
                  <a:lnTo>
                    <a:pt x="329" y="224"/>
                  </a:lnTo>
                  <a:lnTo>
                    <a:pt x="303" y="246"/>
                  </a:lnTo>
                  <a:lnTo>
                    <a:pt x="279" y="271"/>
                  </a:lnTo>
                  <a:lnTo>
                    <a:pt x="258" y="300"/>
                  </a:lnTo>
                  <a:lnTo>
                    <a:pt x="240" y="331"/>
                  </a:lnTo>
                  <a:lnTo>
                    <a:pt x="225" y="364"/>
                  </a:lnTo>
                  <a:lnTo>
                    <a:pt x="214" y="398"/>
                  </a:lnTo>
                  <a:lnTo>
                    <a:pt x="205" y="434"/>
                  </a:lnTo>
                  <a:lnTo>
                    <a:pt x="201" y="472"/>
                  </a:lnTo>
                  <a:lnTo>
                    <a:pt x="199" y="510"/>
                  </a:lnTo>
                  <a:lnTo>
                    <a:pt x="199" y="511"/>
                  </a:lnTo>
                  <a:lnTo>
                    <a:pt x="201" y="550"/>
                  </a:lnTo>
                  <a:lnTo>
                    <a:pt x="205" y="587"/>
                  </a:lnTo>
                  <a:lnTo>
                    <a:pt x="214" y="623"/>
                  </a:lnTo>
                  <a:lnTo>
                    <a:pt x="225" y="658"/>
                  </a:lnTo>
                  <a:lnTo>
                    <a:pt x="240" y="690"/>
                  </a:lnTo>
                  <a:lnTo>
                    <a:pt x="257" y="721"/>
                  </a:lnTo>
                  <a:lnTo>
                    <a:pt x="278" y="749"/>
                  </a:lnTo>
                  <a:lnTo>
                    <a:pt x="302" y="774"/>
                  </a:lnTo>
                  <a:lnTo>
                    <a:pt x="328" y="796"/>
                  </a:lnTo>
                  <a:lnTo>
                    <a:pt x="357" y="815"/>
                  </a:lnTo>
                  <a:lnTo>
                    <a:pt x="390" y="830"/>
                  </a:lnTo>
                  <a:lnTo>
                    <a:pt x="425" y="841"/>
                  </a:lnTo>
                  <a:lnTo>
                    <a:pt x="464" y="849"/>
                  </a:lnTo>
                  <a:lnTo>
                    <a:pt x="505" y="851"/>
                  </a:lnTo>
                  <a:lnTo>
                    <a:pt x="546" y="847"/>
                  </a:lnTo>
                  <a:lnTo>
                    <a:pt x="583" y="841"/>
                  </a:lnTo>
                  <a:lnTo>
                    <a:pt x="619" y="830"/>
                  </a:lnTo>
                  <a:lnTo>
                    <a:pt x="652" y="814"/>
                  </a:lnTo>
                  <a:lnTo>
                    <a:pt x="682" y="795"/>
                  </a:lnTo>
                  <a:lnTo>
                    <a:pt x="709" y="773"/>
                  </a:lnTo>
                  <a:lnTo>
                    <a:pt x="732" y="748"/>
                  </a:lnTo>
                  <a:lnTo>
                    <a:pt x="753" y="720"/>
                  </a:lnTo>
                  <a:lnTo>
                    <a:pt x="771" y="689"/>
                  </a:lnTo>
                  <a:lnTo>
                    <a:pt x="785" y="656"/>
                  </a:lnTo>
                  <a:lnTo>
                    <a:pt x="797" y="621"/>
                  </a:lnTo>
                  <a:lnTo>
                    <a:pt x="805" y="586"/>
                  </a:lnTo>
                  <a:lnTo>
                    <a:pt x="811" y="548"/>
                  </a:lnTo>
                  <a:lnTo>
                    <a:pt x="812" y="510"/>
                  </a:lnTo>
                  <a:lnTo>
                    <a:pt x="812" y="508"/>
                  </a:lnTo>
                  <a:lnTo>
                    <a:pt x="811" y="469"/>
                  </a:lnTo>
                  <a:lnTo>
                    <a:pt x="805" y="433"/>
                  </a:lnTo>
                  <a:lnTo>
                    <a:pt x="797" y="396"/>
                  </a:lnTo>
                  <a:lnTo>
                    <a:pt x="787" y="362"/>
                  </a:lnTo>
                  <a:lnTo>
                    <a:pt x="772" y="329"/>
                  </a:lnTo>
                  <a:lnTo>
                    <a:pt x="754" y="299"/>
                  </a:lnTo>
                  <a:lnTo>
                    <a:pt x="733" y="271"/>
                  </a:lnTo>
                  <a:lnTo>
                    <a:pt x="710" y="245"/>
                  </a:lnTo>
                  <a:lnTo>
                    <a:pt x="683" y="223"/>
                  </a:lnTo>
                  <a:lnTo>
                    <a:pt x="653" y="204"/>
                  </a:lnTo>
                  <a:lnTo>
                    <a:pt x="621" y="190"/>
                  </a:lnTo>
                  <a:lnTo>
                    <a:pt x="585" y="178"/>
                  </a:lnTo>
                  <a:lnTo>
                    <a:pt x="548" y="172"/>
                  </a:lnTo>
                  <a:lnTo>
                    <a:pt x="507" y="169"/>
                  </a:lnTo>
                  <a:close/>
                  <a:moveTo>
                    <a:pt x="215" y="0"/>
                  </a:moveTo>
                  <a:lnTo>
                    <a:pt x="3228" y="0"/>
                  </a:lnTo>
                  <a:lnTo>
                    <a:pt x="3262" y="2"/>
                  </a:lnTo>
                  <a:lnTo>
                    <a:pt x="3296" y="11"/>
                  </a:lnTo>
                  <a:lnTo>
                    <a:pt x="3326" y="24"/>
                  </a:lnTo>
                  <a:lnTo>
                    <a:pt x="3354" y="41"/>
                  </a:lnTo>
                  <a:lnTo>
                    <a:pt x="3380" y="63"/>
                  </a:lnTo>
                  <a:lnTo>
                    <a:pt x="3402" y="88"/>
                  </a:lnTo>
                  <a:lnTo>
                    <a:pt x="3418" y="116"/>
                  </a:lnTo>
                  <a:lnTo>
                    <a:pt x="3432" y="147"/>
                  </a:lnTo>
                  <a:lnTo>
                    <a:pt x="3439" y="180"/>
                  </a:lnTo>
                  <a:lnTo>
                    <a:pt x="3442" y="215"/>
                  </a:lnTo>
                  <a:lnTo>
                    <a:pt x="3442" y="3236"/>
                  </a:lnTo>
                  <a:lnTo>
                    <a:pt x="3439" y="3271"/>
                  </a:lnTo>
                  <a:lnTo>
                    <a:pt x="3432" y="3304"/>
                  </a:lnTo>
                  <a:lnTo>
                    <a:pt x="3418" y="3335"/>
                  </a:lnTo>
                  <a:lnTo>
                    <a:pt x="3402" y="3363"/>
                  </a:lnTo>
                  <a:lnTo>
                    <a:pt x="3380" y="3388"/>
                  </a:lnTo>
                  <a:lnTo>
                    <a:pt x="3354" y="3409"/>
                  </a:lnTo>
                  <a:lnTo>
                    <a:pt x="3326" y="3427"/>
                  </a:lnTo>
                  <a:lnTo>
                    <a:pt x="3296" y="3441"/>
                  </a:lnTo>
                  <a:lnTo>
                    <a:pt x="3262" y="3448"/>
                  </a:lnTo>
                  <a:lnTo>
                    <a:pt x="3228" y="3451"/>
                  </a:lnTo>
                  <a:lnTo>
                    <a:pt x="215" y="3451"/>
                  </a:lnTo>
                  <a:lnTo>
                    <a:pt x="180" y="3448"/>
                  </a:lnTo>
                  <a:lnTo>
                    <a:pt x="147" y="3441"/>
                  </a:lnTo>
                  <a:lnTo>
                    <a:pt x="116" y="3427"/>
                  </a:lnTo>
                  <a:lnTo>
                    <a:pt x="88" y="3409"/>
                  </a:lnTo>
                  <a:lnTo>
                    <a:pt x="63" y="3388"/>
                  </a:lnTo>
                  <a:lnTo>
                    <a:pt x="42" y="3363"/>
                  </a:lnTo>
                  <a:lnTo>
                    <a:pt x="24" y="3335"/>
                  </a:lnTo>
                  <a:lnTo>
                    <a:pt x="10" y="3304"/>
                  </a:lnTo>
                  <a:lnTo>
                    <a:pt x="3" y="3271"/>
                  </a:lnTo>
                  <a:lnTo>
                    <a:pt x="0" y="3236"/>
                  </a:lnTo>
                  <a:lnTo>
                    <a:pt x="0" y="215"/>
                  </a:lnTo>
                  <a:lnTo>
                    <a:pt x="3" y="180"/>
                  </a:lnTo>
                  <a:lnTo>
                    <a:pt x="10" y="147"/>
                  </a:lnTo>
                  <a:lnTo>
                    <a:pt x="24" y="116"/>
                  </a:lnTo>
                  <a:lnTo>
                    <a:pt x="42" y="88"/>
                  </a:lnTo>
                  <a:lnTo>
                    <a:pt x="63" y="63"/>
                  </a:lnTo>
                  <a:lnTo>
                    <a:pt x="88" y="41"/>
                  </a:lnTo>
                  <a:lnTo>
                    <a:pt x="116" y="24"/>
                  </a:lnTo>
                  <a:lnTo>
                    <a:pt x="147" y="11"/>
                  </a:lnTo>
                  <a:lnTo>
                    <a:pt x="180" y="2"/>
                  </a:lnTo>
                  <a:lnTo>
                    <a:pt x="215" y="0"/>
                  </a:lnTo>
                  <a:close/>
                </a:path>
              </a:pathLst>
            </a:custGeom>
            <a:solidFill>
              <a:srgbClr val="FBAB18">
                <a:lumMod val="40000"/>
                <a:lumOff val="60000"/>
              </a:srgbClr>
            </a:solidFill>
            <a:ln w="0">
              <a:noFill/>
              <a:prstDash val="solid"/>
              <a:round/>
              <a:headEnd/>
              <a:tailEnd/>
            </a:ln>
          </p:spPr>
          <p:txBody>
            <a:bodyPr lIns="91368" tIns="45684" rIns="91368" bIns="45684"/>
            <a:lstStyle/>
            <a:p>
              <a:pPr defTabSz="914149">
                <a:defRPr/>
              </a:pPr>
              <a:endParaRPr lang="en-US" sz="1600" kern="0" dirty="0">
                <a:solidFill>
                  <a:prstClr val="black"/>
                </a:solidFill>
                <a:cs typeface="Arial" panose="020B0604020202020204" pitchFamily="34" charset="0"/>
              </a:endParaRPr>
            </a:p>
          </p:txBody>
        </p:sp>
      </p:grpSp>
      <p:sp>
        <p:nvSpPr>
          <p:cNvPr id="90" name="TextBox 89">
            <a:extLst>
              <a:ext uri="{FF2B5EF4-FFF2-40B4-BE49-F238E27FC236}">
                <a16:creationId xmlns:a16="http://schemas.microsoft.com/office/drawing/2014/main" id="{7CFD8F6E-C3B6-0746-8837-5ACEDE5770F1}"/>
              </a:ext>
            </a:extLst>
          </p:cNvPr>
          <p:cNvSpPr txBox="1"/>
          <p:nvPr/>
        </p:nvSpPr>
        <p:spPr>
          <a:xfrm>
            <a:off x="8779857" y="1606438"/>
            <a:ext cx="1020010" cy="369332"/>
          </a:xfrm>
          <a:prstGeom prst="rect">
            <a:avLst/>
          </a:prstGeom>
          <a:noFill/>
          <a:ln>
            <a:noFill/>
          </a:ln>
        </p:spPr>
        <p:txBody>
          <a:bodyPr wrap="square">
            <a:spAutoFit/>
          </a:bodyPr>
          <a:lstStyle/>
          <a:p>
            <a:pPr algn="ctr" defTabSz="914149">
              <a:defRPr/>
            </a:pPr>
            <a:r>
              <a:rPr lang="en-US" b="1" kern="0" dirty="0">
                <a:ea typeface="ＭＳ Ｐゴシック" charset="0"/>
                <a:cs typeface="Arial" panose="020B0604020202020204" pitchFamily="34" charset="0"/>
              </a:rPr>
              <a:t>CLOUD </a:t>
            </a:r>
          </a:p>
        </p:txBody>
      </p:sp>
      <p:sp>
        <p:nvSpPr>
          <p:cNvPr id="91" name="TextBox 90">
            <a:extLst>
              <a:ext uri="{FF2B5EF4-FFF2-40B4-BE49-F238E27FC236}">
                <a16:creationId xmlns:a16="http://schemas.microsoft.com/office/drawing/2014/main" id="{6A8E5BC9-DB03-E042-89F9-A7E8AC058FCC}"/>
              </a:ext>
            </a:extLst>
          </p:cNvPr>
          <p:cNvSpPr txBox="1"/>
          <p:nvPr/>
        </p:nvSpPr>
        <p:spPr>
          <a:xfrm>
            <a:off x="1673586" y="1571648"/>
            <a:ext cx="839745" cy="369332"/>
          </a:xfrm>
          <a:prstGeom prst="rect">
            <a:avLst/>
          </a:prstGeom>
          <a:noFill/>
          <a:ln>
            <a:noFill/>
          </a:ln>
        </p:spPr>
        <p:txBody>
          <a:bodyPr>
            <a:spAutoFit/>
          </a:bodyPr>
          <a:lstStyle/>
          <a:p>
            <a:pPr algn="ctr" defTabSz="914149">
              <a:defRPr/>
            </a:pPr>
            <a:r>
              <a:rPr lang="en-US" b="1" kern="0" dirty="0">
                <a:ea typeface="ＭＳ Ｐゴシック" charset="0"/>
                <a:cs typeface="Arial" panose="020B0604020202020204" pitchFamily="34" charset="0"/>
              </a:rPr>
              <a:t>EDGE</a:t>
            </a:r>
          </a:p>
        </p:txBody>
      </p:sp>
      <p:sp>
        <p:nvSpPr>
          <p:cNvPr id="92" name="TextBox 91">
            <a:extLst>
              <a:ext uri="{FF2B5EF4-FFF2-40B4-BE49-F238E27FC236}">
                <a16:creationId xmlns:a16="http://schemas.microsoft.com/office/drawing/2014/main" id="{10114BF2-F6E4-5641-A127-4EE9FD4E1047}"/>
              </a:ext>
            </a:extLst>
          </p:cNvPr>
          <p:cNvSpPr txBox="1"/>
          <p:nvPr/>
        </p:nvSpPr>
        <p:spPr>
          <a:xfrm>
            <a:off x="4870963" y="4108213"/>
            <a:ext cx="938844" cy="238503"/>
          </a:xfrm>
          <a:prstGeom prst="rect">
            <a:avLst/>
          </a:prstGeom>
        </p:spPr>
        <p:txBody>
          <a:bodyPr lIns="91416" tIns="45708" rIns="91416" bIns="45708" anchor="ctr">
            <a:spAutoFit/>
          </a:bodyPr>
          <a:lstStyle/>
          <a:p>
            <a:pPr algn="ctr" defTabSz="914149">
              <a:lnSpc>
                <a:spcPct val="95000"/>
              </a:lnSpc>
              <a:spcBef>
                <a:spcPts val="400"/>
              </a:spcBef>
              <a:spcAft>
                <a:spcPts val="200"/>
              </a:spcAft>
              <a:buClr>
                <a:srgbClr val="0067C5"/>
              </a:buClr>
              <a:defRPr/>
            </a:pPr>
            <a:r>
              <a:rPr lang="en-US" sz="1000" b="1" kern="0" dirty="0">
                <a:solidFill>
                  <a:prstClr val="black">
                    <a:lumMod val="75000"/>
                    <a:lumOff val="25000"/>
                  </a:prstClr>
                </a:solidFill>
                <a:latin typeface="Arial"/>
              </a:rPr>
              <a:t>Real-Time</a:t>
            </a:r>
          </a:p>
        </p:txBody>
      </p:sp>
      <p:cxnSp>
        <p:nvCxnSpPr>
          <p:cNvPr id="93" name="Straight Connector 92">
            <a:extLst>
              <a:ext uri="{FF2B5EF4-FFF2-40B4-BE49-F238E27FC236}">
                <a16:creationId xmlns:a16="http://schemas.microsoft.com/office/drawing/2014/main" id="{C425F18D-FB68-4645-A3A7-77F7988708B1}"/>
              </a:ext>
            </a:extLst>
          </p:cNvPr>
          <p:cNvCxnSpPr>
            <a:cxnSpLocks/>
            <a:stCxn id="216" idx="2"/>
          </p:cNvCxnSpPr>
          <p:nvPr/>
        </p:nvCxnSpPr>
        <p:spPr>
          <a:xfrm flipH="1">
            <a:off x="5686369" y="3315296"/>
            <a:ext cx="624840" cy="570679"/>
          </a:xfrm>
          <a:prstGeom prst="line">
            <a:avLst/>
          </a:prstGeom>
          <a:noFill/>
          <a:ln w="28575" cap="flat" cmpd="sng" algn="ctr">
            <a:solidFill>
              <a:schemeClr val="accent1"/>
            </a:solidFill>
            <a:prstDash val="sysDash"/>
            <a:round/>
            <a:headEnd type="none" w="med" len="med"/>
            <a:tailEnd type="none" w="med" len="med"/>
          </a:ln>
          <a:effectLst/>
        </p:spPr>
      </p:cxnSp>
      <p:cxnSp>
        <p:nvCxnSpPr>
          <p:cNvPr id="94" name="Straight Connector 93">
            <a:extLst>
              <a:ext uri="{FF2B5EF4-FFF2-40B4-BE49-F238E27FC236}">
                <a16:creationId xmlns:a16="http://schemas.microsoft.com/office/drawing/2014/main" id="{605085EF-0F54-D442-B41D-605D77D47EE4}"/>
              </a:ext>
            </a:extLst>
          </p:cNvPr>
          <p:cNvCxnSpPr>
            <a:cxnSpLocks/>
          </p:cNvCxnSpPr>
          <p:nvPr/>
        </p:nvCxnSpPr>
        <p:spPr>
          <a:xfrm>
            <a:off x="5553568" y="3342979"/>
            <a:ext cx="0" cy="421080"/>
          </a:xfrm>
          <a:prstGeom prst="line">
            <a:avLst/>
          </a:prstGeom>
          <a:noFill/>
          <a:ln w="28575" cap="flat" cmpd="sng" algn="ctr">
            <a:solidFill>
              <a:schemeClr val="accent1"/>
            </a:solidFill>
            <a:prstDash val="sysDash"/>
            <a:round/>
            <a:headEnd type="none" w="med" len="med"/>
            <a:tailEnd type="none" w="med" len="med"/>
          </a:ln>
          <a:effectLst/>
        </p:spPr>
      </p:cxnSp>
      <p:pic>
        <p:nvPicPr>
          <p:cNvPr id="95" name="Picture 53" descr="NetworkCloud-Plain">
            <a:extLst>
              <a:ext uri="{FF2B5EF4-FFF2-40B4-BE49-F238E27FC236}">
                <a16:creationId xmlns:a16="http://schemas.microsoft.com/office/drawing/2014/main" id="{F74C01A4-DCCC-074C-A22B-528CAEC6C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804" y="2581571"/>
            <a:ext cx="1295258" cy="6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57" descr="AWS_LOGO_RGB.png">
            <a:extLst>
              <a:ext uri="{FF2B5EF4-FFF2-40B4-BE49-F238E27FC236}">
                <a16:creationId xmlns:a16="http://schemas.microsoft.com/office/drawing/2014/main" id="{2AB24415-A440-E646-86FE-B74B0E12C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1060" y="2787421"/>
            <a:ext cx="745859" cy="26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53" descr="NetworkCloud-Plain">
            <a:extLst>
              <a:ext uri="{FF2B5EF4-FFF2-40B4-BE49-F238E27FC236}">
                <a16:creationId xmlns:a16="http://schemas.microsoft.com/office/drawing/2014/main" id="{EA82AF4F-79A6-EA4E-A142-95A632AFA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631" y="2211402"/>
            <a:ext cx="1300473" cy="64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58">
            <a:extLst>
              <a:ext uri="{FF2B5EF4-FFF2-40B4-BE49-F238E27FC236}">
                <a16:creationId xmlns:a16="http://schemas.microsoft.com/office/drawing/2014/main" id="{EB8FFC90-B446-544A-A1BF-F4E0E068A9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0878" y="2452359"/>
            <a:ext cx="957969" cy="24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53" descr="NetworkCloud-Plain">
            <a:extLst>
              <a:ext uri="{FF2B5EF4-FFF2-40B4-BE49-F238E27FC236}">
                <a16:creationId xmlns:a16="http://schemas.microsoft.com/office/drawing/2014/main" id="{F972C8EE-1BB3-5B40-A458-B2F0FFE9D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676" y="2678954"/>
            <a:ext cx="1300473" cy="64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104">
            <a:extLst>
              <a:ext uri="{FF2B5EF4-FFF2-40B4-BE49-F238E27FC236}">
                <a16:creationId xmlns:a16="http://schemas.microsoft.com/office/drawing/2014/main" id="{F7D26904-D6B3-0241-BE89-1C4A884CB0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0105" y="2993314"/>
            <a:ext cx="1032729" cy="12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TextBox 99">
            <a:extLst>
              <a:ext uri="{FF2B5EF4-FFF2-40B4-BE49-F238E27FC236}">
                <a16:creationId xmlns:a16="http://schemas.microsoft.com/office/drawing/2014/main" id="{C9465ABA-A952-D74F-837D-F3020EBCF262}"/>
              </a:ext>
            </a:extLst>
          </p:cNvPr>
          <p:cNvSpPr txBox="1">
            <a:spLocks noChangeArrowheads="1"/>
          </p:cNvSpPr>
          <p:nvPr/>
        </p:nvSpPr>
        <p:spPr bwMode="auto">
          <a:xfrm>
            <a:off x="6681287" y="4365075"/>
            <a:ext cx="720020" cy="413934"/>
          </a:xfrm>
          <a:prstGeom prst="rect">
            <a:avLst/>
          </a:prstGeom>
          <a:solidFill>
            <a:srgbClr val="FFFFFF"/>
          </a:solidFill>
          <a:ln>
            <a:noFill/>
          </a:ln>
        </p:spPr>
        <p:txBody>
          <a:bodyPr wrap="none" lIns="91416" tIns="45708" rIns="91416" bIns="45708">
            <a:spAutoFit/>
          </a:bodyPr>
          <a:lstStyle>
            <a:lvl1pPr defTabSz="685800">
              <a:lnSpc>
                <a:spcPct val="95000"/>
              </a:lnSpc>
              <a:spcBef>
                <a:spcPts val="900"/>
              </a:spcBef>
              <a:spcAft>
                <a:spcPts val="300"/>
              </a:spcAft>
              <a:buClr>
                <a:schemeClr val="accent1"/>
              </a:buClr>
              <a:buFont typeface="Wingdings" panose="05000000000000000000" pitchFamily="2" charset="2"/>
              <a:buChar char="§"/>
              <a:defRPr sz="1600">
                <a:solidFill>
                  <a:schemeClr val="tx1"/>
                </a:solidFill>
                <a:latin typeface="Arial" panose="020B0604020202020204" pitchFamily="34" charset="0"/>
              </a:defRPr>
            </a:lvl1pPr>
            <a:lvl2pPr marL="342900" indent="-171450" defTabSz="685800">
              <a:lnSpc>
                <a:spcPct val="90000"/>
              </a:lnSpc>
              <a:spcBef>
                <a:spcPts val="150"/>
              </a:spcBef>
              <a:spcAft>
                <a:spcPts val="300"/>
              </a:spcAft>
              <a:buClr>
                <a:srgbClr val="595959"/>
              </a:buClr>
              <a:buFont typeface="Wingdings" panose="05000000000000000000" pitchFamily="2" charset="2"/>
              <a:buChar char="§"/>
              <a:defRPr sz="1300">
                <a:solidFill>
                  <a:schemeClr val="tx1"/>
                </a:solidFill>
                <a:latin typeface="Arial" panose="020B0604020202020204" pitchFamily="34" charset="0"/>
              </a:defRPr>
            </a:lvl2pPr>
            <a:lvl3pPr marL="514350" indent="-171450" defTabSz="685800">
              <a:lnSpc>
                <a:spcPct val="85000"/>
              </a:lnSpc>
              <a:spcBef>
                <a:spcPts val="150"/>
              </a:spcBef>
              <a:spcAft>
                <a:spcPts val="300"/>
              </a:spcAft>
              <a:buClr>
                <a:srgbClr val="595959"/>
              </a:buClr>
              <a:buFont typeface="Wingdings" panose="05000000000000000000" pitchFamily="2" charset="2"/>
              <a:buChar char="§"/>
              <a:defRPr sz="1200">
                <a:solidFill>
                  <a:schemeClr val="tx1"/>
                </a:solidFill>
                <a:latin typeface="Arial" panose="020B0604020202020204" pitchFamily="34" charset="0"/>
              </a:defRPr>
            </a:lvl3pPr>
            <a:lvl4pPr marL="685800" indent="-171450" defTabSz="685800">
              <a:lnSpc>
                <a:spcPct val="85000"/>
              </a:lnSpc>
              <a:spcBef>
                <a:spcPts val="150"/>
              </a:spcBef>
              <a:spcAft>
                <a:spcPts val="300"/>
              </a:spcAft>
              <a:buClr>
                <a:srgbClr val="595959"/>
              </a:buClr>
              <a:buFont typeface="Wingdings" panose="05000000000000000000" pitchFamily="2" charset="2"/>
              <a:buChar char="§"/>
              <a:defRPr sz="1000">
                <a:solidFill>
                  <a:schemeClr val="tx1"/>
                </a:solidFill>
                <a:latin typeface="Arial" panose="020B0604020202020204" pitchFamily="34" charset="0"/>
              </a:defRPr>
            </a:lvl4pPr>
            <a:lvl5pPr marL="814388" indent="-128588" defTabSz="68580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5pPr>
            <a:lvl6pPr marL="12715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6pPr>
            <a:lvl7pPr marL="17287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7pPr>
            <a:lvl8pPr marL="21859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8pPr>
            <a:lvl9pPr marL="26431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9pPr>
          </a:lstStyle>
          <a:p>
            <a:pPr algn="ctr" defTabSz="914149">
              <a:spcBef>
                <a:spcPts val="400"/>
              </a:spcBef>
              <a:spcAft>
                <a:spcPts val="200"/>
              </a:spcAft>
              <a:buClr>
                <a:srgbClr val="0067C5"/>
              </a:buClr>
              <a:buNone/>
              <a:defRPr/>
            </a:pPr>
            <a:r>
              <a:rPr lang="en-US" altLang="en-US" sz="1100" b="1" kern="0" dirty="0"/>
              <a:t>DATA </a:t>
            </a:r>
            <a:br>
              <a:rPr lang="en-US" altLang="en-US" sz="1100" b="1" kern="0" dirty="0"/>
            </a:br>
            <a:r>
              <a:rPr lang="en-US" altLang="en-US" sz="1100" b="1" kern="0" dirty="0"/>
              <a:t>FABRIC</a:t>
            </a:r>
          </a:p>
        </p:txBody>
      </p:sp>
      <p:cxnSp>
        <p:nvCxnSpPr>
          <p:cNvPr id="102" name="Straight Connector 101">
            <a:extLst>
              <a:ext uri="{FF2B5EF4-FFF2-40B4-BE49-F238E27FC236}">
                <a16:creationId xmlns:a16="http://schemas.microsoft.com/office/drawing/2014/main" id="{CCB2DB2A-3422-EE4B-A849-90C4BD1DE788}"/>
              </a:ext>
            </a:extLst>
          </p:cNvPr>
          <p:cNvCxnSpPr>
            <a:cxnSpLocks/>
            <a:stCxn id="117" idx="2"/>
          </p:cNvCxnSpPr>
          <p:nvPr/>
        </p:nvCxnSpPr>
        <p:spPr>
          <a:xfrm>
            <a:off x="4763324" y="3302408"/>
            <a:ext cx="529260" cy="601890"/>
          </a:xfrm>
          <a:prstGeom prst="line">
            <a:avLst/>
          </a:prstGeom>
          <a:noFill/>
          <a:ln w="28575" cap="flat" cmpd="sng" algn="ctr">
            <a:solidFill>
              <a:schemeClr val="accent1"/>
            </a:solidFill>
            <a:prstDash val="sysDash"/>
            <a:round/>
            <a:headEnd type="none" w="med" len="med"/>
            <a:tailEnd type="none" w="med" len="med"/>
          </a:ln>
          <a:effectLst/>
        </p:spPr>
      </p:cxnSp>
      <p:cxnSp>
        <p:nvCxnSpPr>
          <p:cNvPr id="103" name="Straight Connector 102">
            <a:extLst>
              <a:ext uri="{FF2B5EF4-FFF2-40B4-BE49-F238E27FC236}">
                <a16:creationId xmlns:a16="http://schemas.microsoft.com/office/drawing/2014/main" id="{35247E21-3768-2E41-B191-085E71C76F27}"/>
              </a:ext>
            </a:extLst>
          </p:cNvPr>
          <p:cNvCxnSpPr>
            <a:cxnSpLocks/>
            <a:endCxn id="128" idx="0"/>
          </p:cNvCxnSpPr>
          <p:nvPr/>
        </p:nvCxnSpPr>
        <p:spPr>
          <a:xfrm>
            <a:off x="8649189" y="3207144"/>
            <a:ext cx="640673" cy="511931"/>
          </a:xfrm>
          <a:prstGeom prst="line">
            <a:avLst/>
          </a:prstGeom>
          <a:noFill/>
          <a:ln w="12700" cap="flat" cmpd="sng" algn="ctr">
            <a:solidFill>
              <a:srgbClr val="00BCEB"/>
            </a:solidFill>
            <a:prstDash val="solid"/>
            <a:round/>
            <a:headEnd type="arrow" w="med" len="med"/>
            <a:tailEnd type="arrow" w="med" len="med"/>
          </a:ln>
          <a:effectLst/>
        </p:spPr>
      </p:cxnSp>
      <p:cxnSp>
        <p:nvCxnSpPr>
          <p:cNvPr id="104" name="Straight Connector 103">
            <a:extLst>
              <a:ext uri="{FF2B5EF4-FFF2-40B4-BE49-F238E27FC236}">
                <a16:creationId xmlns:a16="http://schemas.microsoft.com/office/drawing/2014/main" id="{A34B3442-A6F7-574E-A171-364121C334A4}"/>
              </a:ext>
            </a:extLst>
          </p:cNvPr>
          <p:cNvCxnSpPr>
            <a:cxnSpLocks/>
            <a:endCxn id="128" idx="0"/>
          </p:cNvCxnSpPr>
          <p:nvPr/>
        </p:nvCxnSpPr>
        <p:spPr>
          <a:xfrm flipH="1">
            <a:off x="9289862" y="3191187"/>
            <a:ext cx="555486" cy="527888"/>
          </a:xfrm>
          <a:prstGeom prst="line">
            <a:avLst/>
          </a:prstGeom>
          <a:noFill/>
          <a:ln w="12700" cap="flat" cmpd="sng" algn="ctr">
            <a:solidFill>
              <a:srgbClr val="00BCEB"/>
            </a:solidFill>
            <a:prstDash val="solid"/>
            <a:round/>
            <a:headEnd type="arrow" w="med" len="med"/>
            <a:tailEnd type="arrow" w="med" len="med"/>
          </a:ln>
          <a:effectLst/>
        </p:spPr>
      </p:cxnSp>
      <p:cxnSp>
        <p:nvCxnSpPr>
          <p:cNvPr id="105" name="Straight Connector 104">
            <a:extLst>
              <a:ext uri="{FF2B5EF4-FFF2-40B4-BE49-F238E27FC236}">
                <a16:creationId xmlns:a16="http://schemas.microsoft.com/office/drawing/2014/main" id="{400E9062-E581-4A44-A11A-6433329AE516}"/>
              </a:ext>
            </a:extLst>
          </p:cNvPr>
          <p:cNvCxnSpPr>
            <a:cxnSpLocks/>
            <a:stCxn id="97" idx="2"/>
            <a:endCxn id="128" idx="0"/>
          </p:cNvCxnSpPr>
          <p:nvPr/>
        </p:nvCxnSpPr>
        <p:spPr>
          <a:xfrm>
            <a:off x="9269868" y="2856081"/>
            <a:ext cx="19994" cy="862994"/>
          </a:xfrm>
          <a:prstGeom prst="line">
            <a:avLst/>
          </a:prstGeom>
          <a:noFill/>
          <a:ln w="12700" cap="flat" cmpd="sng" algn="ctr">
            <a:solidFill>
              <a:srgbClr val="00BCEB"/>
            </a:solidFill>
            <a:prstDash val="solid"/>
            <a:round/>
            <a:headEnd type="arrow" w="med" len="med"/>
            <a:tailEnd type="arrow" w="med" len="med"/>
          </a:ln>
          <a:effectLst/>
        </p:spPr>
      </p:cxnSp>
      <p:sp>
        <p:nvSpPr>
          <p:cNvPr id="107" name="Rectangle 106">
            <a:extLst>
              <a:ext uri="{FF2B5EF4-FFF2-40B4-BE49-F238E27FC236}">
                <a16:creationId xmlns:a16="http://schemas.microsoft.com/office/drawing/2014/main" id="{18BC392B-CA8B-6945-B8FD-11B41675D971}"/>
              </a:ext>
            </a:extLst>
          </p:cNvPr>
          <p:cNvSpPr/>
          <p:nvPr/>
        </p:nvSpPr>
        <p:spPr>
          <a:xfrm>
            <a:off x="3343079" y="2156456"/>
            <a:ext cx="1027513" cy="413958"/>
          </a:xfrm>
          <a:prstGeom prst="rect">
            <a:avLst/>
          </a:prstGeom>
        </p:spPr>
        <p:txBody>
          <a:bodyPr>
            <a:spAutoFit/>
          </a:bodyPr>
          <a:lstStyle/>
          <a:p>
            <a:pPr algn="ctr" defTabSz="914149">
              <a:lnSpc>
                <a:spcPct val="95000"/>
              </a:lnSpc>
              <a:spcBef>
                <a:spcPts val="400"/>
              </a:spcBef>
              <a:spcAft>
                <a:spcPts val="200"/>
              </a:spcAft>
              <a:buClr>
                <a:srgbClr val="0067C5"/>
              </a:buClr>
              <a:defRPr/>
            </a:pPr>
            <a:r>
              <a:rPr lang="en-US" sz="1100" kern="0" dirty="0">
                <a:latin typeface="Arial"/>
              </a:rPr>
              <a:t>Advanced AI/ analytics</a:t>
            </a:r>
          </a:p>
        </p:txBody>
      </p:sp>
      <p:grpSp>
        <p:nvGrpSpPr>
          <p:cNvPr id="12" name="Group 11">
            <a:extLst>
              <a:ext uri="{FF2B5EF4-FFF2-40B4-BE49-F238E27FC236}">
                <a16:creationId xmlns:a16="http://schemas.microsoft.com/office/drawing/2014/main" id="{205FA35C-D29C-664C-AB54-E7821CD0C58E}"/>
              </a:ext>
            </a:extLst>
          </p:cNvPr>
          <p:cNvGrpSpPr/>
          <p:nvPr/>
        </p:nvGrpSpPr>
        <p:grpSpPr>
          <a:xfrm>
            <a:off x="3529110" y="2547697"/>
            <a:ext cx="697179" cy="768183"/>
            <a:chOff x="4010357" y="2512042"/>
            <a:chExt cx="895379" cy="1373933"/>
          </a:xfrm>
        </p:grpSpPr>
        <p:sp>
          <p:nvSpPr>
            <p:cNvPr id="85" name="Rectangle 84">
              <a:extLst>
                <a:ext uri="{FF2B5EF4-FFF2-40B4-BE49-F238E27FC236}">
                  <a16:creationId xmlns:a16="http://schemas.microsoft.com/office/drawing/2014/main" id="{F4266F42-07B1-5042-81A5-2AE073AFCA2E}"/>
                </a:ext>
              </a:extLst>
            </p:cNvPr>
            <p:cNvSpPr/>
            <p:nvPr/>
          </p:nvSpPr>
          <p:spPr>
            <a:xfrm>
              <a:off x="4010357" y="2512042"/>
              <a:ext cx="895379" cy="1373933"/>
            </a:xfrm>
            <a:prstGeom prst="rect">
              <a:avLst/>
            </a:prstGeom>
            <a:solidFill>
              <a:srgbClr val="FFFFFF"/>
            </a:solidFill>
            <a:ln w="12700" cap="flat" cmpd="sng" algn="ctr">
              <a:solidFill>
                <a:srgbClr val="00BCEB"/>
              </a:solidFill>
              <a:prstDash val="solid"/>
            </a:ln>
            <a:effectLst/>
          </p:spPr>
          <p:txBody>
            <a:bodyPr anchor="ctr"/>
            <a:lstStyle/>
            <a:p>
              <a:pPr algn="ctr" defTabSz="609433">
                <a:lnSpc>
                  <a:spcPct val="95000"/>
                </a:lnSpc>
                <a:defRPr/>
              </a:pPr>
              <a:endParaRPr lang="en-US" sz="1400" kern="0" dirty="0">
                <a:solidFill>
                  <a:srgbClr val="005073"/>
                </a:solidFill>
                <a:latin typeface="Arial" panose="020B0604020202020204" pitchFamily="34" charset="0"/>
              </a:endParaRPr>
            </a:p>
          </p:txBody>
        </p:sp>
        <p:grpSp>
          <p:nvGrpSpPr>
            <p:cNvPr id="106" name="Group 105">
              <a:extLst>
                <a:ext uri="{FF2B5EF4-FFF2-40B4-BE49-F238E27FC236}">
                  <a16:creationId xmlns:a16="http://schemas.microsoft.com/office/drawing/2014/main" id="{650BDAC6-4C0C-CC42-BF8B-65889A88CE8C}"/>
                </a:ext>
              </a:extLst>
            </p:cNvPr>
            <p:cNvGrpSpPr>
              <a:grpSpLocks/>
            </p:cNvGrpSpPr>
            <p:nvPr/>
          </p:nvGrpSpPr>
          <p:grpSpPr bwMode="auto">
            <a:xfrm>
              <a:off x="4118150" y="2575872"/>
              <a:ext cx="726735" cy="968615"/>
              <a:chOff x="4386807" y="4195396"/>
              <a:chExt cx="1019528" cy="1514839"/>
            </a:xfrm>
          </p:grpSpPr>
          <p:grpSp>
            <p:nvGrpSpPr>
              <p:cNvPr id="141" name="Group 54">
                <a:extLst>
                  <a:ext uri="{FF2B5EF4-FFF2-40B4-BE49-F238E27FC236}">
                    <a16:creationId xmlns:a16="http://schemas.microsoft.com/office/drawing/2014/main" id="{FFDAD47E-6272-C345-8CD1-1B9AE9FFCF55}"/>
                  </a:ext>
                </a:extLst>
              </p:cNvPr>
              <p:cNvGrpSpPr>
                <a:grpSpLocks noChangeAspect="1"/>
              </p:cNvGrpSpPr>
              <p:nvPr/>
            </p:nvGrpSpPr>
            <p:grpSpPr bwMode="auto">
              <a:xfrm>
                <a:off x="4474657" y="4195396"/>
                <a:ext cx="843828" cy="843828"/>
                <a:chOff x="1222" y="2021"/>
                <a:chExt cx="575" cy="575"/>
              </a:xfrm>
            </p:grpSpPr>
            <p:sp>
              <p:nvSpPr>
                <p:cNvPr id="143" name="Freeform 56">
                  <a:extLst>
                    <a:ext uri="{FF2B5EF4-FFF2-40B4-BE49-F238E27FC236}">
                      <a16:creationId xmlns:a16="http://schemas.microsoft.com/office/drawing/2014/main" id="{28DAC9C4-63C9-1F48-8BB4-8496AA5AA662}"/>
                    </a:ext>
                  </a:extLst>
                </p:cNvPr>
                <p:cNvSpPr>
                  <a:spLocks/>
                </p:cNvSpPr>
                <p:nvPr/>
              </p:nvSpPr>
              <p:spPr bwMode="auto">
                <a:xfrm>
                  <a:off x="1235" y="2021"/>
                  <a:ext cx="534" cy="207"/>
                </a:xfrm>
                <a:custGeom>
                  <a:avLst/>
                  <a:gdLst>
                    <a:gd name="T0" fmla="*/ 1850 w 3184"/>
                    <a:gd name="T1" fmla="*/ 13 h 1251"/>
                    <a:gd name="T2" fmla="*/ 2151 w 3184"/>
                    <a:gd name="T3" fmla="*/ 77 h 1251"/>
                    <a:gd name="T4" fmla="*/ 2428 w 3184"/>
                    <a:gd name="T5" fmla="*/ 190 h 1251"/>
                    <a:gd name="T6" fmla="*/ 2681 w 3184"/>
                    <a:gd name="T7" fmla="*/ 349 h 1251"/>
                    <a:gd name="T8" fmla="*/ 2901 w 3184"/>
                    <a:gd name="T9" fmla="*/ 547 h 1251"/>
                    <a:gd name="T10" fmla="*/ 3084 w 3184"/>
                    <a:gd name="T11" fmla="*/ 779 h 1251"/>
                    <a:gd name="T12" fmla="*/ 3137 w 3184"/>
                    <a:gd name="T13" fmla="*/ 954 h 1251"/>
                    <a:gd name="T14" fmla="*/ 3004 w 3184"/>
                    <a:gd name="T15" fmla="*/ 988 h 1251"/>
                    <a:gd name="T16" fmla="*/ 2949 w 3184"/>
                    <a:gd name="T17" fmla="*/ 1013 h 1251"/>
                    <a:gd name="T18" fmla="*/ 2941 w 3184"/>
                    <a:gd name="T19" fmla="*/ 1018 h 1251"/>
                    <a:gd name="T20" fmla="*/ 2834 w 3184"/>
                    <a:gd name="T21" fmla="*/ 1097 h 1251"/>
                    <a:gd name="T22" fmla="*/ 2744 w 3184"/>
                    <a:gd name="T23" fmla="*/ 1188 h 1251"/>
                    <a:gd name="T24" fmla="*/ 2654 w 3184"/>
                    <a:gd name="T25" fmla="*/ 1240 h 1251"/>
                    <a:gd name="T26" fmla="*/ 2557 w 3184"/>
                    <a:gd name="T27" fmla="*/ 1248 h 1251"/>
                    <a:gd name="T28" fmla="*/ 2524 w 3184"/>
                    <a:gd name="T29" fmla="*/ 1240 h 1251"/>
                    <a:gd name="T30" fmla="*/ 2438 w 3184"/>
                    <a:gd name="T31" fmla="*/ 1192 h 1251"/>
                    <a:gd name="T32" fmla="*/ 2383 w 3184"/>
                    <a:gd name="T33" fmla="*/ 1134 h 1251"/>
                    <a:gd name="T34" fmla="*/ 2242 w 3184"/>
                    <a:gd name="T35" fmla="*/ 1021 h 1251"/>
                    <a:gd name="T36" fmla="*/ 2088 w 3184"/>
                    <a:gd name="T37" fmla="*/ 961 h 1251"/>
                    <a:gd name="T38" fmla="*/ 1947 w 3184"/>
                    <a:gd name="T39" fmla="*/ 951 h 1251"/>
                    <a:gd name="T40" fmla="*/ 1903 w 3184"/>
                    <a:gd name="T41" fmla="*/ 954 h 1251"/>
                    <a:gd name="T42" fmla="*/ 1748 w 3184"/>
                    <a:gd name="T43" fmla="*/ 996 h 1251"/>
                    <a:gd name="T44" fmla="*/ 1604 w 3184"/>
                    <a:gd name="T45" fmla="*/ 1091 h 1251"/>
                    <a:gd name="T46" fmla="*/ 1531 w 3184"/>
                    <a:gd name="T47" fmla="*/ 1168 h 1251"/>
                    <a:gd name="T48" fmla="*/ 1449 w 3184"/>
                    <a:gd name="T49" fmla="*/ 1229 h 1251"/>
                    <a:gd name="T50" fmla="*/ 1386 w 3184"/>
                    <a:gd name="T51" fmla="*/ 1248 h 1251"/>
                    <a:gd name="T52" fmla="*/ 1321 w 3184"/>
                    <a:gd name="T53" fmla="*/ 1249 h 1251"/>
                    <a:gd name="T54" fmla="*/ 1228 w 3184"/>
                    <a:gd name="T55" fmla="*/ 1211 h 1251"/>
                    <a:gd name="T56" fmla="*/ 1138 w 3184"/>
                    <a:gd name="T57" fmla="*/ 1123 h 1251"/>
                    <a:gd name="T58" fmla="*/ 1021 w 3184"/>
                    <a:gd name="T59" fmla="*/ 1023 h 1251"/>
                    <a:gd name="T60" fmla="*/ 976 w 3184"/>
                    <a:gd name="T61" fmla="*/ 999 h 1251"/>
                    <a:gd name="T62" fmla="*/ 919 w 3184"/>
                    <a:gd name="T63" fmla="*/ 977 h 1251"/>
                    <a:gd name="T64" fmla="*/ 772 w 3184"/>
                    <a:gd name="T65" fmla="*/ 951 h 1251"/>
                    <a:gd name="T66" fmla="*/ 622 w 3184"/>
                    <a:gd name="T67" fmla="*/ 970 h 1251"/>
                    <a:gd name="T68" fmla="*/ 519 w 3184"/>
                    <a:gd name="T69" fmla="*/ 1010 h 1251"/>
                    <a:gd name="T70" fmla="*/ 504 w 3184"/>
                    <a:gd name="T71" fmla="*/ 1018 h 1251"/>
                    <a:gd name="T72" fmla="*/ 397 w 3184"/>
                    <a:gd name="T73" fmla="*/ 1097 h 1251"/>
                    <a:gd name="T74" fmla="*/ 308 w 3184"/>
                    <a:gd name="T75" fmla="*/ 1188 h 1251"/>
                    <a:gd name="T76" fmla="*/ 218 w 3184"/>
                    <a:gd name="T77" fmla="*/ 1240 h 1251"/>
                    <a:gd name="T78" fmla="*/ 120 w 3184"/>
                    <a:gd name="T79" fmla="*/ 1248 h 1251"/>
                    <a:gd name="T80" fmla="*/ 87 w 3184"/>
                    <a:gd name="T81" fmla="*/ 1240 h 1251"/>
                    <a:gd name="T82" fmla="*/ 0 w 3184"/>
                    <a:gd name="T83" fmla="*/ 1190 h 1251"/>
                    <a:gd name="T84" fmla="*/ 115 w 3184"/>
                    <a:gd name="T85" fmla="*/ 919 h 1251"/>
                    <a:gd name="T86" fmla="*/ 272 w 3184"/>
                    <a:gd name="T87" fmla="*/ 674 h 1251"/>
                    <a:gd name="T88" fmla="*/ 468 w 3184"/>
                    <a:gd name="T89" fmla="*/ 460 h 1251"/>
                    <a:gd name="T90" fmla="*/ 697 w 3184"/>
                    <a:gd name="T91" fmla="*/ 281 h 1251"/>
                    <a:gd name="T92" fmla="*/ 955 w 3184"/>
                    <a:gd name="T93" fmla="*/ 142 h 1251"/>
                    <a:gd name="T94" fmla="*/ 1236 w 3184"/>
                    <a:gd name="T95" fmla="*/ 47 h 1251"/>
                    <a:gd name="T96" fmla="*/ 1537 w 3184"/>
                    <a:gd name="T97" fmla="*/ 3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84" h="1251">
                      <a:moveTo>
                        <a:pt x="1641" y="0"/>
                      </a:moveTo>
                      <a:lnTo>
                        <a:pt x="1747" y="3"/>
                      </a:lnTo>
                      <a:lnTo>
                        <a:pt x="1850" y="13"/>
                      </a:lnTo>
                      <a:lnTo>
                        <a:pt x="1953" y="29"/>
                      </a:lnTo>
                      <a:lnTo>
                        <a:pt x="2052" y="49"/>
                      </a:lnTo>
                      <a:lnTo>
                        <a:pt x="2151" y="77"/>
                      </a:lnTo>
                      <a:lnTo>
                        <a:pt x="2246" y="109"/>
                      </a:lnTo>
                      <a:lnTo>
                        <a:pt x="2338" y="147"/>
                      </a:lnTo>
                      <a:lnTo>
                        <a:pt x="2428" y="190"/>
                      </a:lnTo>
                      <a:lnTo>
                        <a:pt x="2516" y="238"/>
                      </a:lnTo>
                      <a:lnTo>
                        <a:pt x="2600" y="291"/>
                      </a:lnTo>
                      <a:lnTo>
                        <a:pt x="2681" y="349"/>
                      </a:lnTo>
                      <a:lnTo>
                        <a:pt x="2757" y="411"/>
                      </a:lnTo>
                      <a:lnTo>
                        <a:pt x="2831" y="477"/>
                      </a:lnTo>
                      <a:lnTo>
                        <a:pt x="2901" y="547"/>
                      </a:lnTo>
                      <a:lnTo>
                        <a:pt x="2966" y="620"/>
                      </a:lnTo>
                      <a:lnTo>
                        <a:pt x="3027" y="698"/>
                      </a:lnTo>
                      <a:lnTo>
                        <a:pt x="3084" y="779"/>
                      </a:lnTo>
                      <a:lnTo>
                        <a:pt x="3135" y="864"/>
                      </a:lnTo>
                      <a:lnTo>
                        <a:pt x="3184" y="951"/>
                      </a:lnTo>
                      <a:lnTo>
                        <a:pt x="3137" y="954"/>
                      </a:lnTo>
                      <a:lnTo>
                        <a:pt x="3092" y="962"/>
                      </a:lnTo>
                      <a:lnTo>
                        <a:pt x="3048" y="972"/>
                      </a:lnTo>
                      <a:lnTo>
                        <a:pt x="3004" y="988"/>
                      </a:lnTo>
                      <a:lnTo>
                        <a:pt x="2962" y="1007"/>
                      </a:lnTo>
                      <a:lnTo>
                        <a:pt x="2955" y="1010"/>
                      </a:lnTo>
                      <a:lnTo>
                        <a:pt x="2949" y="1013"/>
                      </a:lnTo>
                      <a:lnTo>
                        <a:pt x="2945" y="1016"/>
                      </a:lnTo>
                      <a:lnTo>
                        <a:pt x="2943" y="1017"/>
                      </a:lnTo>
                      <a:lnTo>
                        <a:pt x="2941" y="1018"/>
                      </a:lnTo>
                      <a:lnTo>
                        <a:pt x="2902" y="1042"/>
                      </a:lnTo>
                      <a:lnTo>
                        <a:pt x="2867" y="1068"/>
                      </a:lnTo>
                      <a:lnTo>
                        <a:pt x="2834" y="1097"/>
                      </a:lnTo>
                      <a:lnTo>
                        <a:pt x="2801" y="1127"/>
                      </a:lnTo>
                      <a:lnTo>
                        <a:pt x="2772" y="1161"/>
                      </a:lnTo>
                      <a:lnTo>
                        <a:pt x="2744" y="1188"/>
                      </a:lnTo>
                      <a:lnTo>
                        <a:pt x="2715" y="1211"/>
                      </a:lnTo>
                      <a:lnTo>
                        <a:pt x="2685" y="1228"/>
                      </a:lnTo>
                      <a:lnTo>
                        <a:pt x="2654" y="1240"/>
                      </a:lnTo>
                      <a:lnTo>
                        <a:pt x="2622" y="1249"/>
                      </a:lnTo>
                      <a:lnTo>
                        <a:pt x="2590" y="1251"/>
                      </a:lnTo>
                      <a:lnTo>
                        <a:pt x="2557" y="1248"/>
                      </a:lnTo>
                      <a:lnTo>
                        <a:pt x="2556" y="1248"/>
                      </a:lnTo>
                      <a:lnTo>
                        <a:pt x="2554" y="1248"/>
                      </a:lnTo>
                      <a:lnTo>
                        <a:pt x="2524" y="1240"/>
                      </a:lnTo>
                      <a:lnTo>
                        <a:pt x="2494" y="1229"/>
                      </a:lnTo>
                      <a:lnTo>
                        <a:pt x="2466" y="1213"/>
                      </a:lnTo>
                      <a:lnTo>
                        <a:pt x="2438" y="1192"/>
                      </a:lnTo>
                      <a:lnTo>
                        <a:pt x="2412" y="1168"/>
                      </a:lnTo>
                      <a:lnTo>
                        <a:pt x="2388" y="1139"/>
                      </a:lnTo>
                      <a:lnTo>
                        <a:pt x="2383" y="1134"/>
                      </a:lnTo>
                      <a:lnTo>
                        <a:pt x="2338" y="1090"/>
                      </a:lnTo>
                      <a:lnTo>
                        <a:pt x="2290" y="1053"/>
                      </a:lnTo>
                      <a:lnTo>
                        <a:pt x="2242" y="1021"/>
                      </a:lnTo>
                      <a:lnTo>
                        <a:pt x="2192" y="995"/>
                      </a:lnTo>
                      <a:lnTo>
                        <a:pt x="2140" y="975"/>
                      </a:lnTo>
                      <a:lnTo>
                        <a:pt x="2088" y="961"/>
                      </a:lnTo>
                      <a:lnTo>
                        <a:pt x="2034" y="953"/>
                      </a:lnTo>
                      <a:lnTo>
                        <a:pt x="1978" y="951"/>
                      </a:lnTo>
                      <a:lnTo>
                        <a:pt x="1947" y="951"/>
                      </a:lnTo>
                      <a:lnTo>
                        <a:pt x="1914" y="954"/>
                      </a:lnTo>
                      <a:lnTo>
                        <a:pt x="1909" y="953"/>
                      </a:lnTo>
                      <a:lnTo>
                        <a:pt x="1903" y="954"/>
                      </a:lnTo>
                      <a:lnTo>
                        <a:pt x="1850" y="963"/>
                      </a:lnTo>
                      <a:lnTo>
                        <a:pt x="1798" y="976"/>
                      </a:lnTo>
                      <a:lnTo>
                        <a:pt x="1748" y="996"/>
                      </a:lnTo>
                      <a:lnTo>
                        <a:pt x="1699" y="1022"/>
                      </a:lnTo>
                      <a:lnTo>
                        <a:pt x="1651" y="1054"/>
                      </a:lnTo>
                      <a:lnTo>
                        <a:pt x="1604" y="1091"/>
                      </a:lnTo>
                      <a:lnTo>
                        <a:pt x="1559" y="1134"/>
                      </a:lnTo>
                      <a:lnTo>
                        <a:pt x="1556" y="1139"/>
                      </a:lnTo>
                      <a:lnTo>
                        <a:pt x="1531" y="1168"/>
                      </a:lnTo>
                      <a:lnTo>
                        <a:pt x="1505" y="1192"/>
                      </a:lnTo>
                      <a:lnTo>
                        <a:pt x="1478" y="1213"/>
                      </a:lnTo>
                      <a:lnTo>
                        <a:pt x="1449" y="1229"/>
                      </a:lnTo>
                      <a:lnTo>
                        <a:pt x="1420" y="1240"/>
                      </a:lnTo>
                      <a:lnTo>
                        <a:pt x="1390" y="1248"/>
                      </a:lnTo>
                      <a:lnTo>
                        <a:pt x="1386" y="1248"/>
                      </a:lnTo>
                      <a:lnTo>
                        <a:pt x="1386" y="1248"/>
                      </a:lnTo>
                      <a:lnTo>
                        <a:pt x="1354" y="1251"/>
                      </a:lnTo>
                      <a:lnTo>
                        <a:pt x="1321" y="1249"/>
                      </a:lnTo>
                      <a:lnTo>
                        <a:pt x="1290" y="1240"/>
                      </a:lnTo>
                      <a:lnTo>
                        <a:pt x="1259" y="1228"/>
                      </a:lnTo>
                      <a:lnTo>
                        <a:pt x="1228" y="1211"/>
                      </a:lnTo>
                      <a:lnTo>
                        <a:pt x="1199" y="1188"/>
                      </a:lnTo>
                      <a:lnTo>
                        <a:pt x="1172" y="1161"/>
                      </a:lnTo>
                      <a:lnTo>
                        <a:pt x="1138" y="1123"/>
                      </a:lnTo>
                      <a:lnTo>
                        <a:pt x="1102" y="1087"/>
                      </a:lnTo>
                      <a:lnTo>
                        <a:pt x="1063" y="1054"/>
                      </a:lnTo>
                      <a:lnTo>
                        <a:pt x="1021" y="1023"/>
                      </a:lnTo>
                      <a:lnTo>
                        <a:pt x="1015" y="1019"/>
                      </a:lnTo>
                      <a:lnTo>
                        <a:pt x="1008" y="1015"/>
                      </a:lnTo>
                      <a:lnTo>
                        <a:pt x="976" y="999"/>
                      </a:lnTo>
                      <a:lnTo>
                        <a:pt x="973" y="998"/>
                      </a:lnTo>
                      <a:lnTo>
                        <a:pt x="966" y="995"/>
                      </a:lnTo>
                      <a:lnTo>
                        <a:pt x="919" y="977"/>
                      </a:lnTo>
                      <a:lnTo>
                        <a:pt x="871" y="964"/>
                      </a:lnTo>
                      <a:lnTo>
                        <a:pt x="822" y="955"/>
                      </a:lnTo>
                      <a:lnTo>
                        <a:pt x="772" y="951"/>
                      </a:lnTo>
                      <a:lnTo>
                        <a:pt x="721" y="952"/>
                      </a:lnTo>
                      <a:lnTo>
                        <a:pt x="671" y="958"/>
                      </a:lnTo>
                      <a:lnTo>
                        <a:pt x="622" y="970"/>
                      </a:lnTo>
                      <a:lnTo>
                        <a:pt x="573" y="986"/>
                      </a:lnTo>
                      <a:lnTo>
                        <a:pt x="526" y="1007"/>
                      </a:lnTo>
                      <a:lnTo>
                        <a:pt x="519" y="1010"/>
                      </a:lnTo>
                      <a:lnTo>
                        <a:pt x="513" y="1013"/>
                      </a:lnTo>
                      <a:lnTo>
                        <a:pt x="508" y="1016"/>
                      </a:lnTo>
                      <a:lnTo>
                        <a:pt x="504" y="1018"/>
                      </a:lnTo>
                      <a:lnTo>
                        <a:pt x="466" y="1042"/>
                      </a:lnTo>
                      <a:lnTo>
                        <a:pt x="430" y="1068"/>
                      </a:lnTo>
                      <a:lnTo>
                        <a:pt x="397" y="1097"/>
                      </a:lnTo>
                      <a:lnTo>
                        <a:pt x="365" y="1127"/>
                      </a:lnTo>
                      <a:lnTo>
                        <a:pt x="335" y="1161"/>
                      </a:lnTo>
                      <a:lnTo>
                        <a:pt x="308" y="1188"/>
                      </a:lnTo>
                      <a:lnTo>
                        <a:pt x="278" y="1211"/>
                      </a:lnTo>
                      <a:lnTo>
                        <a:pt x="248" y="1228"/>
                      </a:lnTo>
                      <a:lnTo>
                        <a:pt x="218" y="1240"/>
                      </a:lnTo>
                      <a:lnTo>
                        <a:pt x="185" y="1249"/>
                      </a:lnTo>
                      <a:lnTo>
                        <a:pt x="153" y="1251"/>
                      </a:lnTo>
                      <a:lnTo>
                        <a:pt x="120" y="1248"/>
                      </a:lnTo>
                      <a:lnTo>
                        <a:pt x="120" y="1248"/>
                      </a:lnTo>
                      <a:lnTo>
                        <a:pt x="117" y="1248"/>
                      </a:lnTo>
                      <a:lnTo>
                        <a:pt x="87" y="1240"/>
                      </a:lnTo>
                      <a:lnTo>
                        <a:pt x="56" y="1228"/>
                      </a:lnTo>
                      <a:lnTo>
                        <a:pt x="28" y="1211"/>
                      </a:lnTo>
                      <a:lnTo>
                        <a:pt x="0" y="1190"/>
                      </a:lnTo>
                      <a:lnTo>
                        <a:pt x="33" y="1097"/>
                      </a:lnTo>
                      <a:lnTo>
                        <a:pt x="71" y="1007"/>
                      </a:lnTo>
                      <a:lnTo>
                        <a:pt x="115" y="919"/>
                      </a:lnTo>
                      <a:lnTo>
                        <a:pt x="163" y="834"/>
                      </a:lnTo>
                      <a:lnTo>
                        <a:pt x="216" y="752"/>
                      </a:lnTo>
                      <a:lnTo>
                        <a:pt x="272" y="674"/>
                      </a:lnTo>
                      <a:lnTo>
                        <a:pt x="334" y="599"/>
                      </a:lnTo>
                      <a:lnTo>
                        <a:pt x="399" y="527"/>
                      </a:lnTo>
                      <a:lnTo>
                        <a:pt x="468" y="460"/>
                      </a:lnTo>
                      <a:lnTo>
                        <a:pt x="541" y="396"/>
                      </a:lnTo>
                      <a:lnTo>
                        <a:pt x="618" y="336"/>
                      </a:lnTo>
                      <a:lnTo>
                        <a:pt x="697" y="281"/>
                      </a:lnTo>
                      <a:lnTo>
                        <a:pt x="780" y="230"/>
                      </a:lnTo>
                      <a:lnTo>
                        <a:pt x="866" y="184"/>
                      </a:lnTo>
                      <a:lnTo>
                        <a:pt x="955" y="142"/>
                      </a:lnTo>
                      <a:lnTo>
                        <a:pt x="1046" y="105"/>
                      </a:lnTo>
                      <a:lnTo>
                        <a:pt x="1140" y="74"/>
                      </a:lnTo>
                      <a:lnTo>
                        <a:pt x="1236" y="47"/>
                      </a:lnTo>
                      <a:lnTo>
                        <a:pt x="1334" y="27"/>
                      </a:lnTo>
                      <a:lnTo>
                        <a:pt x="1435" y="12"/>
                      </a:lnTo>
                      <a:lnTo>
                        <a:pt x="1537" y="3"/>
                      </a:lnTo>
                      <a:lnTo>
                        <a:pt x="1641" y="0"/>
                      </a:lnTo>
                      <a:close/>
                    </a:path>
                  </a:pathLst>
                </a:custGeom>
                <a:solidFill>
                  <a:srgbClr val="6EBE4A"/>
                </a:solidFill>
                <a:ln w="0">
                  <a:noFill/>
                  <a:prstDash val="solid"/>
                  <a:round/>
                  <a:headEnd/>
                  <a:tailEnd/>
                </a:ln>
              </p:spPr>
              <p:txBody>
                <a:bodyPr lIns="91368" tIns="45684" rIns="91368" bIns="45684"/>
                <a:lstStyle/>
                <a:p>
                  <a:pPr defTabSz="914149">
                    <a:defRPr/>
                  </a:pPr>
                  <a:endParaRPr lang="en-US" sz="1200" kern="0" dirty="0">
                    <a:solidFill>
                      <a:prstClr val="black"/>
                    </a:solidFill>
                    <a:latin typeface="Arial"/>
                  </a:endParaRPr>
                </a:p>
              </p:txBody>
            </p:sp>
            <p:sp>
              <p:nvSpPr>
                <p:cNvPr id="144" name="Freeform 57">
                  <a:extLst>
                    <a:ext uri="{FF2B5EF4-FFF2-40B4-BE49-F238E27FC236}">
                      <a16:creationId xmlns:a16="http://schemas.microsoft.com/office/drawing/2014/main" id="{E2DCAEFF-682C-D44A-931F-2A486E11F1B5}"/>
                    </a:ext>
                  </a:extLst>
                </p:cNvPr>
                <p:cNvSpPr>
                  <a:spLocks/>
                </p:cNvSpPr>
                <p:nvPr/>
              </p:nvSpPr>
              <p:spPr bwMode="auto">
                <a:xfrm>
                  <a:off x="1634" y="2365"/>
                  <a:ext cx="33" cy="49"/>
                </a:xfrm>
                <a:custGeom>
                  <a:avLst/>
                  <a:gdLst>
                    <a:gd name="T0" fmla="*/ 101 w 204"/>
                    <a:gd name="T1" fmla="*/ 0 h 303"/>
                    <a:gd name="T2" fmla="*/ 122 w 204"/>
                    <a:gd name="T3" fmla="*/ 3 h 303"/>
                    <a:gd name="T4" fmla="*/ 142 w 204"/>
                    <a:gd name="T5" fmla="*/ 11 h 303"/>
                    <a:gd name="T6" fmla="*/ 160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5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4 w 204"/>
                    <a:gd name="T33" fmla="*/ 300 h 303"/>
                    <a:gd name="T34" fmla="*/ 103 w 204"/>
                    <a:gd name="T35" fmla="*/ 303 h 303"/>
                    <a:gd name="T36" fmla="*/ 81 w 204"/>
                    <a:gd name="T37" fmla="*/ 300 h 303"/>
                    <a:gd name="T38" fmla="*/ 62 w 204"/>
                    <a:gd name="T39" fmla="*/ 291 h 303"/>
                    <a:gd name="T40" fmla="*/ 45 w 204"/>
                    <a:gd name="T41" fmla="*/ 279 h 303"/>
                    <a:gd name="T42" fmla="*/ 29 w 204"/>
                    <a:gd name="T43" fmla="*/ 261 h 303"/>
                    <a:gd name="T44" fmla="*/ 16 w 204"/>
                    <a:gd name="T45" fmla="*/ 239 h 303"/>
                    <a:gd name="T46" fmla="*/ 8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6 w 204"/>
                    <a:gd name="T59" fmla="*/ 63 h 303"/>
                    <a:gd name="T60" fmla="*/ 28 w 204"/>
                    <a:gd name="T61" fmla="*/ 41 h 303"/>
                    <a:gd name="T62" fmla="*/ 44 w 204"/>
                    <a:gd name="T63" fmla="*/ 23 h 303"/>
                    <a:gd name="T64" fmla="*/ 60 w 204"/>
                    <a:gd name="T65" fmla="*/ 11 h 303"/>
                    <a:gd name="T66" fmla="*/ 80 w 204"/>
                    <a:gd name="T67" fmla="*/ 3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2" y="3"/>
                      </a:lnTo>
                      <a:lnTo>
                        <a:pt x="142" y="11"/>
                      </a:lnTo>
                      <a:lnTo>
                        <a:pt x="160" y="24"/>
                      </a:lnTo>
                      <a:lnTo>
                        <a:pt x="175" y="42"/>
                      </a:lnTo>
                      <a:lnTo>
                        <a:pt x="187" y="64"/>
                      </a:lnTo>
                      <a:lnTo>
                        <a:pt x="197" y="90"/>
                      </a:lnTo>
                      <a:lnTo>
                        <a:pt x="202" y="119"/>
                      </a:lnTo>
                      <a:lnTo>
                        <a:pt x="204" y="151"/>
                      </a:lnTo>
                      <a:lnTo>
                        <a:pt x="204" y="153"/>
                      </a:lnTo>
                      <a:lnTo>
                        <a:pt x="202" y="185"/>
                      </a:lnTo>
                      <a:lnTo>
                        <a:pt x="197" y="214"/>
                      </a:lnTo>
                      <a:lnTo>
                        <a:pt x="187" y="240"/>
                      </a:lnTo>
                      <a:lnTo>
                        <a:pt x="176" y="261"/>
                      </a:lnTo>
                      <a:lnTo>
                        <a:pt x="161" y="279"/>
                      </a:lnTo>
                      <a:lnTo>
                        <a:pt x="143" y="291"/>
                      </a:lnTo>
                      <a:lnTo>
                        <a:pt x="124" y="300"/>
                      </a:lnTo>
                      <a:lnTo>
                        <a:pt x="103" y="303"/>
                      </a:lnTo>
                      <a:lnTo>
                        <a:pt x="81" y="300"/>
                      </a:lnTo>
                      <a:lnTo>
                        <a:pt x="62" y="291"/>
                      </a:lnTo>
                      <a:lnTo>
                        <a:pt x="45" y="279"/>
                      </a:lnTo>
                      <a:lnTo>
                        <a:pt x="29" y="261"/>
                      </a:lnTo>
                      <a:lnTo>
                        <a:pt x="16" y="239"/>
                      </a:lnTo>
                      <a:lnTo>
                        <a:pt x="8" y="213"/>
                      </a:lnTo>
                      <a:lnTo>
                        <a:pt x="2" y="183"/>
                      </a:lnTo>
                      <a:lnTo>
                        <a:pt x="0" y="151"/>
                      </a:lnTo>
                      <a:lnTo>
                        <a:pt x="0" y="149"/>
                      </a:lnTo>
                      <a:lnTo>
                        <a:pt x="2" y="117"/>
                      </a:lnTo>
                      <a:lnTo>
                        <a:pt x="7" y="88"/>
                      </a:lnTo>
                      <a:lnTo>
                        <a:pt x="16" y="63"/>
                      </a:lnTo>
                      <a:lnTo>
                        <a:pt x="28" y="41"/>
                      </a:lnTo>
                      <a:lnTo>
                        <a:pt x="44" y="23"/>
                      </a:lnTo>
                      <a:lnTo>
                        <a:pt x="60" y="11"/>
                      </a:lnTo>
                      <a:lnTo>
                        <a:pt x="80" y="3"/>
                      </a:lnTo>
                      <a:lnTo>
                        <a:pt x="101" y="0"/>
                      </a:lnTo>
                      <a:close/>
                    </a:path>
                  </a:pathLst>
                </a:custGeom>
                <a:solidFill>
                  <a:srgbClr val="00BCEB">
                    <a:lumMod val="75000"/>
                  </a:srgbClr>
                </a:solidFill>
                <a:ln w="0">
                  <a:noFill/>
                  <a:prstDash val="solid"/>
                  <a:round/>
                  <a:headEnd/>
                  <a:tailEnd/>
                </a:ln>
              </p:spPr>
              <p:txBody>
                <a:bodyPr lIns="91368" tIns="45684" rIns="91368" bIns="45684"/>
                <a:lstStyle/>
                <a:p>
                  <a:pPr defTabSz="914149">
                    <a:defRPr/>
                  </a:pPr>
                  <a:endParaRPr lang="en-US" sz="1200" kern="0" dirty="0">
                    <a:solidFill>
                      <a:prstClr val="black"/>
                    </a:solidFill>
                    <a:latin typeface="Arial"/>
                  </a:endParaRPr>
                </a:p>
              </p:txBody>
            </p:sp>
            <p:sp>
              <p:nvSpPr>
                <p:cNvPr id="145" name="Freeform 58">
                  <a:extLst>
                    <a:ext uri="{FF2B5EF4-FFF2-40B4-BE49-F238E27FC236}">
                      <a16:creationId xmlns:a16="http://schemas.microsoft.com/office/drawing/2014/main" id="{E5A1F510-80CE-064B-9321-316A79110207}"/>
                    </a:ext>
                  </a:extLst>
                </p:cNvPr>
                <p:cNvSpPr>
                  <a:spLocks/>
                </p:cNvSpPr>
                <p:nvPr/>
              </p:nvSpPr>
              <p:spPr bwMode="auto">
                <a:xfrm>
                  <a:off x="1431" y="2365"/>
                  <a:ext cx="33" cy="49"/>
                </a:xfrm>
                <a:custGeom>
                  <a:avLst/>
                  <a:gdLst>
                    <a:gd name="T0" fmla="*/ 102 w 204"/>
                    <a:gd name="T1" fmla="*/ 0 h 303"/>
                    <a:gd name="T2" fmla="*/ 122 w 204"/>
                    <a:gd name="T3" fmla="*/ 3 h 303"/>
                    <a:gd name="T4" fmla="*/ 142 w 204"/>
                    <a:gd name="T5" fmla="*/ 11 h 303"/>
                    <a:gd name="T6" fmla="*/ 159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5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5 w 204"/>
                    <a:gd name="T33" fmla="*/ 300 h 303"/>
                    <a:gd name="T34" fmla="*/ 103 w 204"/>
                    <a:gd name="T35" fmla="*/ 303 h 303"/>
                    <a:gd name="T36" fmla="*/ 82 w 204"/>
                    <a:gd name="T37" fmla="*/ 300 h 303"/>
                    <a:gd name="T38" fmla="*/ 62 w 204"/>
                    <a:gd name="T39" fmla="*/ 291 h 303"/>
                    <a:gd name="T40" fmla="*/ 45 w 204"/>
                    <a:gd name="T41" fmla="*/ 279 h 303"/>
                    <a:gd name="T42" fmla="*/ 29 w 204"/>
                    <a:gd name="T43" fmla="*/ 261 h 303"/>
                    <a:gd name="T44" fmla="*/ 17 w 204"/>
                    <a:gd name="T45" fmla="*/ 239 h 303"/>
                    <a:gd name="T46" fmla="*/ 7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7 w 204"/>
                    <a:gd name="T59" fmla="*/ 63 h 303"/>
                    <a:gd name="T60" fmla="*/ 28 w 204"/>
                    <a:gd name="T61" fmla="*/ 41 h 303"/>
                    <a:gd name="T62" fmla="*/ 43 w 204"/>
                    <a:gd name="T63" fmla="*/ 23 h 303"/>
                    <a:gd name="T64" fmla="*/ 61 w 204"/>
                    <a:gd name="T65" fmla="*/ 11 h 303"/>
                    <a:gd name="T66" fmla="*/ 80 w 204"/>
                    <a:gd name="T67" fmla="*/ 3 h 303"/>
                    <a:gd name="T68" fmla="*/ 102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2" y="0"/>
                      </a:moveTo>
                      <a:lnTo>
                        <a:pt x="122" y="3"/>
                      </a:lnTo>
                      <a:lnTo>
                        <a:pt x="142" y="11"/>
                      </a:lnTo>
                      <a:lnTo>
                        <a:pt x="159" y="24"/>
                      </a:lnTo>
                      <a:lnTo>
                        <a:pt x="175" y="42"/>
                      </a:lnTo>
                      <a:lnTo>
                        <a:pt x="187" y="64"/>
                      </a:lnTo>
                      <a:lnTo>
                        <a:pt x="197" y="90"/>
                      </a:lnTo>
                      <a:lnTo>
                        <a:pt x="202" y="119"/>
                      </a:lnTo>
                      <a:lnTo>
                        <a:pt x="204" y="151"/>
                      </a:lnTo>
                      <a:lnTo>
                        <a:pt x="204" y="153"/>
                      </a:lnTo>
                      <a:lnTo>
                        <a:pt x="202" y="185"/>
                      </a:lnTo>
                      <a:lnTo>
                        <a:pt x="197" y="214"/>
                      </a:lnTo>
                      <a:lnTo>
                        <a:pt x="187" y="240"/>
                      </a:lnTo>
                      <a:lnTo>
                        <a:pt x="176" y="261"/>
                      </a:lnTo>
                      <a:lnTo>
                        <a:pt x="161" y="279"/>
                      </a:lnTo>
                      <a:lnTo>
                        <a:pt x="143" y="291"/>
                      </a:lnTo>
                      <a:lnTo>
                        <a:pt x="125" y="300"/>
                      </a:lnTo>
                      <a:lnTo>
                        <a:pt x="103" y="303"/>
                      </a:lnTo>
                      <a:lnTo>
                        <a:pt x="82" y="300"/>
                      </a:lnTo>
                      <a:lnTo>
                        <a:pt x="62" y="291"/>
                      </a:lnTo>
                      <a:lnTo>
                        <a:pt x="45" y="279"/>
                      </a:lnTo>
                      <a:lnTo>
                        <a:pt x="29" y="261"/>
                      </a:lnTo>
                      <a:lnTo>
                        <a:pt x="17" y="239"/>
                      </a:lnTo>
                      <a:lnTo>
                        <a:pt x="7" y="213"/>
                      </a:lnTo>
                      <a:lnTo>
                        <a:pt x="2" y="183"/>
                      </a:lnTo>
                      <a:lnTo>
                        <a:pt x="0" y="151"/>
                      </a:lnTo>
                      <a:lnTo>
                        <a:pt x="0" y="149"/>
                      </a:lnTo>
                      <a:lnTo>
                        <a:pt x="2" y="117"/>
                      </a:lnTo>
                      <a:lnTo>
                        <a:pt x="7" y="88"/>
                      </a:lnTo>
                      <a:lnTo>
                        <a:pt x="17" y="63"/>
                      </a:lnTo>
                      <a:lnTo>
                        <a:pt x="28" y="41"/>
                      </a:lnTo>
                      <a:lnTo>
                        <a:pt x="43" y="23"/>
                      </a:lnTo>
                      <a:lnTo>
                        <a:pt x="61" y="11"/>
                      </a:lnTo>
                      <a:lnTo>
                        <a:pt x="80" y="3"/>
                      </a:lnTo>
                      <a:lnTo>
                        <a:pt x="102" y="0"/>
                      </a:lnTo>
                      <a:close/>
                    </a:path>
                  </a:pathLst>
                </a:custGeom>
                <a:solidFill>
                  <a:srgbClr val="00BCEB">
                    <a:lumMod val="75000"/>
                  </a:srgbClr>
                </a:solidFill>
                <a:ln w="0">
                  <a:noFill/>
                  <a:prstDash val="solid"/>
                  <a:round/>
                  <a:headEnd/>
                  <a:tailEnd/>
                </a:ln>
              </p:spPr>
              <p:txBody>
                <a:bodyPr lIns="91368" tIns="45684" rIns="91368" bIns="45684"/>
                <a:lstStyle/>
                <a:p>
                  <a:pPr defTabSz="914149">
                    <a:defRPr/>
                  </a:pPr>
                  <a:endParaRPr lang="en-US" sz="1200" kern="0" dirty="0">
                    <a:solidFill>
                      <a:prstClr val="black"/>
                    </a:solidFill>
                    <a:latin typeface="Arial"/>
                  </a:endParaRPr>
                </a:p>
              </p:txBody>
            </p:sp>
            <p:sp>
              <p:nvSpPr>
                <p:cNvPr id="146" name="Freeform 59">
                  <a:extLst>
                    <a:ext uri="{FF2B5EF4-FFF2-40B4-BE49-F238E27FC236}">
                      <a16:creationId xmlns:a16="http://schemas.microsoft.com/office/drawing/2014/main" id="{ADD1D2DE-E862-5947-AEA6-9E8227A6926A}"/>
                    </a:ext>
                  </a:extLst>
                </p:cNvPr>
                <p:cNvSpPr>
                  <a:spLocks noEditPoints="1"/>
                </p:cNvSpPr>
                <p:nvPr/>
              </p:nvSpPr>
              <p:spPr bwMode="auto">
                <a:xfrm>
                  <a:off x="1220" y="2230"/>
                  <a:ext cx="577" cy="366"/>
                </a:xfrm>
                <a:custGeom>
                  <a:avLst/>
                  <a:gdLst>
                    <a:gd name="T0" fmla="*/ 1830 w 3451"/>
                    <a:gd name="T1" fmla="*/ 662 h 2194"/>
                    <a:gd name="T2" fmla="*/ 1812 w 3451"/>
                    <a:gd name="T3" fmla="*/ 791 h 2194"/>
                    <a:gd name="T4" fmla="*/ 1883 w 3451"/>
                    <a:gd name="T5" fmla="*/ 827 h 2194"/>
                    <a:gd name="T6" fmla="*/ 1925 w 3451"/>
                    <a:gd name="T7" fmla="*/ 1237 h 2194"/>
                    <a:gd name="T8" fmla="*/ 1981 w 3451"/>
                    <a:gd name="T9" fmla="*/ 1285 h 2194"/>
                    <a:gd name="T10" fmla="*/ 2129 w 3451"/>
                    <a:gd name="T11" fmla="*/ 1237 h 2194"/>
                    <a:gd name="T12" fmla="*/ 2100 w 3451"/>
                    <a:gd name="T13" fmla="*/ 618 h 2194"/>
                    <a:gd name="T14" fmla="*/ 750 w 3451"/>
                    <a:gd name="T15" fmla="*/ 615 h 2194"/>
                    <a:gd name="T16" fmla="*/ 569 w 3451"/>
                    <a:gd name="T17" fmla="*/ 703 h 2194"/>
                    <a:gd name="T18" fmla="*/ 627 w 3451"/>
                    <a:gd name="T19" fmla="*/ 824 h 2194"/>
                    <a:gd name="T20" fmla="*/ 699 w 3451"/>
                    <a:gd name="T21" fmla="*/ 857 h 2194"/>
                    <a:gd name="T22" fmla="*/ 730 w 3451"/>
                    <a:gd name="T23" fmla="*/ 1273 h 2194"/>
                    <a:gd name="T24" fmla="*/ 898 w 3451"/>
                    <a:gd name="T25" fmla="*/ 1261 h 2194"/>
                    <a:gd name="T26" fmla="*/ 894 w 3451"/>
                    <a:gd name="T27" fmla="*/ 629 h 2194"/>
                    <a:gd name="T28" fmla="*/ 2535 w 3451"/>
                    <a:gd name="T29" fmla="*/ 612 h 2194"/>
                    <a:gd name="T30" fmla="*/ 2349 w 3451"/>
                    <a:gd name="T31" fmla="*/ 712 h 2194"/>
                    <a:gd name="T32" fmla="*/ 2272 w 3451"/>
                    <a:gd name="T33" fmla="*/ 912 h 2194"/>
                    <a:gd name="T34" fmla="*/ 2296 w 3451"/>
                    <a:gd name="T35" fmla="*/ 1098 h 2194"/>
                    <a:gd name="T36" fmla="*/ 2428 w 3451"/>
                    <a:gd name="T37" fmla="*/ 1256 h 2194"/>
                    <a:gd name="T38" fmla="*/ 2655 w 3451"/>
                    <a:gd name="T39" fmla="*/ 1282 h 2194"/>
                    <a:gd name="T40" fmla="*/ 2823 w 3451"/>
                    <a:gd name="T41" fmla="*/ 1160 h 2194"/>
                    <a:gd name="T42" fmla="*/ 2882 w 3451"/>
                    <a:gd name="T43" fmla="*/ 950 h 2194"/>
                    <a:gd name="T44" fmla="*/ 2842 w 3451"/>
                    <a:gd name="T45" fmla="*/ 770 h 2194"/>
                    <a:gd name="T46" fmla="*/ 2691 w 3451"/>
                    <a:gd name="T47" fmla="*/ 630 h 2194"/>
                    <a:gd name="T48" fmla="*/ 1285 w 3451"/>
                    <a:gd name="T49" fmla="*/ 619 h 2194"/>
                    <a:gd name="T50" fmla="*/ 1115 w 3451"/>
                    <a:gd name="T51" fmla="*/ 740 h 2194"/>
                    <a:gd name="T52" fmla="*/ 1057 w 3451"/>
                    <a:gd name="T53" fmla="*/ 950 h 2194"/>
                    <a:gd name="T54" fmla="*/ 1096 w 3451"/>
                    <a:gd name="T55" fmla="*/ 1131 h 2194"/>
                    <a:gd name="T56" fmla="*/ 1247 w 3451"/>
                    <a:gd name="T57" fmla="*/ 1270 h 2194"/>
                    <a:gd name="T58" fmla="*/ 1477 w 3451"/>
                    <a:gd name="T59" fmla="*/ 1270 h 2194"/>
                    <a:gd name="T60" fmla="*/ 1629 w 3451"/>
                    <a:gd name="T61" fmla="*/ 1129 h 2194"/>
                    <a:gd name="T62" fmla="*/ 1669 w 3451"/>
                    <a:gd name="T63" fmla="*/ 948 h 2194"/>
                    <a:gd name="T64" fmla="*/ 1612 w 3451"/>
                    <a:gd name="T65" fmla="*/ 739 h 2194"/>
                    <a:gd name="T66" fmla="*/ 1443 w 3451"/>
                    <a:gd name="T67" fmla="*/ 619 h 2194"/>
                    <a:gd name="T68" fmla="*/ 940 w 3451"/>
                    <a:gd name="T69" fmla="*/ 26 h 2194"/>
                    <a:gd name="T70" fmla="*/ 1136 w 3451"/>
                    <a:gd name="T71" fmla="*/ 200 h 2194"/>
                    <a:gd name="T72" fmla="*/ 1415 w 3451"/>
                    <a:gd name="T73" fmla="*/ 299 h 2194"/>
                    <a:gd name="T74" fmla="*/ 1494 w 3451"/>
                    <a:gd name="T75" fmla="*/ 299 h 2194"/>
                    <a:gd name="T76" fmla="*/ 1796 w 3451"/>
                    <a:gd name="T77" fmla="*/ 177 h 2194"/>
                    <a:gd name="T78" fmla="*/ 1971 w 3451"/>
                    <a:gd name="T79" fmla="*/ 25 h 2194"/>
                    <a:gd name="T80" fmla="*/ 2156 w 3451"/>
                    <a:gd name="T81" fmla="*/ 25 h 2194"/>
                    <a:gd name="T82" fmla="*/ 2331 w 3451"/>
                    <a:gd name="T83" fmla="*/ 177 h 2194"/>
                    <a:gd name="T84" fmla="*/ 2633 w 3451"/>
                    <a:gd name="T85" fmla="*/ 299 h 2194"/>
                    <a:gd name="T86" fmla="*/ 2889 w 3451"/>
                    <a:gd name="T87" fmla="*/ 252 h 2194"/>
                    <a:gd name="T88" fmla="*/ 3112 w 3451"/>
                    <a:gd name="T89" fmla="*/ 72 h 2194"/>
                    <a:gd name="T90" fmla="*/ 3306 w 3451"/>
                    <a:gd name="T91" fmla="*/ 2 h 2194"/>
                    <a:gd name="T92" fmla="*/ 3442 w 3451"/>
                    <a:gd name="T93" fmla="*/ 292 h 2194"/>
                    <a:gd name="T94" fmla="*/ 3403 w 3451"/>
                    <a:gd name="T95" fmla="*/ 879 h 2194"/>
                    <a:gd name="T96" fmla="*/ 3163 w 3451"/>
                    <a:gd name="T97" fmla="*/ 1423 h 2194"/>
                    <a:gd name="T98" fmla="*/ 2761 w 3451"/>
                    <a:gd name="T99" fmla="*/ 1849 h 2194"/>
                    <a:gd name="T100" fmla="*/ 2233 w 3451"/>
                    <a:gd name="T101" fmla="*/ 2119 h 2194"/>
                    <a:gd name="T102" fmla="*/ 1620 w 3451"/>
                    <a:gd name="T103" fmla="*/ 2191 h 2194"/>
                    <a:gd name="T104" fmla="*/ 1031 w 3451"/>
                    <a:gd name="T105" fmla="*/ 2048 h 2194"/>
                    <a:gd name="T106" fmla="*/ 540 w 3451"/>
                    <a:gd name="T107" fmla="*/ 1723 h 2194"/>
                    <a:gd name="T108" fmla="*/ 189 w 3451"/>
                    <a:gd name="T109" fmla="*/ 1253 h 2194"/>
                    <a:gd name="T110" fmla="*/ 13 w 3451"/>
                    <a:gd name="T111" fmla="*/ 677 h 2194"/>
                    <a:gd name="T112" fmla="*/ 57 w 3451"/>
                    <a:gd name="T113" fmla="*/ 270 h 2194"/>
                    <a:gd name="T114" fmla="*/ 311 w 3451"/>
                    <a:gd name="T115" fmla="*/ 295 h 2194"/>
                    <a:gd name="T116" fmla="*/ 582 w 3451"/>
                    <a:gd name="T117" fmla="*/ 166 h 2194"/>
                    <a:gd name="T118" fmla="*/ 770 w 3451"/>
                    <a:gd name="T119" fmla="*/ 11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1" h="2194">
                      <a:moveTo>
                        <a:pt x="1985" y="616"/>
                      </a:moveTo>
                      <a:lnTo>
                        <a:pt x="1981" y="617"/>
                      </a:lnTo>
                      <a:lnTo>
                        <a:pt x="1977" y="618"/>
                      </a:lnTo>
                      <a:lnTo>
                        <a:pt x="1974" y="620"/>
                      </a:lnTo>
                      <a:lnTo>
                        <a:pt x="1971" y="621"/>
                      </a:lnTo>
                      <a:lnTo>
                        <a:pt x="1830" y="662"/>
                      </a:lnTo>
                      <a:lnTo>
                        <a:pt x="1815" y="668"/>
                      </a:lnTo>
                      <a:lnTo>
                        <a:pt x="1804" y="679"/>
                      </a:lnTo>
                      <a:lnTo>
                        <a:pt x="1796" y="692"/>
                      </a:lnTo>
                      <a:lnTo>
                        <a:pt x="1793" y="708"/>
                      </a:lnTo>
                      <a:lnTo>
                        <a:pt x="1794" y="724"/>
                      </a:lnTo>
                      <a:lnTo>
                        <a:pt x="1812" y="791"/>
                      </a:lnTo>
                      <a:lnTo>
                        <a:pt x="1817" y="805"/>
                      </a:lnTo>
                      <a:lnTo>
                        <a:pt x="1826" y="817"/>
                      </a:lnTo>
                      <a:lnTo>
                        <a:pt x="1838" y="825"/>
                      </a:lnTo>
                      <a:lnTo>
                        <a:pt x="1852" y="828"/>
                      </a:lnTo>
                      <a:lnTo>
                        <a:pt x="1867" y="828"/>
                      </a:lnTo>
                      <a:lnTo>
                        <a:pt x="1883" y="827"/>
                      </a:lnTo>
                      <a:lnTo>
                        <a:pt x="1897" y="830"/>
                      </a:lnTo>
                      <a:lnTo>
                        <a:pt x="1908" y="838"/>
                      </a:lnTo>
                      <a:lnTo>
                        <a:pt x="1917" y="849"/>
                      </a:lnTo>
                      <a:lnTo>
                        <a:pt x="1923" y="862"/>
                      </a:lnTo>
                      <a:lnTo>
                        <a:pt x="1925" y="878"/>
                      </a:lnTo>
                      <a:lnTo>
                        <a:pt x="1925" y="1237"/>
                      </a:lnTo>
                      <a:lnTo>
                        <a:pt x="1927" y="1250"/>
                      </a:lnTo>
                      <a:lnTo>
                        <a:pt x="1933" y="1262"/>
                      </a:lnTo>
                      <a:lnTo>
                        <a:pt x="1943" y="1271"/>
                      </a:lnTo>
                      <a:lnTo>
                        <a:pt x="1954" y="1279"/>
                      </a:lnTo>
                      <a:lnTo>
                        <a:pt x="1968" y="1283"/>
                      </a:lnTo>
                      <a:lnTo>
                        <a:pt x="1981" y="1285"/>
                      </a:lnTo>
                      <a:lnTo>
                        <a:pt x="2086" y="1285"/>
                      </a:lnTo>
                      <a:lnTo>
                        <a:pt x="2102" y="1282"/>
                      </a:lnTo>
                      <a:lnTo>
                        <a:pt x="2113" y="1276"/>
                      </a:lnTo>
                      <a:lnTo>
                        <a:pt x="2122" y="1266"/>
                      </a:lnTo>
                      <a:lnTo>
                        <a:pt x="2127" y="1253"/>
                      </a:lnTo>
                      <a:lnTo>
                        <a:pt x="2129" y="1237"/>
                      </a:lnTo>
                      <a:lnTo>
                        <a:pt x="2129" y="673"/>
                      </a:lnTo>
                      <a:lnTo>
                        <a:pt x="2128" y="659"/>
                      </a:lnTo>
                      <a:lnTo>
                        <a:pt x="2124" y="646"/>
                      </a:lnTo>
                      <a:lnTo>
                        <a:pt x="2119" y="634"/>
                      </a:lnTo>
                      <a:lnTo>
                        <a:pt x="2110" y="624"/>
                      </a:lnTo>
                      <a:lnTo>
                        <a:pt x="2100" y="618"/>
                      </a:lnTo>
                      <a:lnTo>
                        <a:pt x="2086" y="616"/>
                      </a:lnTo>
                      <a:lnTo>
                        <a:pt x="1985" y="616"/>
                      </a:lnTo>
                      <a:close/>
                      <a:moveTo>
                        <a:pt x="760" y="611"/>
                      </a:moveTo>
                      <a:lnTo>
                        <a:pt x="756" y="612"/>
                      </a:lnTo>
                      <a:lnTo>
                        <a:pt x="753" y="613"/>
                      </a:lnTo>
                      <a:lnTo>
                        <a:pt x="750" y="615"/>
                      </a:lnTo>
                      <a:lnTo>
                        <a:pt x="747" y="616"/>
                      </a:lnTo>
                      <a:lnTo>
                        <a:pt x="605" y="657"/>
                      </a:lnTo>
                      <a:lnTo>
                        <a:pt x="591" y="663"/>
                      </a:lnTo>
                      <a:lnTo>
                        <a:pt x="580" y="673"/>
                      </a:lnTo>
                      <a:lnTo>
                        <a:pt x="572" y="687"/>
                      </a:lnTo>
                      <a:lnTo>
                        <a:pt x="569" y="703"/>
                      </a:lnTo>
                      <a:lnTo>
                        <a:pt x="570" y="718"/>
                      </a:lnTo>
                      <a:lnTo>
                        <a:pt x="588" y="785"/>
                      </a:lnTo>
                      <a:lnTo>
                        <a:pt x="593" y="800"/>
                      </a:lnTo>
                      <a:lnTo>
                        <a:pt x="602" y="812"/>
                      </a:lnTo>
                      <a:lnTo>
                        <a:pt x="614" y="820"/>
                      </a:lnTo>
                      <a:lnTo>
                        <a:pt x="627" y="824"/>
                      </a:lnTo>
                      <a:lnTo>
                        <a:pt x="643" y="823"/>
                      </a:lnTo>
                      <a:lnTo>
                        <a:pt x="658" y="822"/>
                      </a:lnTo>
                      <a:lnTo>
                        <a:pt x="672" y="825"/>
                      </a:lnTo>
                      <a:lnTo>
                        <a:pt x="684" y="833"/>
                      </a:lnTo>
                      <a:lnTo>
                        <a:pt x="692" y="844"/>
                      </a:lnTo>
                      <a:lnTo>
                        <a:pt x="699" y="857"/>
                      </a:lnTo>
                      <a:lnTo>
                        <a:pt x="701" y="872"/>
                      </a:lnTo>
                      <a:lnTo>
                        <a:pt x="701" y="1232"/>
                      </a:lnTo>
                      <a:lnTo>
                        <a:pt x="703" y="1245"/>
                      </a:lnTo>
                      <a:lnTo>
                        <a:pt x="709" y="1257"/>
                      </a:lnTo>
                      <a:lnTo>
                        <a:pt x="718" y="1266"/>
                      </a:lnTo>
                      <a:lnTo>
                        <a:pt x="730" y="1273"/>
                      </a:lnTo>
                      <a:lnTo>
                        <a:pt x="744" y="1278"/>
                      </a:lnTo>
                      <a:lnTo>
                        <a:pt x="757" y="1280"/>
                      </a:lnTo>
                      <a:lnTo>
                        <a:pt x="862" y="1280"/>
                      </a:lnTo>
                      <a:lnTo>
                        <a:pt x="878" y="1278"/>
                      </a:lnTo>
                      <a:lnTo>
                        <a:pt x="889" y="1270"/>
                      </a:lnTo>
                      <a:lnTo>
                        <a:pt x="898" y="1261"/>
                      </a:lnTo>
                      <a:lnTo>
                        <a:pt x="903" y="1247"/>
                      </a:lnTo>
                      <a:lnTo>
                        <a:pt x="905" y="1232"/>
                      </a:lnTo>
                      <a:lnTo>
                        <a:pt x="905" y="668"/>
                      </a:lnTo>
                      <a:lnTo>
                        <a:pt x="904" y="655"/>
                      </a:lnTo>
                      <a:lnTo>
                        <a:pt x="900" y="641"/>
                      </a:lnTo>
                      <a:lnTo>
                        <a:pt x="894" y="629"/>
                      </a:lnTo>
                      <a:lnTo>
                        <a:pt x="886" y="619"/>
                      </a:lnTo>
                      <a:lnTo>
                        <a:pt x="876" y="613"/>
                      </a:lnTo>
                      <a:lnTo>
                        <a:pt x="862" y="611"/>
                      </a:lnTo>
                      <a:lnTo>
                        <a:pt x="760" y="611"/>
                      </a:lnTo>
                      <a:close/>
                      <a:moveTo>
                        <a:pt x="2577" y="609"/>
                      </a:moveTo>
                      <a:lnTo>
                        <a:pt x="2535" y="612"/>
                      </a:lnTo>
                      <a:lnTo>
                        <a:pt x="2498" y="619"/>
                      </a:lnTo>
                      <a:lnTo>
                        <a:pt x="2462" y="630"/>
                      </a:lnTo>
                      <a:lnTo>
                        <a:pt x="2430" y="645"/>
                      </a:lnTo>
                      <a:lnTo>
                        <a:pt x="2399" y="665"/>
                      </a:lnTo>
                      <a:lnTo>
                        <a:pt x="2373" y="687"/>
                      </a:lnTo>
                      <a:lnTo>
                        <a:pt x="2349" y="712"/>
                      </a:lnTo>
                      <a:lnTo>
                        <a:pt x="2328" y="740"/>
                      </a:lnTo>
                      <a:lnTo>
                        <a:pt x="2310" y="771"/>
                      </a:lnTo>
                      <a:lnTo>
                        <a:pt x="2296" y="804"/>
                      </a:lnTo>
                      <a:lnTo>
                        <a:pt x="2284" y="839"/>
                      </a:lnTo>
                      <a:lnTo>
                        <a:pt x="2276" y="874"/>
                      </a:lnTo>
                      <a:lnTo>
                        <a:pt x="2272" y="912"/>
                      </a:lnTo>
                      <a:lnTo>
                        <a:pt x="2269" y="950"/>
                      </a:lnTo>
                      <a:lnTo>
                        <a:pt x="2269" y="952"/>
                      </a:lnTo>
                      <a:lnTo>
                        <a:pt x="2272" y="991"/>
                      </a:lnTo>
                      <a:lnTo>
                        <a:pt x="2276" y="1027"/>
                      </a:lnTo>
                      <a:lnTo>
                        <a:pt x="2284" y="1064"/>
                      </a:lnTo>
                      <a:lnTo>
                        <a:pt x="2296" y="1098"/>
                      </a:lnTo>
                      <a:lnTo>
                        <a:pt x="2310" y="1131"/>
                      </a:lnTo>
                      <a:lnTo>
                        <a:pt x="2327" y="1161"/>
                      </a:lnTo>
                      <a:lnTo>
                        <a:pt x="2348" y="1189"/>
                      </a:lnTo>
                      <a:lnTo>
                        <a:pt x="2372" y="1214"/>
                      </a:lnTo>
                      <a:lnTo>
                        <a:pt x="2398" y="1237"/>
                      </a:lnTo>
                      <a:lnTo>
                        <a:pt x="2428" y="1256"/>
                      </a:lnTo>
                      <a:lnTo>
                        <a:pt x="2460" y="1270"/>
                      </a:lnTo>
                      <a:lnTo>
                        <a:pt x="2496" y="1282"/>
                      </a:lnTo>
                      <a:lnTo>
                        <a:pt x="2534" y="1288"/>
                      </a:lnTo>
                      <a:lnTo>
                        <a:pt x="2575" y="1291"/>
                      </a:lnTo>
                      <a:lnTo>
                        <a:pt x="2616" y="1288"/>
                      </a:lnTo>
                      <a:lnTo>
                        <a:pt x="2655" y="1282"/>
                      </a:lnTo>
                      <a:lnTo>
                        <a:pt x="2689" y="1270"/>
                      </a:lnTo>
                      <a:lnTo>
                        <a:pt x="2723" y="1255"/>
                      </a:lnTo>
                      <a:lnTo>
                        <a:pt x="2752" y="1236"/>
                      </a:lnTo>
                      <a:lnTo>
                        <a:pt x="2779" y="1214"/>
                      </a:lnTo>
                      <a:lnTo>
                        <a:pt x="2803" y="1188"/>
                      </a:lnTo>
                      <a:lnTo>
                        <a:pt x="2823" y="1160"/>
                      </a:lnTo>
                      <a:lnTo>
                        <a:pt x="2841" y="1129"/>
                      </a:lnTo>
                      <a:lnTo>
                        <a:pt x="2856" y="1096"/>
                      </a:lnTo>
                      <a:lnTo>
                        <a:pt x="2867" y="1062"/>
                      </a:lnTo>
                      <a:lnTo>
                        <a:pt x="2876" y="1025"/>
                      </a:lnTo>
                      <a:lnTo>
                        <a:pt x="2881" y="989"/>
                      </a:lnTo>
                      <a:lnTo>
                        <a:pt x="2882" y="950"/>
                      </a:lnTo>
                      <a:lnTo>
                        <a:pt x="2882" y="948"/>
                      </a:lnTo>
                      <a:lnTo>
                        <a:pt x="2881" y="910"/>
                      </a:lnTo>
                      <a:lnTo>
                        <a:pt x="2876" y="872"/>
                      </a:lnTo>
                      <a:lnTo>
                        <a:pt x="2867" y="837"/>
                      </a:lnTo>
                      <a:lnTo>
                        <a:pt x="2857" y="802"/>
                      </a:lnTo>
                      <a:lnTo>
                        <a:pt x="2842" y="770"/>
                      </a:lnTo>
                      <a:lnTo>
                        <a:pt x="2824" y="739"/>
                      </a:lnTo>
                      <a:lnTo>
                        <a:pt x="2804" y="711"/>
                      </a:lnTo>
                      <a:lnTo>
                        <a:pt x="2781" y="686"/>
                      </a:lnTo>
                      <a:lnTo>
                        <a:pt x="2753" y="664"/>
                      </a:lnTo>
                      <a:lnTo>
                        <a:pt x="2724" y="645"/>
                      </a:lnTo>
                      <a:lnTo>
                        <a:pt x="2691" y="630"/>
                      </a:lnTo>
                      <a:lnTo>
                        <a:pt x="2656" y="619"/>
                      </a:lnTo>
                      <a:lnTo>
                        <a:pt x="2618" y="612"/>
                      </a:lnTo>
                      <a:lnTo>
                        <a:pt x="2577" y="609"/>
                      </a:lnTo>
                      <a:close/>
                      <a:moveTo>
                        <a:pt x="1364" y="609"/>
                      </a:moveTo>
                      <a:lnTo>
                        <a:pt x="1323" y="612"/>
                      </a:lnTo>
                      <a:lnTo>
                        <a:pt x="1285" y="619"/>
                      </a:lnTo>
                      <a:lnTo>
                        <a:pt x="1249" y="630"/>
                      </a:lnTo>
                      <a:lnTo>
                        <a:pt x="1217" y="645"/>
                      </a:lnTo>
                      <a:lnTo>
                        <a:pt x="1187" y="665"/>
                      </a:lnTo>
                      <a:lnTo>
                        <a:pt x="1160" y="687"/>
                      </a:lnTo>
                      <a:lnTo>
                        <a:pt x="1136" y="712"/>
                      </a:lnTo>
                      <a:lnTo>
                        <a:pt x="1115" y="740"/>
                      </a:lnTo>
                      <a:lnTo>
                        <a:pt x="1098" y="771"/>
                      </a:lnTo>
                      <a:lnTo>
                        <a:pt x="1083" y="804"/>
                      </a:lnTo>
                      <a:lnTo>
                        <a:pt x="1071" y="839"/>
                      </a:lnTo>
                      <a:lnTo>
                        <a:pt x="1063" y="874"/>
                      </a:lnTo>
                      <a:lnTo>
                        <a:pt x="1058" y="912"/>
                      </a:lnTo>
                      <a:lnTo>
                        <a:pt x="1057" y="950"/>
                      </a:lnTo>
                      <a:lnTo>
                        <a:pt x="1057" y="952"/>
                      </a:lnTo>
                      <a:lnTo>
                        <a:pt x="1058" y="991"/>
                      </a:lnTo>
                      <a:lnTo>
                        <a:pt x="1063" y="1027"/>
                      </a:lnTo>
                      <a:lnTo>
                        <a:pt x="1071" y="1064"/>
                      </a:lnTo>
                      <a:lnTo>
                        <a:pt x="1083" y="1098"/>
                      </a:lnTo>
                      <a:lnTo>
                        <a:pt x="1096" y="1131"/>
                      </a:lnTo>
                      <a:lnTo>
                        <a:pt x="1114" y="1161"/>
                      </a:lnTo>
                      <a:lnTo>
                        <a:pt x="1135" y="1189"/>
                      </a:lnTo>
                      <a:lnTo>
                        <a:pt x="1158" y="1214"/>
                      </a:lnTo>
                      <a:lnTo>
                        <a:pt x="1186" y="1237"/>
                      </a:lnTo>
                      <a:lnTo>
                        <a:pt x="1215" y="1256"/>
                      </a:lnTo>
                      <a:lnTo>
                        <a:pt x="1247" y="1270"/>
                      </a:lnTo>
                      <a:lnTo>
                        <a:pt x="1283" y="1282"/>
                      </a:lnTo>
                      <a:lnTo>
                        <a:pt x="1321" y="1288"/>
                      </a:lnTo>
                      <a:lnTo>
                        <a:pt x="1363" y="1291"/>
                      </a:lnTo>
                      <a:lnTo>
                        <a:pt x="1403" y="1288"/>
                      </a:lnTo>
                      <a:lnTo>
                        <a:pt x="1441" y="1282"/>
                      </a:lnTo>
                      <a:lnTo>
                        <a:pt x="1477" y="1270"/>
                      </a:lnTo>
                      <a:lnTo>
                        <a:pt x="1509" y="1255"/>
                      </a:lnTo>
                      <a:lnTo>
                        <a:pt x="1539" y="1236"/>
                      </a:lnTo>
                      <a:lnTo>
                        <a:pt x="1566" y="1214"/>
                      </a:lnTo>
                      <a:lnTo>
                        <a:pt x="1590" y="1188"/>
                      </a:lnTo>
                      <a:lnTo>
                        <a:pt x="1611" y="1160"/>
                      </a:lnTo>
                      <a:lnTo>
                        <a:pt x="1629" y="1129"/>
                      </a:lnTo>
                      <a:lnTo>
                        <a:pt x="1643" y="1096"/>
                      </a:lnTo>
                      <a:lnTo>
                        <a:pt x="1655" y="1062"/>
                      </a:lnTo>
                      <a:lnTo>
                        <a:pt x="1663" y="1025"/>
                      </a:lnTo>
                      <a:lnTo>
                        <a:pt x="1668" y="989"/>
                      </a:lnTo>
                      <a:lnTo>
                        <a:pt x="1669" y="950"/>
                      </a:lnTo>
                      <a:lnTo>
                        <a:pt x="1669" y="948"/>
                      </a:lnTo>
                      <a:lnTo>
                        <a:pt x="1668" y="910"/>
                      </a:lnTo>
                      <a:lnTo>
                        <a:pt x="1663" y="872"/>
                      </a:lnTo>
                      <a:lnTo>
                        <a:pt x="1655" y="837"/>
                      </a:lnTo>
                      <a:lnTo>
                        <a:pt x="1643" y="802"/>
                      </a:lnTo>
                      <a:lnTo>
                        <a:pt x="1630" y="770"/>
                      </a:lnTo>
                      <a:lnTo>
                        <a:pt x="1612" y="739"/>
                      </a:lnTo>
                      <a:lnTo>
                        <a:pt x="1591" y="711"/>
                      </a:lnTo>
                      <a:lnTo>
                        <a:pt x="1568" y="686"/>
                      </a:lnTo>
                      <a:lnTo>
                        <a:pt x="1541" y="664"/>
                      </a:lnTo>
                      <a:lnTo>
                        <a:pt x="1511" y="645"/>
                      </a:lnTo>
                      <a:lnTo>
                        <a:pt x="1479" y="630"/>
                      </a:lnTo>
                      <a:lnTo>
                        <a:pt x="1443" y="619"/>
                      </a:lnTo>
                      <a:lnTo>
                        <a:pt x="1405" y="612"/>
                      </a:lnTo>
                      <a:lnTo>
                        <a:pt x="1364" y="609"/>
                      </a:lnTo>
                      <a:close/>
                      <a:moveTo>
                        <a:pt x="839" y="0"/>
                      </a:moveTo>
                      <a:lnTo>
                        <a:pt x="873" y="3"/>
                      </a:lnTo>
                      <a:lnTo>
                        <a:pt x="907" y="11"/>
                      </a:lnTo>
                      <a:lnTo>
                        <a:pt x="940" y="26"/>
                      </a:lnTo>
                      <a:lnTo>
                        <a:pt x="972" y="46"/>
                      </a:lnTo>
                      <a:lnTo>
                        <a:pt x="1001" y="72"/>
                      </a:lnTo>
                      <a:lnTo>
                        <a:pt x="1032" y="104"/>
                      </a:lnTo>
                      <a:lnTo>
                        <a:pt x="1062" y="136"/>
                      </a:lnTo>
                      <a:lnTo>
                        <a:pt x="1094" y="166"/>
                      </a:lnTo>
                      <a:lnTo>
                        <a:pt x="1136" y="200"/>
                      </a:lnTo>
                      <a:lnTo>
                        <a:pt x="1179" y="228"/>
                      </a:lnTo>
                      <a:lnTo>
                        <a:pt x="1224" y="252"/>
                      </a:lnTo>
                      <a:lnTo>
                        <a:pt x="1270" y="271"/>
                      </a:lnTo>
                      <a:lnTo>
                        <a:pt x="1319" y="286"/>
                      </a:lnTo>
                      <a:lnTo>
                        <a:pt x="1366" y="295"/>
                      </a:lnTo>
                      <a:lnTo>
                        <a:pt x="1415" y="299"/>
                      </a:lnTo>
                      <a:lnTo>
                        <a:pt x="1463" y="299"/>
                      </a:lnTo>
                      <a:lnTo>
                        <a:pt x="1468" y="299"/>
                      </a:lnTo>
                      <a:lnTo>
                        <a:pt x="1474" y="299"/>
                      </a:lnTo>
                      <a:lnTo>
                        <a:pt x="1477" y="299"/>
                      </a:lnTo>
                      <a:lnTo>
                        <a:pt x="1477" y="299"/>
                      </a:lnTo>
                      <a:lnTo>
                        <a:pt x="1494" y="299"/>
                      </a:lnTo>
                      <a:lnTo>
                        <a:pt x="1550" y="292"/>
                      </a:lnTo>
                      <a:lnTo>
                        <a:pt x="1604" y="280"/>
                      </a:lnTo>
                      <a:lnTo>
                        <a:pt x="1656" y="262"/>
                      </a:lnTo>
                      <a:lnTo>
                        <a:pt x="1705" y="239"/>
                      </a:lnTo>
                      <a:lnTo>
                        <a:pt x="1751" y="210"/>
                      </a:lnTo>
                      <a:lnTo>
                        <a:pt x="1796" y="177"/>
                      </a:lnTo>
                      <a:lnTo>
                        <a:pt x="1829" y="147"/>
                      </a:lnTo>
                      <a:lnTo>
                        <a:pt x="1860" y="115"/>
                      </a:lnTo>
                      <a:lnTo>
                        <a:pt x="1890" y="83"/>
                      </a:lnTo>
                      <a:lnTo>
                        <a:pt x="1915" y="59"/>
                      </a:lnTo>
                      <a:lnTo>
                        <a:pt x="1943" y="40"/>
                      </a:lnTo>
                      <a:lnTo>
                        <a:pt x="1971" y="25"/>
                      </a:lnTo>
                      <a:lnTo>
                        <a:pt x="2001" y="14"/>
                      </a:lnTo>
                      <a:lnTo>
                        <a:pt x="2032" y="7"/>
                      </a:lnTo>
                      <a:lnTo>
                        <a:pt x="2063" y="4"/>
                      </a:lnTo>
                      <a:lnTo>
                        <a:pt x="2095" y="7"/>
                      </a:lnTo>
                      <a:lnTo>
                        <a:pt x="2126" y="14"/>
                      </a:lnTo>
                      <a:lnTo>
                        <a:pt x="2156" y="25"/>
                      </a:lnTo>
                      <a:lnTo>
                        <a:pt x="2185" y="40"/>
                      </a:lnTo>
                      <a:lnTo>
                        <a:pt x="2212" y="59"/>
                      </a:lnTo>
                      <a:lnTo>
                        <a:pt x="2237" y="83"/>
                      </a:lnTo>
                      <a:lnTo>
                        <a:pt x="2267" y="115"/>
                      </a:lnTo>
                      <a:lnTo>
                        <a:pt x="2299" y="147"/>
                      </a:lnTo>
                      <a:lnTo>
                        <a:pt x="2331" y="177"/>
                      </a:lnTo>
                      <a:lnTo>
                        <a:pt x="2376" y="210"/>
                      </a:lnTo>
                      <a:lnTo>
                        <a:pt x="2422" y="239"/>
                      </a:lnTo>
                      <a:lnTo>
                        <a:pt x="2472" y="262"/>
                      </a:lnTo>
                      <a:lnTo>
                        <a:pt x="2523" y="280"/>
                      </a:lnTo>
                      <a:lnTo>
                        <a:pt x="2577" y="292"/>
                      </a:lnTo>
                      <a:lnTo>
                        <a:pt x="2633" y="299"/>
                      </a:lnTo>
                      <a:lnTo>
                        <a:pt x="2651" y="299"/>
                      </a:lnTo>
                      <a:lnTo>
                        <a:pt x="2699" y="299"/>
                      </a:lnTo>
                      <a:lnTo>
                        <a:pt x="2747" y="295"/>
                      </a:lnTo>
                      <a:lnTo>
                        <a:pt x="2795" y="286"/>
                      </a:lnTo>
                      <a:lnTo>
                        <a:pt x="2842" y="271"/>
                      </a:lnTo>
                      <a:lnTo>
                        <a:pt x="2889" y="252"/>
                      </a:lnTo>
                      <a:lnTo>
                        <a:pt x="2934" y="228"/>
                      </a:lnTo>
                      <a:lnTo>
                        <a:pt x="2977" y="200"/>
                      </a:lnTo>
                      <a:lnTo>
                        <a:pt x="3019" y="166"/>
                      </a:lnTo>
                      <a:lnTo>
                        <a:pt x="3051" y="136"/>
                      </a:lnTo>
                      <a:lnTo>
                        <a:pt x="3081" y="104"/>
                      </a:lnTo>
                      <a:lnTo>
                        <a:pt x="3112" y="72"/>
                      </a:lnTo>
                      <a:lnTo>
                        <a:pt x="3142" y="46"/>
                      </a:lnTo>
                      <a:lnTo>
                        <a:pt x="3173" y="26"/>
                      </a:lnTo>
                      <a:lnTo>
                        <a:pt x="3207" y="11"/>
                      </a:lnTo>
                      <a:lnTo>
                        <a:pt x="3240" y="3"/>
                      </a:lnTo>
                      <a:lnTo>
                        <a:pt x="3275" y="0"/>
                      </a:lnTo>
                      <a:lnTo>
                        <a:pt x="3306" y="2"/>
                      </a:lnTo>
                      <a:lnTo>
                        <a:pt x="3338" y="10"/>
                      </a:lnTo>
                      <a:lnTo>
                        <a:pt x="3368" y="22"/>
                      </a:lnTo>
                      <a:lnTo>
                        <a:pt x="3397" y="39"/>
                      </a:lnTo>
                      <a:lnTo>
                        <a:pt x="3416" y="121"/>
                      </a:lnTo>
                      <a:lnTo>
                        <a:pt x="3431" y="206"/>
                      </a:lnTo>
                      <a:lnTo>
                        <a:pt x="3442" y="292"/>
                      </a:lnTo>
                      <a:lnTo>
                        <a:pt x="3449" y="380"/>
                      </a:lnTo>
                      <a:lnTo>
                        <a:pt x="3451" y="468"/>
                      </a:lnTo>
                      <a:lnTo>
                        <a:pt x="3448" y="574"/>
                      </a:lnTo>
                      <a:lnTo>
                        <a:pt x="3438" y="677"/>
                      </a:lnTo>
                      <a:lnTo>
                        <a:pt x="3424" y="779"/>
                      </a:lnTo>
                      <a:lnTo>
                        <a:pt x="3403" y="879"/>
                      </a:lnTo>
                      <a:lnTo>
                        <a:pt x="3375" y="976"/>
                      </a:lnTo>
                      <a:lnTo>
                        <a:pt x="3343" y="1070"/>
                      </a:lnTo>
                      <a:lnTo>
                        <a:pt x="3305" y="1163"/>
                      </a:lnTo>
                      <a:lnTo>
                        <a:pt x="3263" y="1253"/>
                      </a:lnTo>
                      <a:lnTo>
                        <a:pt x="3215" y="1339"/>
                      </a:lnTo>
                      <a:lnTo>
                        <a:pt x="3163" y="1423"/>
                      </a:lnTo>
                      <a:lnTo>
                        <a:pt x="3106" y="1504"/>
                      </a:lnTo>
                      <a:lnTo>
                        <a:pt x="3045" y="1580"/>
                      </a:lnTo>
                      <a:lnTo>
                        <a:pt x="2979" y="1654"/>
                      </a:lnTo>
                      <a:lnTo>
                        <a:pt x="2910" y="1723"/>
                      </a:lnTo>
                      <a:lnTo>
                        <a:pt x="2837" y="1788"/>
                      </a:lnTo>
                      <a:lnTo>
                        <a:pt x="2761" y="1849"/>
                      </a:lnTo>
                      <a:lnTo>
                        <a:pt x="2680" y="1906"/>
                      </a:lnTo>
                      <a:lnTo>
                        <a:pt x="2596" y="1958"/>
                      </a:lnTo>
                      <a:lnTo>
                        <a:pt x="2509" y="2005"/>
                      </a:lnTo>
                      <a:lnTo>
                        <a:pt x="2420" y="2048"/>
                      </a:lnTo>
                      <a:lnTo>
                        <a:pt x="2328" y="2086"/>
                      </a:lnTo>
                      <a:lnTo>
                        <a:pt x="2233" y="2119"/>
                      </a:lnTo>
                      <a:lnTo>
                        <a:pt x="2135" y="2145"/>
                      </a:lnTo>
                      <a:lnTo>
                        <a:pt x="2036" y="2166"/>
                      </a:lnTo>
                      <a:lnTo>
                        <a:pt x="1934" y="2181"/>
                      </a:lnTo>
                      <a:lnTo>
                        <a:pt x="1831" y="2191"/>
                      </a:lnTo>
                      <a:lnTo>
                        <a:pt x="1726" y="2194"/>
                      </a:lnTo>
                      <a:lnTo>
                        <a:pt x="1620" y="2191"/>
                      </a:lnTo>
                      <a:lnTo>
                        <a:pt x="1516" y="2181"/>
                      </a:lnTo>
                      <a:lnTo>
                        <a:pt x="1415" y="2166"/>
                      </a:lnTo>
                      <a:lnTo>
                        <a:pt x="1315" y="2145"/>
                      </a:lnTo>
                      <a:lnTo>
                        <a:pt x="1218" y="2119"/>
                      </a:lnTo>
                      <a:lnTo>
                        <a:pt x="1124" y="2086"/>
                      </a:lnTo>
                      <a:lnTo>
                        <a:pt x="1031" y="2048"/>
                      </a:lnTo>
                      <a:lnTo>
                        <a:pt x="941" y="2005"/>
                      </a:lnTo>
                      <a:lnTo>
                        <a:pt x="855" y="1958"/>
                      </a:lnTo>
                      <a:lnTo>
                        <a:pt x="771" y="1906"/>
                      </a:lnTo>
                      <a:lnTo>
                        <a:pt x="690" y="1849"/>
                      </a:lnTo>
                      <a:lnTo>
                        <a:pt x="614" y="1788"/>
                      </a:lnTo>
                      <a:lnTo>
                        <a:pt x="540" y="1723"/>
                      </a:lnTo>
                      <a:lnTo>
                        <a:pt x="471" y="1654"/>
                      </a:lnTo>
                      <a:lnTo>
                        <a:pt x="406" y="1580"/>
                      </a:lnTo>
                      <a:lnTo>
                        <a:pt x="345" y="1504"/>
                      </a:lnTo>
                      <a:lnTo>
                        <a:pt x="288" y="1423"/>
                      </a:lnTo>
                      <a:lnTo>
                        <a:pt x="236" y="1339"/>
                      </a:lnTo>
                      <a:lnTo>
                        <a:pt x="189" y="1253"/>
                      </a:lnTo>
                      <a:lnTo>
                        <a:pt x="146" y="1163"/>
                      </a:lnTo>
                      <a:lnTo>
                        <a:pt x="108" y="1070"/>
                      </a:lnTo>
                      <a:lnTo>
                        <a:pt x="75" y="976"/>
                      </a:lnTo>
                      <a:lnTo>
                        <a:pt x="49" y="879"/>
                      </a:lnTo>
                      <a:lnTo>
                        <a:pt x="28" y="779"/>
                      </a:lnTo>
                      <a:lnTo>
                        <a:pt x="13" y="677"/>
                      </a:lnTo>
                      <a:lnTo>
                        <a:pt x="3" y="574"/>
                      </a:lnTo>
                      <a:lnTo>
                        <a:pt x="0" y="468"/>
                      </a:lnTo>
                      <a:lnTo>
                        <a:pt x="1" y="396"/>
                      </a:lnTo>
                      <a:lnTo>
                        <a:pt x="6" y="324"/>
                      </a:lnTo>
                      <a:lnTo>
                        <a:pt x="14" y="252"/>
                      </a:lnTo>
                      <a:lnTo>
                        <a:pt x="57" y="270"/>
                      </a:lnTo>
                      <a:lnTo>
                        <a:pt x="102" y="284"/>
                      </a:lnTo>
                      <a:lnTo>
                        <a:pt x="148" y="293"/>
                      </a:lnTo>
                      <a:lnTo>
                        <a:pt x="196" y="299"/>
                      </a:lnTo>
                      <a:lnTo>
                        <a:pt x="214" y="299"/>
                      </a:lnTo>
                      <a:lnTo>
                        <a:pt x="262" y="299"/>
                      </a:lnTo>
                      <a:lnTo>
                        <a:pt x="311" y="295"/>
                      </a:lnTo>
                      <a:lnTo>
                        <a:pt x="359" y="286"/>
                      </a:lnTo>
                      <a:lnTo>
                        <a:pt x="406" y="271"/>
                      </a:lnTo>
                      <a:lnTo>
                        <a:pt x="452" y="252"/>
                      </a:lnTo>
                      <a:lnTo>
                        <a:pt x="497" y="228"/>
                      </a:lnTo>
                      <a:lnTo>
                        <a:pt x="541" y="200"/>
                      </a:lnTo>
                      <a:lnTo>
                        <a:pt x="582" y="166"/>
                      </a:lnTo>
                      <a:lnTo>
                        <a:pt x="615" y="136"/>
                      </a:lnTo>
                      <a:lnTo>
                        <a:pt x="645" y="104"/>
                      </a:lnTo>
                      <a:lnTo>
                        <a:pt x="675" y="72"/>
                      </a:lnTo>
                      <a:lnTo>
                        <a:pt x="705" y="46"/>
                      </a:lnTo>
                      <a:lnTo>
                        <a:pt x="736" y="26"/>
                      </a:lnTo>
                      <a:lnTo>
                        <a:pt x="770" y="11"/>
                      </a:lnTo>
                      <a:lnTo>
                        <a:pt x="804" y="3"/>
                      </a:lnTo>
                      <a:lnTo>
                        <a:pt x="839" y="0"/>
                      </a:lnTo>
                      <a:close/>
                    </a:path>
                  </a:pathLst>
                </a:custGeom>
                <a:solidFill>
                  <a:srgbClr val="00BCEB">
                    <a:lumMod val="75000"/>
                  </a:srgbClr>
                </a:solidFill>
                <a:ln w="0">
                  <a:noFill/>
                  <a:prstDash val="solid"/>
                  <a:round/>
                  <a:headEnd/>
                  <a:tailEnd/>
                </a:ln>
              </p:spPr>
              <p:txBody>
                <a:bodyPr lIns="91368" tIns="45684" rIns="91368" bIns="45684"/>
                <a:lstStyle/>
                <a:p>
                  <a:pPr defTabSz="914149">
                    <a:defRPr/>
                  </a:pPr>
                  <a:endParaRPr lang="en-US" sz="1200" kern="0" dirty="0">
                    <a:solidFill>
                      <a:prstClr val="black"/>
                    </a:solidFill>
                    <a:latin typeface="Arial"/>
                  </a:endParaRPr>
                </a:p>
              </p:txBody>
            </p:sp>
          </p:grpSp>
          <p:sp>
            <p:nvSpPr>
              <p:cNvPr id="142" name="TextBox 109">
                <a:extLst>
                  <a:ext uri="{FF2B5EF4-FFF2-40B4-BE49-F238E27FC236}">
                    <a16:creationId xmlns:a16="http://schemas.microsoft.com/office/drawing/2014/main" id="{254C82FE-0304-0A46-A6FA-85CB9C5370D8}"/>
                  </a:ext>
                </a:extLst>
              </p:cNvPr>
              <p:cNvSpPr txBox="1">
                <a:spLocks noChangeArrowheads="1"/>
              </p:cNvSpPr>
              <p:nvPr/>
            </p:nvSpPr>
            <p:spPr bwMode="auto">
              <a:xfrm>
                <a:off x="4386807" y="5474323"/>
                <a:ext cx="1019528" cy="23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8" tIns="45684" rIns="91368" bIns="45684" anchor="ctr"/>
              <a:lstStyle>
                <a:lvl1pPr defTabSz="685800">
                  <a:lnSpc>
                    <a:spcPct val="95000"/>
                  </a:lnSpc>
                  <a:spcBef>
                    <a:spcPts val="900"/>
                  </a:spcBef>
                  <a:spcAft>
                    <a:spcPts val="300"/>
                  </a:spcAft>
                  <a:buClr>
                    <a:schemeClr val="accent1"/>
                  </a:buClr>
                  <a:buFont typeface="Wingdings" panose="05000000000000000000" pitchFamily="2" charset="2"/>
                  <a:buChar char="§"/>
                  <a:defRPr sz="1600">
                    <a:solidFill>
                      <a:schemeClr val="tx1"/>
                    </a:solidFill>
                    <a:latin typeface="Arial" panose="020B0604020202020204" pitchFamily="34" charset="0"/>
                  </a:defRPr>
                </a:lvl1pPr>
                <a:lvl2pPr marL="342900" indent="-171450" defTabSz="685800">
                  <a:lnSpc>
                    <a:spcPct val="90000"/>
                  </a:lnSpc>
                  <a:spcBef>
                    <a:spcPts val="150"/>
                  </a:spcBef>
                  <a:spcAft>
                    <a:spcPts val="300"/>
                  </a:spcAft>
                  <a:buClr>
                    <a:srgbClr val="595959"/>
                  </a:buClr>
                  <a:buFont typeface="Wingdings" panose="05000000000000000000" pitchFamily="2" charset="2"/>
                  <a:buChar char="§"/>
                  <a:defRPr sz="1300">
                    <a:solidFill>
                      <a:schemeClr val="tx1"/>
                    </a:solidFill>
                    <a:latin typeface="Arial" panose="020B0604020202020204" pitchFamily="34" charset="0"/>
                  </a:defRPr>
                </a:lvl2pPr>
                <a:lvl3pPr marL="514350" indent="-171450" defTabSz="685800">
                  <a:lnSpc>
                    <a:spcPct val="85000"/>
                  </a:lnSpc>
                  <a:spcBef>
                    <a:spcPts val="150"/>
                  </a:spcBef>
                  <a:spcAft>
                    <a:spcPts val="300"/>
                  </a:spcAft>
                  <a:buClr>
                    <a:srgbClr val="595959"/>
                  </a:buClr>
                  <a:buFont typeface="Wingdings" panose="05000000000000000000" pitchFamily="2" charset="2"/>
                  <a:buChar char="§"/>
                  <a:defRPr sz="1200">
                    <a:solidFill>
                      <a:schemeClr val="tx1"/>
                    </a:solidFill>
                    <a:latin typeface="Arial" panose="020B0604020202020204" pitchFamily="34" charset="0"/>
                  </a:defRPr>
                </a:lvl3pPr>
                <a:lvl4pPr marL="685800" indent="-171450" defTabSz="685800">
                  <a:lnSpc>
                    <a:spcPct val="85000"/>
                  </a:lnSpc>
                  <a:spcBef>
                    <a:spcPts val="150"/>
                  </a:spcBef>
                  <a:spcAft>
                    <a:spcPts val="300"/>
                  </a:spcAft>
                  <a:buClr>
                    <a:srgbClr val="595959"/>
                  </a:buClr>
                  <a:buFont typeface="Wingdings" panose="05000000000000000000" pitchFamily="2" charset="2"/>
                  <a:buChar char="§"/>
                  <a:defRPr sz="1000">
                    <a:solidFill>
                      <a:schemeClr val="tx1"/>
                    </a:solidFill>
                    <a:latin typeface="Arial" panose="020B0604020202020204" pitchFamily="34" charset="0"/>
                  </a:defRPr>
                </a:lvl4pPr>
                <a:lvl5pPr marL="814388" indent="-128588" defTabSz="68580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5pPr>
                <a:lvl6pPr marL="12715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6pPr>
                <a:lvl7pPr marL="17287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7pPr>
                <a:lvl8pPr marL="21859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8pPr>
                <a:lvl9pPr marL="26431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9pPr>
              </a:lstStyle>
              <a:p>
                <a:pPr algn="ctr" defTabSz="914149">
                  <a:spcBef>
                    <a:spcPts val="400"/>
                  </a:spcBef>
                  <a:spcAft>
                    <a:spcPts val="200"/>
                  </a:spcAft>
                  <a:buClr>
                    <a:srgbClr val="0067C5"/>
                  </a:buClr>
                  <a:buNone/>
                  <a:defRPr/>
                </a:pPr>
                <a:endParaRPr lang="en-US" altLang="en-US" sz="1050" kern="0" dirty="0">
                  <a:solidFill>
                    <a:srgbClr val="595959"/>
                  </a:solidFill>
                </a:endParaRPr>
              </a:p>
            </p:txBody>
          </p:sp>
        </p:grpSp>
        <p:sp>
          <p:nvSpPr>
            <p:cNvPr id="111" name="Freeform 26">
              <a:extLst>
                <a:ext uri="{FF2B5EF4-FFF2-40B4-BE49-F238E27FC236}">
                  <a16:creationId xmlns:a16="http://schemas.microsoft.com/office/drawing/2014/main" id="{C1927D85-CD38-584C-BCDC-258FEEA6E780}"/>
                </a:ext>
              </a:extLst>
            </p:cNvPr>
            <p:cNvSpPr>
              <a:spLocks/>
            </p:cNvSpPr>
            <p:nvPr/>
          </p:nvSpPr>
          <p:spPr bwMode="auto">
            <a:xfrm>
              <a:off x="4206818" y="3247679"/>
              <a:ext cx="111270" cy="304786"/>
            </a:xfrm>
            <a:custGeom>
              <a:avLst/>
              <a:gdLst>
                <a:gd name="T0" fmla="*/ 73 w 465"/>
                <a:gd name="T1" fmla="*/ 0 h 2270"/>
                <a:gd name="T2" fmla="*/ 93 w 465"/>
                <a:gd name="T3" fmla="*/ 3 h 2270"/>
                <a:gd name="T4" fmla="*/ 414 w 465"/>
                <a:gd name="T5" fmla="*/ 100 h 2270"/>
                <a:gd name="T6" fmla="*/ 430 w 465"/>
                <a:gd name="T7" fmla="*/ 107 h 2270"/>
                <a:gd name="T8" fmla="*/ 445 w 465"/>
                <a:gd name="T9" fmla="*/ 119 h 2270"/>
                <a:gd name="T10" fmla="*/ 456 w 465"/>
                <a:gd name="T11" fmla="*/ 133 h 2270"/>
                <a:gd name="T12" fmla="*/ 463 w 465"/>
                <a:gd name="T13" fmla="*/ 150 h 2270"/>
                <a:gd name="T14" fmla="*/ 465 w 465"/>
                <a:gd name="T15" fmla="*/ 169 h 2270"/>
                <a:gd name="T16" fmla="*/ 465 w 465"/>
                <a:gd name="T17" fmla="*/ 2101 h 2270"/>
                <a:gd name="T18" fmla="*/ 463 w 465"/>
                <a:gd name="T19" fmla="*/ 2120 h 2270"/>
                <a:gd name="T20" fmla="*/ 456 w 465"/>
                <a:gd name="T21" fmla="*/ 2136 h 2270"/>
                <a:gd name="T22" fmla="*/ 445 w 465"/>
                <a:gd name="T23" fmla="*/ 2151 h 2270"/>
                <a:gd name="T24" fmla="*/ 430 w 465"/>
                <a:gd name="T25" fmla="*/ 2162 h 2270"/>
                <a:gd name="T26" fmla="*/ 414 w 465"/>
                <a:gd name="T27" fmla="*/ 2170 h 2270"/>
                <a:gd name="T28" fmla="*/ 93 w 465"/>
                <a:gd name="T29" fmla="*/ 2267 h 2270"/>
                <a:gd name="T30" fmla="*/ 73 w 465"/>
                <a:gd name="T31" fmla="*/ 2270 h 2270"/>
                <a:gd name="T32" fmla="*/ 54 w 465"/>
                <a:gd name="T33" fmla="*/ 2268 h 2270"/>
                <a:gd name="T34" fmla="*/ 38 w 465"/>
                <a:gd name="T35" fmla="*/ 2261 h 2270"/>
                <a:gd name="T36" fmla="*/ 22 w 465"/>
                <a:gd name="T37" fmla="*/ 2249 h 2270"/>
                <a:gd name="T38" fmla="*/ 10 w 465"/>
                <a:gd name="T39" fmla="*/ 2235 h 2270"/>
                <a:gd name="T40" fmla="*/ 3 w 465"/>
                <a:gd name="T41" fmla="*/ 2217 h 2270"/>
                <a:gd name="T42" fmla="*/ 0 w 465"/>
                <a:gd name="T43" fmla="*/ 2197 h 2270"/>
                <a:gd name="T44" fmla="*/ 0 w 465"/>
                <a:gd name="T45" fmla="*/ 73 h 2270"/>
                <a:gd name="T46" fmla="*/ 3 w 465"/>
                <a:gd name="T47" fmla="*/ 53 h 2270"/>
                <a:gd name="T48" fmla="*/ 10 w 465"/>
                <a:gd name="T49" fmla="*/ 35 h 2270"/>
                <a:gd name="T50" fmla="*/ 22 w 465"/>
                <a:gd name="T51" fmla="*/ 20 h 2270"/>
                <a:gd name="T52" fmla="*/ 38 w 465"/>
                <a:gd name="T53" fmla="*/ 9 h 2270"/>
                <a:gd name="T54" fmla="*/ 54 w 465"/>
                <a:gd name="T55" fmla="*/ 2 h 2270"/>
                <a:gd name="T56" fmla="*/ 73 w 465"/>
                <a:gd name="T57" fmla="*/ 0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5" h="2270">
                  <a:moveTo>
                    <a:pt x="73" y="0"/>
                  </a:moveTo>
                  <a:lnTo>
                    <a:pt x="93" y="3"/>
                  </a:lnTo>
                  <a:lnTo>
                    <a:pt x="414" y="100"/>
                  </a:lnTo>
                  <a:lnTo>
                    <a:pt x="430" y="107"/>
                  </a:lnTo>
                  <a:lnTo>
                    <a:pt x="445" y="119"/>
                  </a:lnTo>
                  <a:lnTo>
                    <a:pt x="456" y="133"/>
                  </a:lnTo>
                  <a:lnTo>
                    <a:pt x="463" y="150"/>
                  </a:lnTo>
                  <a:lnTo>
                    <a:pt x="465" y="169"/>
                  </a:lnTo>
                  <a:lnTo>
                    <a:pt x="465" y="2101"/>
                  </a:lnTo>
                  <a:lnTo>
                    <a:pt x="463" y="2120"/>
                  </a:lnTo>
                  <a:lnTo>
                    <a:pt x="456" y="2136"/>
                  </a:lnTo>
                  <a:lnTo>
                    <a:pt x="445" y="2151"/>
                  </a:lnTo>
                  <a:lnTo>
                    <a:pt x="430" y="2162"/>
                  </a:lnTo>
                  <a:lnTo>
                    <a:pt x="414" y="2170"/>
                  </a:lnTo>
                  <a:lnTo>
                    <a:pt x="93" y="2267"/>
                  </a:lnTo>
                  <a:lnTo>
                    <a:pt x="73" y="2270"/>
                  </a:lnTo>
                  <a:lnTo>
                    <a:pt x="54" y="2268"/>
                  </a:lnTo>
                  <a:lnTo>
                    <a:pt x="38" y="2261"/>
                  </a:lnTo>
                  <a:lnTo>
                    <a:pt x="22" y="2249"/>
                  </a:lnTo>
                  <a:lnTo>
                    <a:pt x="10" y="2235"/>
                  </a:lnTo>
                  <a:lnTo>
                    <a:pt x="3" y="2217"/>
                  </a:lnTo>
                  <a:lnTo>
                    <a:pt x="0" y="2197"/>
                  </a:lnTo>
                  <a:lnTo>
                    <a:pt x="0" y="73"/>
                  </a:lnTo>
                  <a:lnTo>
                    <a:pt x="3" y="53"/>
                  </a:lnTo>
                  <a:lnTo>
                    <a:pt x="10" y="35"/>
                  </a:lnTo>
                  <a:lnTo>
                    <a:pt x="22" y="20"/>
                  </a:lnTo>
                  <a:lnTo>
                    <a:pt x="38" y="9"/>
                  </a:lnTo>
                  <a:lnTo>
                    <a:pt x="54" y="2"/>
                  </a:lnTo>
                  <a:lnTo>
                    <a:pt x="73" y="0"/>
                  </a:lnTo>
                  <a:close/>
                </a:path>
              </a:pathLst>
            </a:custGeom>
            <a:solidFill>
              <a:srgbClr val="6EBE4A"/>
            </a:solidFill>
            <a:ln w="0">
              <a:noFill/>
              <a:prstDash val="solid"/>
              <a:round/>
              <a:headEnd/>
              <a:tailEnd/>
            </a:ln>
          </p:spPr>
          <p:txBody>
            <a:bodyPr lIns="54822" tIns="137088" rIns="91368" bIns="45684"/>
            <a:lstStyle/>
            <a:p>
              <a:pPr defTabSz="914149">
                <a:defRPr/>
              </a:pPr>
              <a:r>
                <a:rPr lang="en-US" sz="600" b="1" kern="0" dirty="0">
                  <a:solidFill>
                    <a:prstClr val="white"/>
                  </a:solidFill>
                  <a:latin typeface="Arial"/>
                </a:rPr>
                <a:t>1</a:t>
              </a:r>
              <a:endParaRPr lang="en-US" sz="900" b="1" kern="0" dirty="0">
                <a:solidFill>
                  <a:prstClr val="white"/>
                </a:solidFill>
                <a:latin typeface="Arial"/>
              </a:endParaRPr>
            </a:p>
          </p:txBody>
        </p:sp>
        <p:sp>
          <p:nvSpPr>
            <p:cNvPr id="112" name="Freeform 28">
              <a:extLst>
                <a:ext uri="{FF2B5EF4-FFF2-40B4-BE49-F238E27FC236}">
                  <a16:creationId xmlns:a16="http://schemas.microsoft.com/office/drawing/2014/main" id="{C4B016BD-4202-014D-928C-02F55600687B}"/>
                </a:ext>
              </a:extLst>
            </p:cNvPr>
            <p:cNvSpPr>
              <a:spLocks/>
            </p:cNvSpPr>
            <p:nvPr/>
          </p:nvSpPr>
          <p:spPr bwMode="auto">
            <a:xfrm>
              <a:off x="4338952" y="3198211"/>
              <a:ext cx="123441" cy="368616"/>
            </a:xfrm>
            <a:custGeom>
              <a:avLst/>
              <a:gdLst>
                <a:gd name="T0" fmla="*/ 92 w 566"/>
                <a:gd name="T1" fmla="*/ 0 h 2756"/>
                <a:gd name="T2" fmla="*/ 114 w 566"/>
                <a:gd name="T3" fmla="*/ 3 h 2756"/>
                <a:gd name="T4" fmla="*/ 503 w 566"/>
                <a:gd name="T5" fmla="*/ 120 h 2756"/>
                <a:gd name="T6" fmla="*/ 524 w 566"/>
                <a:gd name="T7" fmla="*/ 130 h 2756"/>
                <a:gd name="T8" fmla="*/ 541 w 566"/>
                <a:gd name="T9" fmla="*/ 144 h 2756"/>
                <a:gd name="T10" fmla="*/ 554 w 566"/>
                <a:gd name="T11" fmla="*/ 162 h 2756"/>
                <a:gd name="T12" fmla="*/ 562 w 566"/>
                <a:gd name="T13" fmla="*/ 182 h 2756"/>
                <a:gd name="T14" fmla="*/ 566 w 566"/>
                <a:gd name="T15" fmla="*/ 205 h 2756"/>
                <a:gd name="T16" fmla="*/ 566 w 566"/>
                <a:gd name="T17" fmla="*/ 2551 h 2756"/>
                <a:gd name="T18" fmla="*/ 562 w 566"/>
                <a:gd name="T19" fmla="*/ 2574 h 2756"/>
                <a:gd name="T20" fmla="*/ 554 w 566"/>
                <a:gd name="T21" fmla="*/ 2594 h 2756"/>
                <a:gd name="T22" fmla="*/ 541 w 566"/>
                <a:gd name="T23" fmla="*/ 2611 h 2756"/>
                <a:gd name="T24" fmla="*/ 524 w 566"/>
                <a:gd name="T25" fmla="*/ 2626 h 2756"/>
                <a:gd name="T26" fmla="*/ 503 w 566"/>
                <a:gd name="T27" fmla="*/ 2635 h 2756"/>
                <a:gd name="T28" fmla="*/ 114 w 566"/>
                <a:gd name="T29" fmla="*/ 2752 h 2756"/>
                <a:gd name="T30" fmla="*/ 92 w 566"/>
                <a:gd name="T31" fmla="*/ 2756 h 2756"/>
                <a:gd name="T32" fmla="*/ 72 w 566"/>
                <a:gd name="T33" fmla="*/ 2754 h 2756"/>
                <a:gd name="T34" fmla="*/ 52 w 566"/>
                <a:gd name="T35" fmla="*/ 2748 h 2756"/>
                <a:gd name="T36" fmla="*/ 36 w 566"/>
                <a:gd name="T37" fmla="*/ 2739 h 2756"/>
                <a:gd name="T38" fmla="*/ 21 w 566"/>
                <a:gd name="T39" fmla="*/ 2725 h 2756"/>
                <a:gd name="T40" fmla="*/ 10 w 566"/>
                <a:gd name="T41" fmla="*/ 2709 h 2756"/>
                <a:gd name="T42" fmla="*/ 2 w 566"/>
                <a:gd name="T43" fmla="*/ 2690 h 2756"/>
                <a:gd name="T44" fmla="*/ 0 w 566"/>
                <a:gd name="T45" fmla="*/ 2668 h 2756"/>
                <a:gd name="T46" fmla="*/ 0 w 566"/>
                <a:gd name="T47" fmla="*/ 88 h 2756"/>
                <a:gd name="T48" fmla="*/ 2 w 566"/>
                <a:gd name="T49" fmla="*/ 66 h 2756"/>
                <a:gd name="T50" fmla="*/ 10 w 566"/>
                <a:gd name="T51" fmla="*/ 47 h 2756"/>
                <a:gd name="T52" fmla="*/ 21 w 566"/>
                <a:gd name="T53" fmla="*/ 30 h 2756"/>
                <a:gd name="T54" fmla="*/ 36 w 566"/>
                <a:gd name="T55" fmla="*/ 17 h 2756"/>
                <a:gd name="T56" fmla="*/ 52 w 566"/>
                <a:gd name="T57" fmla="*/ 7 h 2756"/>
                <a:gd name="T58" fmla="*/ 72 w 566"/>
                <a:gd name="T59" fmla="*/ 1 h 2756"/>
                <a:gd name="T60" fmla="*/ 92 w 566"/>
                <a:gd name="T61" fmla="*/ 0 h 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6" h="2756">
                  <a:moveTo>
                    <a:pt x="92" y="0"/>
                  </a:moveTo>
                  <a:lnTo>
                    <a:pt x="114" y="3"/>
                  </a:lnTo>
                  <a:lnTo>
                    <a:pt x="503" y="120"/>
                  </a:lnTo>
                  <a:lnTo>
                    <a:pt x="524" y="130"/>
                  </a:lnTo>
                  <a:lnTo>
                    <a:pt x="541" y="144"/>
                  </a:lnTo>
                  <a:lnTo>
                    <a:pt x="554" y="162"/>
                  </a:lnTo>
                  <a:lnTo>
                    <a:pt x="562" y="182"/>
                  </a:lnTo>
                  <a:lnTo>
                    <a:pt x="566" y="205"/>
                  </a:lnTo>
                  <a:lnTo>
                    <a:pt x="566" y="2551"/>
                  </a:lnTo>
                  <a:lnTo>
                    <a:pt x="562" y="2574"/>
                  </a:lnTo>
                  <a:lnTo>
                    <a:pt x="554" y="2594"/>
                  </a:lnTo>
                  <a:lnTo>
                    <a:pt x="541" y="2611"/>
                  </a:lnTo>
                  <a:lnTo>
                    <a:pt x="524" y="2626"/>
                  </a:lnTo>
                  <a:lnTo>
                    <a:pt x="503" y="2635"/>
                  </a:lnTo>
                  <a:lnTo>
                    <a:pt x="114" y="2752"/>
                  </a:lnTo>
                  <a:lnTo>
                    <a:pt x="92" y="2756"/>
                  </a:lnTo>
                  <a:lnTo>
                    <a:pt x="72" y="2754"/>
                  </a:lnTo>
                  <a:lnTo>
                    <a:pt x="52" y="2748"/>
                  </a:lnTo>
                  <a:lnTo>
                    <a:pt x="36" y="2739"/>
                  </a:lnTo>
                  <a:lnTo>
                    <a:pt x="21" y="2725"/>
                  </a:lnTo>
                  <a:lnTo>
                    <a:pt x="10" y="2709"/>
                  </a:lnTo>
                  <a:lnTo>
                    <a:pt x="2" y="2690"/>
                  </a:lnTo>
                  <a:lnTo>
                    <a:pt x="0" y="2668"/>
                  </a:lnTo>
                  <a:lnTo>
                    <a:pt x="0" y="88"/>
                  </a:lnTo>
                  <a:lnTo>
                    <a:pt x="2" y="66"/>
                  </a:lnTo>
                  <a:lnTo>
                    <a:pt x="10" y="47"/>
                  </a:lnTo>
                  <a:lnTo>
                    <a:pt x="21" y="30"/>
                  </a:lnTo>
                  <a:lnTo>
                    <a:pt x="36" y="17"/>
                  </a:lnTo>
                  <a:lnTo>
                    <a:pt x="52" y="7"/>
                  </a:lnTo>
                  <a:lnTo>
                    <a:pt x="72" y="1"/>
                  </a:lnTo>
                  <a:lnTo>
                    <a:pt x="92" y="0"/>
                  </a:lnTo>
                  <a:close/>
                </a:path>
              </a:pathLst>
            </a:custGeom>
            <a:solidFill>
              <a:srgbClr val="00BCEB"/>
            </a:solidFill>
            <a:ln w="0">
              <a:noFill/>
              <a:prstDash val="solid"/>
              <a:round/>
              <a:headEnd/>
              <a:tailEnd/>
            </a:ln>
          </p:spPr>
          <p:txBody>
            <a:bodyPr lIns="54822" tIns="45684" rIns="0" bIns="45684" anchor="ctr"/>
            <a:lstStyle/>
            <a:p>
              <a:pPr defTabSz="914149">
                <a:defRPr/>
              </a:pPr>
              <a:r>
                <a:rPr lang="en-US" sz="700" b="1" kern="0" dirty="0">
                  <a:solidFill>
                    <a:prstClr val="white"/>
                  </a:solidFill>
                  <a:latin typeface="Arial"/>
                </a:rPr>
                <a:t>2</a:t>
              </a:r>
            </a:p>
          </p:txBody>
        </p:sp>
        <p:sp>
          <p:nvSpPr>
            <p:cNvPr id="113" name="Freeform 27">
              <a:extLst>
                <a:ext uri="{FF2B5EF4-FFF2-40B4-BE49-F238E27FC236}">
                  <a16:creationId xmlns:a16="http://schemas.microsoft.com/office/drawing/2014/main" id="{32F3907D-D261-5C43-8F00-F00A487BF592}"/>
                </a:ext>
              </a:extLst>
            </p:cNvPr>
            <p:cNvSpPr>
              <a:spLocks/>
            </p:cNvSpPr>
            <p:nvPr/>
          </p:nvSpPr>
          <p:spPr bwMode="auto">
            <a:xfrm>
              <a:off x="4490211" y="3150338"/>
              <a:ext cx="260790" cy="434041"/>
            </a:xfrm>
            <a:custGeom>
              <a:avLst/>
              <a:gdLst>
                <a:gd name="T0" fmla="*/ 109 w 1717"/>
                <a:gd name="T1" fmla="*/ 0 h 3242"/>
                <a:gd name="T2" fmla="*/ 134 w 1717"/>
                <a:gd name="T3" fmla="*/ 4 h 3242"/>
                <a:gd name="T4" fmla="*/ 1643 w 1717"/>
                <a:gd name="T5" fmla="*/ 459 h 3242"/>
                <a:gd name="T6" fmla="*/ 1663 w 1717"/>
                <a:gd name="T7" fmla="*/ 468 h 3242"/>
                <a:gd name="T8" fmla="*/ 1681 w 1717"/>
                <a:gd name="T9" fmla="*/ 480 h 3242"/>
                <a:gd name="T10" fmla="*/ 1696 w 1717"/>
                <a:gd name="T11" fmla="*/ 496 h 3242"/>
                <a:gd name="T12" fmla="*/ 1707 w 1717"/>
                <a:gd name="T13" fmla="*/ 515 h 3242"/>
                <a:gd name="T14" fmla="*/ 1714 w 1717"/>
                <a:gd name="T15" fmla="*/ 536 h 3242"/>
                <a:gd name="T16" fmla="*/ 1717 w 1717"/>
                <a:gd name="T17" fmla="*/ 558 h 3242"/>
                <a:gd name="T18" fmla="*/ 1717 w 1717"/>
                <a:gd name="T19" fmla="*/ 2684 h 3242"/>
                <a:gd name="T20" fmla="*/ 1714 w 1717"/>
                <a:gd name="T21" fmla="*/ 2706 h 3242"/>
                <a:gd name="T22" fmla="*/ 1707 w 1717"/>
                <a:gd name="T23" fmla="*/ 2727 h 3242"/>
                <a:gd name="T24" fmla="*/ 1696 w 1717"/>
                <a:gd name="T25" fmla="*/ 2746 h 3242"/>
                <a:gd name="T26" fmla="*/ 1681 w 1717"/>
                <a:gd name="T27" fmla="*/ 2761 h 3242"/>
                <a:gd name="T28" fmla="*/ 1663 w 1717"/>
                <a:gd name="T29" fmla="*/ 2774 h 3242"/>
                <a:gd name="T30" fmla="*/ 1643 w 1717"/>
                <a:gd name="T31" fmla="*/ 2782 h 3242"/>
                <a:gd name="T32" fmla="*/ 134 w 1717"/>
                <a:gd name="T33" fmla="*/ 3238 h 3242"/>
                <a:gd name="T34" fmla="*/ 109 w 1717"/>
                <a:gd name="T35" fmla="*/ 3242 h 3242"/>
                <a:gd name="T36" fmla="*/ 85 w 1717"/>
                <a:gd name="T37" fmla="*/ 3241 h 3242"/>
                <a:gd name="T38" fmla="*/ 63 w 1717"/>
                <a:gd name="T39" fmla="*/ 3234 h 3242"/>
                <a:gd name="T40" fmla="*/ 42 w 1717"/>
                <a:gd name="T41" fmla="*/ 3222 h 3242"/>
                <a:gd name="T42" fmla="*/ 26 w 1717"/>
                <a:gd name="T43" fmla="*/ 3205 h 3242"/>
                <a:gd name="T44" fmla="*/ 12 w 1717"/>
                <a:gd name="T45" fmla="*/ 3187 h 3242"/>
                <a:gd name="T46" fmla="*/ 4 w 1717"/>
                <a:gd name="T47" fmla="*/ 3164 h 3242"/>
                <a:gd name="T48" fmla="*/ 0 w 1717"/>
                <a:gd name="T49" fmla="*/ 3139 h 3242"/>
                <a:gd name="T50" fmla="*/ 0 w 1717"/>
                <a:gd name="T51" fmla="*/ 103 h 3242"/>
                <a:gd name="T52" fmla="*/ 4 w 1717"/>
                <a:gd name="T53" fmla="*/ 78 h 3242"/>
                <a:gd name="T54" fmla="*/ 12 w 1717"/>
                <a:gd name="T55" fmla="*/ 55 h 3242"/>
                <a:gd name="T56" fmla="*/ 26 w 1717"/>
                <a:gd name="T57" fmla="*/ 36 h 3242"/>
                <a:gd name="T58" fmla="*/ 42 w 1717"/>
                <a:gd name="T59" fmla="*/ 20 h 3242"/>
                <a:gd name="T60" fmla="*/ 63 w 1717"/>
                <a:gd name="T61" fmla="*/ 8 h 3242"/>
                <a:gd name="T62" fmla="*/ 85 w 1717"/>
                <a:gd name="T63" fmla="*/ 1 h 3242"/>
                <a:gd name="T64" fmla="*/ 109 w 1717"/>
                <a:gd name="T65"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17" h="3242">
                  <a:moveTo>
                    <a:pt x="109" y="0"/>
                  </a:moveTo>
                  <a:lnTo>
                    <a:pt x="134" y="4"/>
                  </a:lnTo>
                  <a:lnTo>
                    <a:pt x="1643" y="459"/>
                  </a:lnTo>
                  <a:lnTo>
                    <a:pt x="1663" y="468"/>
                  </a:lnTo>
                  <a:lnTo>
                    <a:pt x="1681" y="480"/>
                  </a:lnTo>
                  <a:lnTo>
                    <a:pt x="1696" y="496"/>
                  </a:lnTo>
                  <a:lnTo>
                    <a:pt x="1707" y="515"/>
                  </a:lnTo>
                  <a:lnTo>
                    <a:pt x="1714" y="536"/>
                  </a:lnTo>
                  <a:lnTo>
                    <a:pt x="1717" y="558"/>
                  </a:lnTo>
                  <a:lnTo>
                    <a:pt x="1717" y="2684"/>
                  </a:lnTo>
                  <a:lnTo>
                    <a:pt x="1714" y="2706"/>
                  </a:lnTo>
                  <a:lnTo>
                    <a:pt x="1707" y="2727"/>
                  </a:lnTo>
                  <a:lnTo>
                    <a:pt x="1696" y="2746"/>
                  </a:lnTo>
                  <a:lnTo>
                    <a:pt x="1681" y="2761"/>
                  </a:lnTo>
                  <a:lnTo>
                    <a:pt x="1663" y="2774"/>
                  </a:lnTo>
                  <a:lnTo>
                    <a:pt x="1643" y="2782"/>
                  </a:lnTo>
                  <a:lnTo>
                    <a:pt x="134" y="3238"/>
                  </a:lnTo>
                  <a:lnTo>
                    <a:pt x="109" y="3242"/>
                  </a:lnTo>
                  <a:lnTo>
                    <a:pt x="85" y="3241"/>
                  </a:lnTo>
                  <a:lnTo>
                    <a:pt x="63" y="3234"/>
                  </a:lnTo>
                  <a:lnTo>
                    <a:pt x="42" y="3222"/>
                  </a:lnTo>
                  <a:lnTo>
                    <a:pt x="26" y="3205"/>
                  </a:lnTo>
                  <a:lnTo>
                    <a:pt x="12" y="3187"/>
                  </a:lnTo>
                  <a:lnTo>
                    <a:pt x="4" y="3164"/>
                  </a:lnTo>
                  <a:lnTo>
                    <a:pt x="0" y="3139"/>
                  </a:lnTo>
                  <a:lnTo>
                    <a:pt x="0" y="103"/>
                  </a:lnTo>
                  <a:lnTo>
                    <a:pt x="4" y="78"/>
                  </a:lnTo>
                  <a:lnTo>
                    <a:pt x="12" y="55"/>
                  </a:lnTo>
                  <a:lnTo>
                    <a:pt x="26" y="36"/>
                  </a:lnTo>
                  <a:lnTo>
                    <a:pt x="42" y="20"/>
                  </a:lnTo>
                  <a:lnTo>
                    <a:pt x="63" y="8"/>
                  </a:lnTo>
                  <a:lnTo>
                    <a:pt x="85" y="1"/>
                  </a:lnTo>
                  <a:lnTo>
                    <a:pt x="109" y="0"/>
                  </a:lnTo>
                  <a:close/>
                </a:path>
              </a:pathLst>
            </a:custGeom>
            <a:solidFill>
              <a:srgbClr val="00BCEB">
                <a:lumMod val="75000"/>
              </a:srgbClr>
            </a:solidFill>
            <a:ln w="0">
              <a:noFill/>
              <a:prstDash val="solid"/>
              <a:round/>
              <a:headEnd/>
              <a:tailEnd/>
            </a:ln>
          </p:spPr>
          <p:txBody>
            <a:bodyPr lIns="91392" tIns="45696" rIns="91368" bIns="45684" anchor="ctr"/>
            <a:lstStyle/>
            <a:p>
              <a:pPr defTabSz="914149">
                <a:defRPr/>
              </a:pPr>
              <a:r>
                <a:rPr lang="en-US" sz="900" b="1" kern="0" dirty="0">
                  <a:solidFill>
                    <a:prstClr val="white"/>
                  </a:solidFill>
                  <a:latin typeface="Arial"/>
                </a:rPr>
                <a:t>3</a:t>
              </a:r>
            </a:p>
          </p:txBody>
        </p:sp>
        <p:sp>
          <p:nvSpPr>
            <p:cNvPr id="114" name="Oval 113">
              <a:extLst>
                <a:ext uri="{FF2B5EF4-FFF2-40B4-BE49-F238E27FC236}">
                  <a16:creationId xmlns:a16="http://schemas.microsoft.com/office/drawing/2014/main" id="{9E03B42E-7056-7947-9DC4-5EB06A7F15E3}"/>
                </a:ext>
              </a:extLst>
            </p:cNvPr>
            <p:cNvSpPr/>
            <p:nvPr/>
          </p:nvSpPr>
          <p:spPr>
            <a:xfrm>
              <a:off x="4158138" y="3774273"/>
              <a:ext cx="580693" cy="90957"/>
            </a:xfrm>
            <a:prstGeom prst="ellipse">
              <a:avLst/>
            </a:prstGeom>
            <a:solidFill>
              <a:srgbClr val="282828">
                <a:lumMod val="50000"/>
                <a:lumOff val="50000"/>
              </a:srgbClr>
            </a:solidFill>
            <a:ln w="12700" cap="flat" cmpd="sng" algn="ctr">
              <a:noFill/>
              <a:prstDash val="solid"/>
            </a:ln>
            <a:effectLst/>
          </p:spPr>
          <p:txBody>
            <a:bodyPr lIns="91368" tIns="45684" rIns="91368" bIns="45684" anchor="ctr"/>
            <a:lstStyle/>
            <a:p>
              <a:pPr algn="ctr" defTabSz="914149">
                <a:lnSpc>
                  <a:spcPct val="95000"/>
                </a:lnSpc>
                <a:defRPr/>
              </a:pPr>
              <a:endParaRPr lang="en-US" sz="100" kern="0" dirty="0">
                <a:solidFill>
                  <a:prstClr val="white"/>
                </a:solidFill>
                <a:latin typeface="Arial" panose="020B0604020202020204" pitchFamily="34" charset="0"/>
              </a:endParaRPr>
            </a:p>
          </p:txBody>
        </p:sp>
        <p:sp>
          <p:nvSpPr>
            <p:cNvPr id="115" name="Rectangle 114">
              <a:extLst>
                <a:ext uri="{FF2B5EF4-FFF2-40B4-BE49-F238E27FC236}">
                  <a16:creationId xmlns:a16="http://schemas.microsoft.com/office/drawing/2014/main" id="{3479B63B-2B7D-4C4F-B5A3-865C48F4D5CF}"/>
                </a:ext>
              </a:extLst>
            </p:cNvPr>
            <p:cNvSpPr/>
            <p:nvPr/>
          </p:nvSpPr>
          <p:spPr>
            <a:xfrm>
              <a:off x="4158138" y="3700868"/>
              <a:ext cx="580693" cy="121276"/>
            </a:xfrm>
            <a:prstGeom prst="rect">
              <a:avLst/>
            </a:prstGeom>
            <a:solidFill>
              <a:srgbClr val="282828">
                <a:lumMod val="50000"/>
                <a:lumOff val="50000"/>
              </a:srgbClr>
            </a:solidFill>
            <a:ln w="12700" cap="flat" cmpd="sng" algn="ctr">
              <a:noFill/>
              <a:prstDash val="solid"/>
            </a:ln>
            <a:effectLst/>
          </p:spPr>
          <p:txBody>
            <a:bodyPr lIns="91368" tIns="91368" rIns="91368" bIns="45684"/>
            <a:lstStyle/>
            <a:p>
              <a:pPr algn="ctr" defTabSz="914149">
                <a:lnSpc>
                  <a:spcPct val="95000"/>
                </a:lnSpc>
                <a:defRPr/>
              </a:pPr>
              <a:endParaRPr lang="en-US" sz="300" kern="0" dirty="0">
                <a:solidFill>
                  <a:prstClr val="white"/>
                </a:solidFill>
                <a:latin typeface="Arial" panose="020B0604020202020204" pitchFamily="34" charset="0"/>
              </a:endParaRPr>
            </a:p>
          </p:txBody>
        </p:sp>
        <p:sp>
          <p:nvSpPr>
            <p:cNvPr id="116" name="Oval 115">
              <a:extLst>
                <a:ext uri="{FF2B5EF4-FFF2-40B4-BE49-F238E27FC236}">
                  <a16:creationId xmlns:a16="http://schemas.microsoft.com/office/drawing/2014/main" id="{9C2C363E-977F-2441-B4C0-D8F5E4FEB8F2}"/>
                </a:ext>
              </a:extLst>
            </p:cNvPr>
            <p:cNvSpPr/>
            <p:nvPr/>
          </p:nvSpPr>
          <p:spPr>
            <a:xfrm>
              <a:off x="4158138" y="3651400"/>
              <a:ext cx="580693" cy="90958"/>
            </a:xfrm>
            <a:prstGeom prst="ellipse">
              <a:avLst/>
            </a:prstGeom>
            <a:solidFill>
              <a:srgbClr val="6EBE4A">
                <a:lumMod val="40000"/>
                <a:lumOff val="60000"/>
              </a:srgbClr>
            </a:solidFill>
            <a:ln w="12700" cap="flat" cmpd="sng" algn="ctr">
              <a:noFill/>
              <a:prstDash val="solid"/>
            </a:ln>
            <a:effectLst/>
          </p:spPr>
          <p:txBody>
            <a:bodyPr lIns="91368" tIns="45684" rIns="91368" bIns="45684" anchor="ctr"/>
            <a:lstStyle/>
            <a:p>
              <a:pPr algn="ctr" defTabSz="914149">
                <a:lnSpc>
                  <a:spcPct val="95000"/>
                </a:lnSpc>
                <a:defRPr/>
              </a:pPr>
              <a:endParaRPr lang="en-US" sz="100" kern="0" dirty="0">
                <a:solidFill>
                  <a:prstClr val="white"/>
                </a:solidFill>
                <a:latin typeface="Arial" panose="020B0604020202020204" pitchFamily="34" charset="0"/>
              </a:endParaRPr>
            </a:p>
          </p:txBody>
        </p:sp>
      </p:grpSp>
      <p:grpSp>
        <p:nvGrpSpPr>
          <p:cNvPr id="13" name="Group 12">
            <a:extLst>
              <a:ext uri="{FF2B5EF4-FFF2-40B4-BE49-F238E27FC236}">
                <a16:creationId xmlns:a16="http://schemas.microsoft.com/office/drawing/2014/main" id="{991A63E5-099F-F84E-B78F-1CE38ECC43B0}"/>
              </a:ext>
            </a:extLst>
          </p:cNvPr>
          <p:cNvGrpSpPr/>
          <p:nvPr/>
        </p:nvGrpSpPr>
        <p:grpSpPr>
          <a:xfrm>
            <a:off x="4303125" y="2153474"/>
            <a:ext cx="920398" cy="1148934"/>
            <a:chOff x="4961371" y="2106723"/>
            <a:chExt cx="1027513" cy="1148934"/>
          </a:xfrm>
        </p:grpSpPr>
        <p:sp>
          <p:nvSpPr>
            <p:cNvPr id="108" name="Rectangle 107">
              <a:extLst>
                <a:ext uri="{FF2B5EF4-FFF2-40B4-BE49-F238E27FC236}">
                  <a16:creationId xmlns:a16="http://schemas.microsoft.com/office/drawing/2014/main" id="{F6B58BC0-070A-6F40-A537-6EA8D21A793A}"/>
                </a:ext>
              </a:extLst>
            </p:cNvPr>
            <p:cNvSpPr/>
            <p:nvPr/>
          </p:nvSpPr>
          <p:spPr>
            <a:xfrm>
              <a:off x="4997882" y="2106723"/>
              <a:ext cx="938844" cy="413958"/>
            </a:xfrm>
            <a:prstGeom prst="rect">
              <a:avLst/>
            </a:prstGeom>
          </p:spPr>
          <p:txBody>
            <a:bodyPr>
              <a:spAutoFit/>
            </a:bodyPr>
            <a:lstStyle/>
            <a:p>
              <a:pPr algn="ctr" defTabSz="914149">
                <a:lnSpc>
                  <a:spcPct val="95000"/>
                </a:lnSpc>
                <a:spcBef>
                  <a:spcPts val="400"/>
                </a:spcBef>
                <a:spcAft>
                  <a:spcPts val="200"/>
                </a:spcAft>
                <a:buClr>
                  <a:srgbClr val="0067C5"/>
                </a:buClr>
                <a:defRPr/>
              </a:pPr>
              <a:r>
                <a:rPr lang="en-US" sz="1100" kern="0" dirty="0">
                  <a:latin typeface="Arial"/>
                </a:rPr>
                <a:t>Enterprise apps</a:t>
              </a:r>
            </a:p>
          </p:txBody>
        </p:sp>
        <p:sp>
          <p:nvSpPr>
            <p:cNvPr id="117" name="Rectangle 116">
              <a:extLst>
                <a:ext uri="{FF2B5EF4-FFF2-40B4-BE49-F238E27FC236}">
                  <a16:creationId xmlns:a16="http://schemas.microsoft.com/office/drawing/2014/main" id="{BAF96074-E5DE-BC44-8509-B249CB4B6BE1}"/>
                </a:ext>
              </a:extLst>
            </p:cNvPr>
            <p:cNvSpPr/>
            <p:nvPr/>
          </p:nvSpPr>
          <p:spPr>
            <a:xfrm>
              <a:off x="4961371" y="2505660"/>
              <a:ext cx="1027513" cy="749997"/>
            </a:xfrm>
            <a:prstGeom prst="rect">
              <a:avLst/>
            </a:prstGeom>
            <a:solidFill>
              <a:srgbClr val="FFFFFF"/>
            </a:solidFill>
            <a:ln w="12700" cap="flat" cmpd="sng" algn="ctr">
              <a:solidFill>
                <a:srgbClr val="00BCEB"/>
              </a:solidFill>
              <a:prstDash val="solid"/>
            </a:ln>
            <a:effectLst/>
          </p:spPr>
          <p:txBody>
            <a:bodyPr anchor="ctr"/>
            <a:lstStyle/>
            <a:p>
              <a:pPr algn="ctr" defTabSz="609433">
                <a:lnSpc>
                  <a:spcPct val="95000"/>
                </a:lnSpc>
                <a:defRPr/>
              </a:pPr>
              <a:endParaRPr lang="en-US" kern="0" dirty="0">
                <a:latin typeface="Arial" panose="020B0604020202020204" pitchFamily="34" charset="0"/>
              </a:endParaRPr>
            </a:p>
          </p:txBody>
        </p:sp>
        <p:pic>
          <p:nvPicPr>
            <p:cNvPr id="118" name="Picture 6">
              <a:extLst>
                <a:ext uri="{FF2B5EF4-FFF2-40B4-BE49-F238E27FC236}">
                  <a16:creationId xmlns:a16="http://schemas.microsoft.com/office/drawing/2014/main" id="{B1114DB3-B96E-5D4C-9125-7677C9495C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0003" y="2559915"/>
              <a:ext cx="622418" cy="18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FFA3D2CE-B6E2-BC41-8B72-FF36C266522E}"/>
              </a:ext>
            </a:extLst>
          </p:cNvPr>
          <p:cNvGrpSpPr/>
          <p:nvPr/>
        </p:nvGrpSpPr>
        <p:grpSpPr>
          <a:xfrm>
            <a:off x="5144612" y="2160549"/>
            <a:ext cx="937106" cy="1147786"/>
            <a:chOff x="5927163" y="2104682"/>
            <a:chExt cx="937106" cy="1147786"/>
          </a:xfrm>
        </p:grpSpPr>
        <p:sp>
          <p:nvSpPr>
            <p:cNvPr id="84" name="Rectangle 83">
              <a:extLst>
                <a:ext uri="{FF2B5EF4-FFF2-40B4-BE49-F238E27FC236}">
                  <a16:creationId xmlns:a16="http://schemas.microsoft.com/office/drawing/2014/main" id="{963FACBA-CA91-F040-A465-EEFC12EF3A7F}"/>
                </a:ext>
              </a:extLst>
            </p:cNvPr>
            <p:cNvSpPr/>
            <p:nvPr/>
          </p:nvSpPr>
          <p:spPr>
            <a:xfrm>
              <a:off x="6065382" y="2494489"/>
              <a:ext cx="660669" cy="757979"/>
            </a:xfrm>
            <a:prstGeom prst="rect">
              <a:avLst/>
            </a:prstGeom>
            <a:solidFill>
              <a:srgbClr val="FFFFFF"/>
            </a:solidFill>
            <a:ln w="12700" cap="flat" cmpd="sng" algn="ctr">
              <a:solidFill>
                <a:srgbClr val="00BCEB"/>
              </a:solidFill>
              <a:prstDash val="solid"/>
            </a:ln>
            <a:effectLst/>
          </p:spPr>
          <p:txBody>
            <a:bodyPr anchor="ctr"/>
            <a:lstStyle/>
            <a:p>
              <a:pPr algn="ctr" defTabSz="609433">
                <a:lnSpc>
                  <a:spcPct val="95000"/>
                </a:lnSpc>
                <a:defRPr/>
              </a:pPr>
              <a:endParaRPr lang="en-US" kern="0" dirty="0">
                <a:latin typeface="Arial" panose="020B0604020202020204" pitchFamily="34" charset="0"/>
              </a:endParaRPr>
            </a:p>
          </p:txBody>
        </p:sp>
        <p:grpSp>
          <p:nvGrpSpPr>
            <p:cNvPr id="121" name="Group 28">
              <a:extLst>
                <a:ext uri="{FF2B5EF4-FFF2-40B4-BE49-F238E27FC236}">
                  <a16:creationId xmlns:a16="http://schemas.microsoft.com/office/drawing/2014/main" id="{945CEF33-83A9-244B-B936-B77F64246546}"/>
                </a:ext>
              </a:extLst>
            </p:cNvPr>
            <p:cNvGrpSpPr>
              <a:grpSpLocks/>
            </p:cNvGrpSpPr>
            <p:nvPr/>
          </p:nvGrpSpPr>
          <p:grpSpPr bwMode="auto">
            <a:xfrm>
              <a:off x="6194002" y="2680739"/>
              <a:ext cx="445085" cy="471296"/>
              <a:chOff x="6135865" y="3545476"/>
              <a:chExt cx="468536" cy="721876"/>
            </a:xfrm>
          </p:grpSpPr>
          <p:grpSp>
            <p:nvGrpSpPr>
              <p:cNvPr id="129" name="Group 30">
                <a:extLst>
                  <a:ext uri="{FF2B5EF4-FFF2-40B4-BE49-F238E27FC236}">
                    <a16:creationId xmlns:a16="http://schemas.microsoft.com/office/drawing/2014/main" id="{BAD5E0E2-4CDD-2A4E-8AE7-620DB3FEE7AE}"/>
                  </a:ext>
                </a:extLst>
              </p:cNvPr>
              <p:cNvGrpSpPr>
                <a:grpSpLocks/>
              </p:cNvGrpSpPr>
              <p:nvPr/>
            </p:nvGrpSpPr>
            <p:grpSpPr bwMode="auto">
              <a:xfrm>
                <a:off x="6135865" y="3984266"/>
                <a:ext cx="468536" cy="283086"/>
                <a:chOff x="7512868" y="4108143"/>
                <a:chExt cx="484632" cy="292811"/>
              </a:xfrm>
            </p:grpSpPr>
            <p:sp>
              <p:nvSpPr>
                <p:cNvPr id="138" name="Oval 137">
                  <a:extLst>
                    <a:ext uri="{FF2B5EF4-FFF2-40B4-BE49-F238E27FC236}">
                      <a16:creationId xmlns:a16="http://schemas.microsoft.com/office/drawing/2014/main" id="{E2D158B1-D86B-4449-995E-97E0B8AF6B48}"/>
                    </a:ext>
                  </a:extLst>
                </p:cNvPr>
                <p:cNvSpPr/>
                <p:nvPr/>
              </p:nvSpPr>
              <p:spPr>
                <a:xfrm>
                  <a:off x="7511603" y="4290875"/>
                  <a:ext cx="480836" cy="110079"/>
                </a:xfrm>
                <a:prstGeom prst="ellipse">
                  <a:avLst/>
                </a:prstGeom>
                <a:solidFill>
                  <a:srgbClr val="282828">
                    <a:lumMod val="50000"/>
                    <a:lumOff val="50000"/>
                  </a:srgbClr>
                </a:solidFill>
                <a:ln w="12700" cap="flat" cmpd="sng" algn="ctr">
                  <a:noFill/>
                  <a:prstDash val="solid"/>
                </a:ln>
                <a:effectLst/>
              </p:spPr>
              <p:txBody>
                <a:bodyPr lIns="91368" tIns="45684" rIns="91368" bIns="45684" anchor="ctr"/>
                <a:lstStyle/>
                <a:p>
                  <a:pPr algn="ctr" defTabSz="914149">
                    <a:lnSpc>
                      <a:spcPct val="95000"/>
                    </a:lnSpc>
                    <a:defRPr/>
                  </a:pPr>
                  <a:endParaRPr lang="en-US" sz="700" kern="0" dirty="0">
                    <a:latin typeface="Arial" panose="020B0604020202020204" pitchFamily="34" charset="0"/>
                  </a:endParaRPr>
                </a:p>
              </p:txBody>
            </p:sp>
            <p:sp>
              <p:nvSpPr>
                <p:cNvPr id="139" name="Rectangle 138">
                  <a:extLst>
                    <a:ext uri="{FF2B5EF4-FFF2-40B4-BE49-F238E27FC236}">
                      <a16:creationId xmlns:a16="http://schemas.microsoft.com/office/drawing/2014/main" id="{4F15646C-82C3-7E44-AFA5-9847FF37ACCF}"/>
                    </a:ext>
                  </a:extLst>
                </p:cNvPr>
                <p:cNvSpPr/>
                <p:nvPr/>
              </p:nvSpPr>
              <p:spPr>
                <a:xfrm>
                  <a:off x="7511603" y="4163556"/>
                  <a:ext cx="480836" cy="190979"/>
                </a:xfrm>
                <a:prstGeom prst="rect">
                  <a:avLst/>
                </a:prstGeom>
                <a:solidFill>
                  <a:srgbClr val="282828">
                    <a:lumMod val="50000"/>
                    <a:lumOff val="50000"/>
                  </a:srgbClr>
                </a:solidFill>
                <a:ln w="12700" cap="flat" cmpd="sng" algn="ctr">
                  <a:noFill/>
                  <a:prstDash val="solid"/>
                </a:ln>
                <a:effectLst/>
              </p:spPr>
              <p:txBody>
                <a:bodyPr lIns="91368" tIns="91368" rIns="91368" bIns="45684"/>
                <a:lstStyle/>
                <a:p>
                  <a:pPr algn="ctr" defTabSz="914149">
                    <a:lnSpc>
                      <a:spcPct val="95000"/>
                    </a:lnSpc>
                    <a:defRPr/>
                  </a:pPr>
                  <a:endParaRPr lang="en-US" sz="1100" kern="0" dirty="0">
                    <a:latin typeface="Arial" panose="020B0604020202020204" pitchFamily="34" charset="0"/>
                  </a:endParaRPr>
                </a:p>
              </p:txBody>
            </p:sp>
            <p:sp>
              <p:nvSpPr>
                <p:cNvPr id="140" name="Oval 139">
                  <a:extLst>
                    <a:ext uri="{FF2B5EF4-FFF2-40B4-BE49-F238E27FC236}">
                      <a16:creationId xmlns:a16="http://schemas.microsoft.com/office/drawing/2014/main" id="{C09C70BD-8FF8-9949-8E8D-4AD7D583894D}"/>
                    </a:ext>
                  </a:extLst>
                </p:cNvPr>
                <p:cNvSpPr/>
                <p:nvPr/>
              </p:nvSpPr>
              <p:spPr>
                <a:xfrm>
                  <a:off x="7511603" y="4107854"/>
                  <a:ext cx="485897" cy="108752"/>
                </a:xfrm>
                <a:prstGeom prst="ellipse">
                  <a:avLst/>
                </a:prstGeom>
                <a:solidFill>
                  <a:srgbClr val="6EBE4A">
                    <a:lumMod val="40000"/>
                    <a:lumOff val="60000"/>
                  </a:srgbClr>
                </a:solidFill>
                <a:ln w="12700" cap="flat" cmpd="sng" algn="ctr">
                  <a:noFill/>
                  <a:prstDash val="solid"/>
                </a:ln>
                <a:effectLst/>
              </p:spPr>
              <p:txBody>
                <a:bodyPr lIns="91368" tIns="45684" rIns="91368" bIns="45684" anchor="ctr"/>
                <a:lstStyle/>
                <a:p>
                  <a:pPr algn="ctr" defTabSz="914149">
                    <a:lnSpc>
                      <a:spcPct val="95000"/>
                    </a:lnSpc>
                    <a:defRPr/>
                  </a:pPr>
                  <a:endParaRPr lang="en-US" sz="700" kern="0" dirty="0">
                    <a:latin typeface="Arial" panose="020B0604020202020204" pitchFamily="34" charset="0"/>
                  </a:endParaRPr>
                </a:p>
              </p:txBody>
            </p:sp>
          </p:grpSp>
          <p:grpSp>
            <p:nvGrpSpPr>
              <p:cNvPr id="130" name="Group 31">
                <a:extLst>
                  <a:ext uri="{FF2B5EF4-FFF2-40B4-BE49-F238E27FC236}">
                    <a16:creationId xmlns:a16="http://schemas.microsoft.com/office/drawing/2014/main" id="{81C9945D-C054-D841-BD32-45250AC1E745}"/>
                  </a:ext>
                </a:extLst>
              </p:cNvPr>
              <p:cNvGrpSpPr>
                <a:grpSpLocks/>
              </p:cNvGrpSpPr>
              <p:nvPr/>
            </p:nvGrpSpPr>
            <p:grpSpPr bwMode="auto">
              <a:xfrm>
                <a:off x="6135865" y="3765638"/>
                <a:ext cx="468536" cy="283086"/>
                <a:chOff x="7512868" y="4114493"/>
                <a:chExt cx="484632" cy="292811"/>
              </a:xfrm>
            </p:grpSpPr>
            <p:sp>
              <p:nvSpPr>
                <p:cNvPr id="135" name="Oval 134">
                  <a:extLst>
                    <a:ext uri="{FF2B5EF4-FFF2-40B4-BE49-F238E27FC236}">
                      <a16:creationId xmlns:a16="http://schemas.microsoft.com/office/drawing/2014/main" id="{2DC6774D-DD54-7444-9631-E895A8A92B5C}"/>
                    </a:ext>
                  </a:extLst>
                </p:cNvPr>
                <p:cNvSpPr/>
                <p:nvPr/>
              </p:nvSpPr>
              <p:spPr>
                <a:xfrm>
                  <a:off x="7511603" y="4296577"/>
                  <a:ext cx="480836" cy="110078"/>
                </a:xfrm>
                <a:prstGeom prst="ellipse">
                  <a:avLst/>
                </a:prstGeom>
                <a:solidFill>
                  <a:srgbClr val="282828">
                    <a:lumMod val="50000"/>
                    <a:lumOff val="50000"/>
                  </a:srgbClr>
                </a:solidFill>
                <a:ln w="12700" cap="flat" cmpd="sng" algn="ctr">
                  <a:noFill/>
                  <a:prstDash val="solid"/>
                </a:ln>
                <a:effectLst/>
              </p:spPr>
              <p:txBody>
                <a:bodyPr lIns="91368" tIns="45684" rIns="91368" bIns="45684" anchor="ctr"/>
                <a:lstStyle/>
                <a:p>
                  <a:pPr algn="ctr" defTabSz="914149">
                    <a:lnSpc>
                      <a:spcPct val="95000"/>
                    </a:lnSpc>
                    <a:defRPr/>
                  </a:pPr>
                  <a:endParaRPr lang="en-US" sz="700" kern="0" dirty="0">
                    <a:latin typeface="Arial" panose="020B0604020202020204" pitchFamily="34" charset="0"/>
                  </a:endParaRPr>
                </a:p>
              </p:txBody>
            </p:sp>
            <p:sp>
              <p:nvSpPr>
                <p:cNvPr id="136" name="Rectangle 135">
                  <a:extLst>
                    <a:ext uri="{FF2B5EF4-FFF2-40B4-BE49-F238E27FC236}">
                      <a16:creationId xmlns:a16="http://schemas.microsoft.com/office/drawing/2014/main" id="{9DDE7749-978B-F845-830A-77627CDC7C6A}"/>
                    </a:ext>
                  </a:extLst>
                </p:cNvPr>
                <p:cNvSpPr/>
                <p:nvPr/>
              </p:nvSpPr>
              <p:spPr>
                <a:xfrm>
                  <a:off x="7511603" y="4171910"/>
                  <a:ext cx="480836" cy="188326"/>
                </a:xfrm>
                <a:prstGeom prst="rect">
                  <a:avLst/>
                </a:prstGeom>
                <a:solidFill>
                  <a:srgbClr val="282828">
                    <a:lumMod val="50000"/>
                    <a:lumOff val="50000"/>
                  </a:srgbClr>
                </a:solidFill>
                <a:ln w="12700" cap="flat" cmpd="sng" algn="ctr">
                  <a:noFill/>
                  <a:prstDash val="solid"/>
                </a:ln>
                <a:effectLst/>
              </p:spPr>
              <p:txBody>
                <a:bodyPr lIns="91368" tIns="91368" rIns="91368" bIns="45684"/>
                <a:lstStyle/>
                <a:p>
                  <a:pPr algn="ctr" defTabSz="914149">
                    <a:lnSpc>
                      <a:spcPct val="95000"/>
                    </a:lnSpc>
                    <a:defRPr/>
                  </a:pPr>
                  <a:endParaRPr lang="en-US" sz="1100" kern="0" dirty="0">
                    <a:latin typeface="Arial" panose="020B0604020202020204" pitchFamily="34" charset="0"/>
                  </a:endParaRPr>
                </a:p>
              </p:txBody>
            </p:sp>
            <p:sp>
              <p:nvSpPr>
                <p:cNvPr id="137" name="Oval 136">
                  <a:extLst>
                    <a:ext uri="{FF2B5EF4-FFF2-40B4-BE49-F238E27FC236}">
                      <a16:creationId xmlns:a16="http://schemas.microsoft.com/office/drawing/2014/main" id="{0104C48F-D0CB-D743-A17F-1E9F4BA30154}"/>
                    </a:ext>
                  </a:extLst>
                </p:cNvPr>
                <p:cNvSpPr/>
                <p:nvPr/>
              </p:nvSpPr>
              <p:spPr>
                <a:xfrm>
                  <a:off x="7511603" y="4114881"/>
                  <a:ext cx="485897" cy="110079"/>
                </a:xfrm>
                <a:prstGeom prst="ellipse">
                  <a:avLst/>
                </a:prstGeom>
                <a:solidFill>
                  <a:srgbClr val="6EBE4A">
                    <a:lumMod val="40000"/>
                    <a:lumOff val="60000"/>
                  </a:srgbClr>
                </a:solidFill>
                <a:ln w="12700" cap="flat" cmpd="sng" algn="ctr">
                  <a:noFill/>
                  <a:prstDash val="solid"/>
                </a:ln>
                <a:effectLst/>
              </p:spPr>
              <p:txBody>
                <a:bodyPr lIns="91368" tIns="45684" rIns="91368" bIns="45684" anchor="ctr"/>
                <a:lstStyle/>
                <a:p>
                  <a:pPr algn="ctr" defTabSz="914149">
                    <a:lnSpc>
                      <a:spcPct val="95000"/>
                    </a:lnSpc>
                    <a:defRPr/>
                  </a:pPr>
                  <a:endParaRPr lang="en-US" sz="700" kern="0" dirty="0">
                    <a:latin typeface="Arial" panose="020B0604020202020204" pitchFamily="34" charset="0"/>
                  </a:endParaRPr>
                </a:p>
              </p:txBody>
            </p:sp>
          </p:grpSp>
          <p:grpSp>
            <p:nvGrpSpPr>
              <p:cNvPr id="131" name="Group 32">
                <a:extLst>
                  <a:ext uri="{FF2B5EF4-FFF2-40B4-BE49-F238E27FC236}">
                    <a16:creationId xmlns:a16="http://schemas.microsoft.com/office/drawing/2014/main" id="{25BA2AD9-6360-7B4F-B56F-73572035E194}"/>
                  </a:ext>
                </a:extLst>
              </p:cNvPr>
              <p:cNvGrpSpPr>
                <a:grpSpLocks/>
              </p:cNvGrpSpPr>
              <p:nvPr/>
            </p:nvGrpSpPr>
            <p:grpSpPr bwMode="auto">
              <a:xfrm>
                <a:off x="6135865" y="3545476"/>
                <a:ext cx="468536" cy="283086"/>
                <a:chOff x="7512868" y="4121637"/>
                <a:chExt cx="484632" cy="292811"/>
              </a:xfrm>
            </p:grpSpPr>
            <p:sp>
              <p:nvSpPr>
                <p:cNvPr id="132" name="Oval 131">
                  <a:extLst>
                    <a:ext uri="{FF2B5EF4-FFF2-40B4-BE49-F238E27FC236}">
                      <a16:creationId xmlns:a16="http://schemas.microsoft.com/office/drawing/2014/main" id="{31A2F2D7-8A03-8C4A-987C-4678EBE8A8EF}"/>
                    </a:ext>
                  </a:extLst>
                </p:cNvPr>
                <p:cNvSpPr/>
                <p:nvPr/>
              </p:nvSpPr>
              <p:spPr>
                <a:xfrm>
                  <a:off x="7511603" y="4305985"/>
                  <a:ext cx="480836" cy="108752"/>
                </a:xfrm>
                <a:prstGeom prst="ellipse">
                  <a:avLst/>
                </a:prstGeom>
                <a:solidFill>
                  <a:srgbClr val="282828">
                    <a:lumMod val="50000"/>
                    <a:lumOff val="50000"/>
                  </a:srgbClr>
                </a:solidFill>
                <a:ln w="12700" cap="flat" cmpd="sng" algn="ctr">
                  <a:noFill/>
                  <a:prstDash val="solid"/>
                </a:ln>
                <a:effectLst/>
              </p:spPr>
              <p:txBody>
                <a:bodyPr lIns="91368" tIns="45684" rIns="91368" bIns="45684" anchor="ctr"/>
                <a:lstStyle/>
                <a:p>
                  <a:pPr algn="ctr" defTabSz="914149">
                    <a:lnSpc>
                      <a:spcPct val="95000"/>
                    </a:lnSpc>
                    <a:defRPr/>
                  </a:pPr>
                  <a:endParaRPr lang="en-US" sz="700" kern="0" dirty="0">
                    <a:latin typeface="Arial" panose="020B0604020202020204" pitchFamily="34" charset="0"/>
                  </a:endParaRPr>
                </a:p>
              </p:txBody>
            </p:sp>
            <p:sp>
              <p:nvSpPr>
                <p:cNvPr id="133" name="Rectangle 132">
                  <a:extLst>
                    <a:ext uri="{FF2B5EF4-FFF2-40B4-BE49-F238E27FC236}">
                      <a16:creationId xmlns:a16="http://schemas.microsoft.com/office/drawing/2014/main" id="{48FD2208-6505-0D4C-BCF7-448748E649AC}"/>
                    </a:ext>
                  </a:extLst>
                </p:cNvPr>
                <p:cNvSpPr/>
                <p:nvPr/>
              </p:nvSpPr>
              <p:spPr>
                <a:xfrm>
                  <a:off x="7511603" y="4178666"/>
                  <a:ext cx="480836" cy="189652"/>
                </a:xfrm>
                <a:prstGeom prst="rect">
                  <a:avLst/>
                </a:prstGeom>
                <a:solidFill>
                  <a:srgbClr val="282828">
                    <a:lumMod val="50000"/>
                    <a:lumOff val="50000"/>
                  </a:srgbClr>
                </a:solidFill>
                <a:ln w="12700" cap="flat" cmpd="sng" algn="ctr">
                  <a:noFill/>
                  <a:prstDash val="solid"/>
                </a:ln>
                <a:effectLst/>
              </p:spPr>
              <p:txBody>
                <a:bodyPr lIns="91368" tIns="91368" rIns="91368" bIns="45684"/>
                <a:lstStyle/>
                <a:p>
                  <a:pPr algn="ctr" defTabSz="914149">
                    <a:lnSpc>
                      <a:spcPct val="95000"/>
                    </a:lnSpc>
                    <a:defRPr/>
                  </a:pPr>
                  <a:endParaRPr lang="en-US" sz="1100" kern="0" dirty="0">
                    <a:latin typeface="Arial" panose="020B0604020202020204" pitchFamily="34" charset="0"/>
                  </a:endParaRPr>
                </a:p>
              </p:txBody>
            </p:sp>
            <p:sp>
              <p:nvSpPr>
                <p:cNvPr id="134" name="Oval 133">
                  <a:extLst>
                    <a:ext uri="{FF2B5EF4-FFF2-40B4-BE49-F238E27FC236}">
                      <a16:creationId xmlns:a16="http://schemas.microsoft.com/office/drawing/2014/main" id="{2BF3AC3D-752A-CA4F-9304-4AFD168A13F3}"/>
                    </a:ext>
                  </a:extLst>
                </p:cNvPr>
                <p:cNvSpPr/>
                <p:nvPr/>
              </p:nvSpPr>
              <p:spPr>
                <a:xfrm>
                  <a:off x="7511603" y="4121637"/>
                  <a:ext cx="485897" cy="110079"/>
                </a:xfrm>
                <a:prstGeom prst="ellipse">
                  <a:avLst/>
                </a:prstGeom>
                <a:solidFill>
                  <a:srgbClr val="6EBE4A">
                    <a:lumMod val="40000"/>
                    <a:lumOff val="60000"/>
                  </a:srgbClr>
                </a:solidFill>
                <a:ln w="12700" cap="flat" cmpd="sng" algn="ctr">
                  <a:noFill/>
                  <a:prstDash val="solid"/>
                </a:ln>
                <a:effectLst/>
              </p:spPr>
              <p:txBody>
                <a:bodyPr lIns="91368" tIns="45684" rIns="91368" bIns="45684" anchor="ctr"/>
                <a:lstStyle/>
                <a:p>
                  <a:pPr algn="ctr" defTabSz="914149">
                    <a:lnSpc>
                      <a:spcPct val="95000"/>
                    </a:lnSpc>
                    <a:defRPr/>
                  </a:pPr>
                  <a:endParaRPr lang="en-US" sz="700" kern="0" dirty="0">
                    <a:latin typeface="Arial" panose="020B0604020202020204" pitchFamily="34" charset="0"/>
                  </a:endParaRPr>
                </a:p>
              </p:txBody>
            </p:sp>
          </p:grpSp>
        </p:grpSp>
        <p:sp>
          <p:nvSpPr>
            <p:cNvPr id="122" name="Rectangle 121">
              <a:extLst>
                <a:ext uri="{FF2B5EF4-FFF2-40B4-BE49-F238E27FC236}">
                  <a16:creationId xmlns:a16="http://schemas.microsoft.com/office/drawing/2014/main" id="{A20E23A9-84F1-DA47-B2A3-9B0FD9DF6475}"/>
                </a:ext>
              </a:extLst>
            </p:cNvPr>
            <p:cNvSpPr/>
            <p:nvPr/>
          </p:nvSpPr>
          <p:spPr>
            <a:xfrm>
              <a:off x="5927163" y="2104682"/>
              <a:ext cx="937106" cy="413958"/>
            </a:xfrm>
            <a:prstGeom prst="rect">
              <a:avLst/>
            </a:prstGeom>
          </p:spPr>
          <p:txBody>
            <a:bodyPr>
              <a:spAutoFit/>
            </a:bodyPr>
            <a:lstStyle/>
            <a:p>
              <a:pPr algn="ctr" defTabSz="914149">
                <a:lnSpc>
                  <a:spcPct val="95000"/>
                </a:lnSpc>
                <a:spcBef>
                  <a:spcPts val="400"/>
                </a:spcBef>
                <a:spcAft>
                  <a:spcPts val="200"/>
                </a:spcAft>
                <a:buClr>
                  <a:srgbClr val="0067C5"/>
                </a:buClr>
                <a:defRPr/>
              </a:pPr>
              <a:r>
                <a:rPr lang="en-US" sz="1100" kern="0" dirty="0">
                  <a:latin typeface="Arial"/>
                </a:rPr>
                <a:t>General  apps</a:t>
              </a:r>
            </a:p>
          </p:txBody>
        </p:sp>
      </p:grpSp>
      <p:grpSp>
        <p:nvGrpSpPr>
          <p:cNvPr id="4" name="Group 3">
            <a:extLst>
              <a:ext uri="{FF2B5EF4-FFF2-40B4-BE49-F238E27FC236}">
                <a16:creationId xmlns:a16="http://schemas.microsoft.com/office/drawing/2014/main" id="{E82DD466-9400-6F4B-BF15-63C970F30022}"/>
              </a:ext>
            </a:extLst>
          </p:cNvPr>
          <p:cNvGrpSpPr/>
          <p:nvPr/>
        </p:nvGrpSpPr>
        <p:grpSpPr>
          <a:xfrm>
            <a:off x="7376219" y="1540011"/>
            <a:ext cx="1037945" cy="504254"/>
            <a:chOff x="7009573" y="1540011"/>
            <a:chExt cx="1037945" cy="504254"/>
          </a:xfrm>
        </p:grpSpPr>
        <p:sp>
          <p:nvSpPr>
            <p:cNvPr id="110" name="Left-Right Arrow 133">
              <a:extLst>
                <a:ext uri="{FF2B5EF4-FFF2-40B4-BE49-F238E27FC236}">
                  <a16:creationId xmlns:a16="http://schemas.microsoft.com/office/drawing/2014/main" id="{F6A83368-5236-3B44-BA4D-15E50208A9A7}"/>
                </a:ext>
              </a:extLst>
            </p:cNvPr>
            <p:cNvSpPr/>
            <p:nvPr/>
          </p:nvSpPr>
          <p:spPr>
            <a:xfrm>
              <a:off x="7009573" y="1540011"/>
              <a:ext cx="1037945" cy="504254"/>
            </a:xfrm>
            <a:prstGeom prst="leftRightArrow">
              <a:avLst>
                <a:gd name="adj1" fmla="val 59150"/>
                <a:gd name="adj2" fmla="val 43037"/>
              </a:avLst>
            </a:prstGeom>
            <a:solidFill>
              <a:schemeClr val="accent1"/>
            </a:solidFill>
            <a:ln w="12700" cap="flat" cmpd="sng" algn="ctr">
              <a:noFill/>
              <a:prstDash val="solid"/>
            </a:ln>
            <a:effectLst/>
          </p:spPr>
          <p:txBody>
            <a:bodyPr anchor="ctr"/>
            <a:lstStyle/>
            <a:p>
              <a:pPr algn="ctr" defTabSz="609433">
                <a:lnSpc>
                  <a:spcPct val="95000"/>
                </a:lnSpc>
                <a:defRPr/>
              </a:pPr>
              <a:endParaRPr lang="en-US" kern="0" dirty="0">
                <a:latin typeface="Arial" panose="020B0604020202020204" pitchFamily="34" charset="0"/>
              </a:endParaRPr>
            </a:p>
          </p:txBody>
        </p:sp>
        <p:sp>
          <p:nvSpPr>
            <p:cNvPr id="123" name="Rectangle 122">
              <a:extLst>
                <a:ext uri="{FF2B5EF4-FFF2-40B4-BE49-F238E27FC236}">
                  <a16:creationId xmlns:a16="http://schemas.microsoft.com/office/drawing/2014/main" id="{4EDF8D2D-CCF1-ED43-8A31-6706F5896584}"/>
                </a:ext>
              </a:extLst>
            </p:cNvPr>
            <p:cNvSpPr/>
            <p:nvPr/>
          </p:nvSpPr>
          <p:spPr>
            <a:xfrm>
              <a:off x="7059992" y="1637199"/>
              <a:ext cx="937106" cy="348878"/>
            </a:xfrm>
            <a:prstGeom prst="rect">
              <a:avLst/>
            </a:prstGeom>
          </p:spPr>
          <p:txBody>
            <a:bodyPr>
              <a:spAutoFit/>
            </a:bodyPr>
            <a:lstStyle/>
            <a:p>
              <a:pPr algn="ctr" defTabSz="914149">
                <a:lnSpc>
                  <a:spcPts val="1000"/>
                </a:lnSpc>
                <a:spcBef>
                  <a:spcPts val="400"/>
                </a:spcBef>
                <a:spcAft>
                  <a:spcPts val="200"/>
                </a:spcAft>
                <a:buClr>
                  <a:srgbClr val="0067C5"/>
                </a:buClr>
                <a:defRPr/>
              </a:pPr>
              <a:r>
                <a:rPr lang="en-US" sz="1100" kern="0" dirty="0">
                  <a:solidFill>
                    <a:schemeClr val="tx1">
                      <a:lumMod val="65000"/>
                      <a:lumOff val="35000"/>
                    </a:schemeClr>
                  </a:solidFill>
                  <a:latin typeface="Arial"/>
                </a:rPr>
                <a:t>Cloud Services</a:t>
              </a:r>
            </a:p>
          </p:txBody>
        </p:sp>
      </p:grpSp>
      <p:pic>
        <p:nvPicPr>
          <p:cNvPr id="127" name="Picture 126" descr="A close up of a sign&#10;&#10;Description automatically generated">
            <a:extLst>
              <a:ext uri="{FF2B5EF4-FFF2-40B4-BE49-F238E27FC236}">
                <a16:creationId xmlns:a16="http://schemas.microsoft.com/office/drawing/2014/main" id="{244141C6-B24B-EF49-A47D-3ECFDB06BFBC}"/>
              </a:ext>
            </a:extLst>
          </p:cNvPr>
          <p:cNvPicPr>
            <a:picLocks noChangeAspect="1"/>
          </p:cNvPicPr>
          <p:nvPr/>
        </p:nvPicPr>
        <p:blipFill>
          <a:blip r:embed="rId8"/>
          <a:stretch>
            <a:fillRect/>
          </a:stretch>
        </p:blipFill>
        <p:spPr>
          <a:xfrm>
            <a:off x="1759704" y="3942879"/>
            <a:ext cx="1110262" cy="745181"/>
          </a:xfrm>
          <a:prstGeom prst="rect">
            <a:avLst/>
          </a:prstGeom>
        </p:spPr>
      </p:pic>
      <p:pic>
        <p:nvPicPr>
          <p:cNvPr id="128" name="Picture 127" descr="A close up of a computer&#10;&#10;Description automatically generated">
            <a:extLst>
              <a:ext uri="{FF2B5EF4-FFF2-40B4-BE49-F238E27FC236}">
                <a16:creationId xmlns:a16="http://schemas.microsoft.com/office/drawing/2014/main" id="{8A7E801D-7D53-3B49-BD19-1E5F60671CA0}"/>
              </a:ext>
            </a:extLst>
          </p:cNvPr>
          <p:cNvPicPr>
            <a:picLocks noChangeAspect="1"/>
          </p:cNvPicPr>
          <p:nvPr/>
        </p:nvPicPr>
        <p:blipFill>
          <a:blip r:embed="rId9"/>
          <a:stretch>
            <a:fillRect/>
          </a:stretch>
        </p:blipFill>
        <p:spPr>
          <a:xfrm>
            <a:off x="8866988" y="3719075"/>
            <a:ext cx="845748" cy="1607950"/>
          </a:xfrm>
          <a:prstGeom prst="rect">
            <a:avLst/>
          </a:prstGeom>
        </p:spPr>
      </p:pic>
      <p:grpSp>
        <p:nvGrpSpPr>
          <p:cNvPr id="163" name="Group 162">
            <a:extLst>
              <a:ext uri="{FF2B5EF4-FFF2-40B4-BE49-F238E27FC236}">
                <a16:creationId xmlns:a16="http://schemas.microsoft.com/office/drawing/2014/main" id="{3E391DF1-8A65-FF47-B986-9FABE58B6E85}"/>
              </a:ext>
            </a:extLst>
          </p:cNvPr>
          <p:cNvGrpSpPr/>
          <p:nvPr/>
        </p:nvGrpSpPr>
        <p:grpSpPr>
          <a:xfrm>
            <a:off x="6729617" y="3833577"/>
            <a:ext cx="539789" cy="504254"/>
            <a:chOff x="7027551" y="1101411"/>
            <a:chExt cx="1721304" cy="1721302"/>
          </a:xfrm>
        </p:grpSpPr>
        <p:sp>
          <p:nvSpPr>
            <p:cNvPr id="164" name="Oval 163">
              <a:extLst>
                <a:ext uri="{FF2B5EF4-FFF2-40B4-BE49-F238E27FC236}">
                  <a16:creationId xmlns:a16="http://schemas.microsoft.com/office/drawing/2014/main" id="{DC72BCEE-C405-454F-8337-B7D1A6EF6160}"/>
                </a:ext>
              </a:extLst>
            </p:cNvPr>
            <p:cNvSpPr/>
            <p:nvPr/>
          </p:nvSpPr>
          <p:spPr>
            <a:xfrm>
              <a:off x="7027551" y="1101411"/>
              <a:ext cx="1721304" cy="1721302"/>
            </a:xfrm>
            <a:prstGeom prst="ellipse">
              <a:avLst/>
            </a:prstGeom>
            <a:solidFill>
              <a:srgbClr val="FFFFFF"/>
            </a:solidFill>
            <a:ln w="25400" cap="flat" cmpd="sng" algn="ctr">
              <a:noFill/>
              <a:prstDash val="solid"/>
            </a:ln>
            <a:effectLst/>
          </p:spPr>
          <p:txBody>
            <a:bodyPr rtlCol="0" anchor="ctr"/>
            <a:lstStyle/>
            <a:p>
              <a:pPr algn="ctr" defTabSz="457189">
                <a:defRPr/>
              </a:pPr>
              <a:endParaRPr lang="en-US" sz="1600" kern="0" dirty="0">
                <a:solidFill>
                  <a:srgbClr val="005073"/>
                </a:solidFill>
                <a:latin typeface="Arial" panose="020B0604020202020204" pitchFamily="34" charset="0"/>
              </a:endParaRPr>
            </a:p>
          </p:txBody>
        </p:sp>
        <p:grpSp>
          <p:nvGrpSpPr>
            <p:cNvPr id="165" name="Group 4">
              <a:extLst>
                <a:ext uri="{FF2B5EF4-FFF2-40B4-BE49-F238E27FC236}">
                  <a16:creationId xmlns:a16="http://schemas.microsoft.com/office/drawing/2014/main" id="{E66E5BC5-1572-8F43-8424-2394B037FFB7}"/>
                </a:ext>
              </a:extLst>
            </p:cNvPr>
            <p:cNvGrpSpPr>
              <a:grpSpLocks noChangeAspect="1"/>
            </p:cNvGrpSpPr>
            <p:nvPr/>
          </p:nvGrpSpPr>
          <p:grpSpPr bwMode="auto">
            <a:xfrm>
              <a:off x="7108059" y="1177092"/>
              <a:ext cx="1572048" cy="1573138"/>
              <a:chOff x="1439" y="178"/>
              <a:chExt cx="2882" cy="2884"/>
            </a:xfrm>
          </p:grpSpPr>
          <p:sp>
            <p:nvSpPr>
              <p:cNvPr id="166" name="AutoShape 3">
                <a:extLst>
                  <a:ext uri="{FF2B5EF4-FFF2-40B4-BE49-F238E27FC236}">
                    <a16:creationId xmlns:a16="http://schemas.microsoft.com/office/drawing/2014/main" id="{EF22E770-3F78-0C47-B78F-7F90B332492D}"/>
                  </a:ext>
                </a:extLst>
              </p:cNvPr>
              <p:cNvSpPr>
                <a:spLocks noChangeAspect="1" noChangeArrowheads="1" noTextEdit="1"/>
              </p:cNvSpPr>
              <p:nvPr/>
            </p:nvSpPr>
            <p:spPr bwMode="auto">
              <a:xfrm>
                <a:off x="1439" y="178"/>
                <a:ext cx="2882"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67" name="Oval 5">
                <a:extLst>
                  <a:ext uri="{FF2B5EF4-FFF2-40B4-BE49-F238E27FC236}">
                    <a16:creationId xmlns:a16="http://schemas.microsoft.com/office/drawing/2014/main" id="{B316C5E4-A678-F84E-BF03-5957B16D86C8}"/>
                  </a:ext>
                </a:extLst>
              </p:cNvPr>
              <p:cNvSpPr>
                <a:spLocks noChangeArrowheads="1"/>
              </p:cNvSpPr>
              <p:nvPr/>
            </p:nvSpPr>
            <p:spPr bwMode="auto">
              <a:xfrm>
                <a:off x="1439" y="178"/>
                <a:ext cx="2880" cy="2882"/>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68" name="Freeform 6">
                <a:extLst>
                  <a:ext uri="{FF2B5EF4-FFF2-40B4-BE49-F238E27FC236}">
                    <a16:creationId xmlns:a16="http://schemas.microsoft.com/office/drawing/2014/main" id="{F985D33E-6AAD-2E47-B99F-DC27B696E21D}"/>
                  </a:ext>
                </a:extLst>
              </p:cNvPr>
              <p:cNvSpPr>
                <a:spLocks/>
              </p:cNvSpPr>
              <p:nvPr/>
            </p:nvSpPr>
            <p:spPr bwMode="auto">
              <a:xfrm>
                <a:off x="1693" y="913"/>
                <a:ext cx="2626" cy="2147"/>
              </a:xfrm>
              <a:custGeom>
                <a:avLst/>
                <a:gdLst>
                  <a:gd name="T0" fmla="*/ 977 w 1312"/>
                  <a:gd name="T1" fmla="*/ 49 h 1072"/>
                  <a:gd name="T2" fmla="*/ 882 w 1312"/>
                  <a:gd name="T3" fmla="*/ 1 h 1072"/>
                  <a:gd name="T4" fmla="*/ 882 w 1312"/>
                  <a:gd name="T5" fmla="*/ 0 h 1072"/>
                  <a:gd name="T6" fmla="*/ 730 w 1312"/>
                  <a:gd name="T7" fmla="*/ 0 h 1072"/>
                  <a:gd name="T8" fmla="*/ 730 w 1312"/>
                  <a:gd name="T9" fmla="*/ 1 h 1072"/>
                  <a:gd name="T10" fmla="*/ 728 w 1312"/>
                  <a:gd name="T11" fmla="*/ 0 h 1072"/>
                  <a:gd name="T12" fmla="*/ 600 w 1312"/>
                  <a:gd name="T13" fmla="*/ 127 h 1072"/>
                  <a:gd name="T14" fmla="*/ 607 w 1312"/>
                  <a:gd name="T15" fmla="*/ 168 h 1072"/>
                  <a:gd name="T16" fmla="*/ 393 w 1312"/>
                  <a:gd name="T17" fmla="*/ 168 h 1072"/>
                  <a:gd name="T18" fmla="*/ 265 w 1312"/>
                  <a:gd name="T19" fmla="*/ 296 h 1072"/>
                  <a:gd name="T20" fmla="*/ 272 w 1312"/>
                  <a:gd name="T21" fmla="*/ 336 h 1072"/>
                  <a:gd name="T22" fmla="*/ 128 w 1312"/>
                  <a:gd name="T23" fmla="*/ 336 h 1072"/>
                  <a:gd name="T24" fmla="*/ 0 w 1312"/>
                  <a:gd name="T25" fmla="*/ 463 h 1072"/>
                  <a:gd name="T26" fmla="*/ 36 w 1312"/>
                  <a:gd name="T27" fmla="*/ 551 h 1072"/>
                  <a:gd name="T28" fmla="*/ 35 w 1312"/>
                  <a:gd name="T29" fmla="*/ 552 h 1072"/>
                  <a:gd name="T30" fmla="*/ 556 w 1312"/>
                  <a:gd name="T31" fmla="*/ 1071 h 1072"/>
                  <a:gd name="T32" fmla="*/ 592 w 1312"/>
                  <a:gd name="T33" fmla="*/ 1072 h 1072"/>
                  <a:gd name="T34" fmla="*/ 1312 w 1312"/>
                  <a:gd name="T35" fmla="*/ 383 h 1072"/>
                  <a:gd name="T36" fmla="*/ 977 w 1312"/>
                  <a:gd name="T37" fmla="*/ 49 h 1072"/>
                  <a:gd name="T38" fmla="*/ 977 w 1312"/>
                  <a:gd name="T39" fmla="*/ 49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2" h="1072">
                    <a:moveTo>
                      <a:pt x="977" y="49"/>
                    </a:moveTo>
                    <a:cubicBezTo>
                      <a:pt x="954" y="21"/>
                      <a:pt x="920" y="2"/>
                      <a:pt x="882" y="1"/>
                    </a:cubicBezTo>
                    <a:cubicBezTo>
                      <a:pt x="882" y="0"/>
                      <a:pt x="882" y="0"/>
                      <a:pt x="882" y="0"/>
                    </a:cubicBezTo>
                    <a:cubicBezTo>
                      <a:pt x="730" y="0"/>
                      <a:pt x="730" y="0"/>
                      <a:pt x="730" y="0"/>
                    </a:cubicBezTo>
                    <a:cubicBezTo>
                      <a:pt x="730" y="1"/>
                      <a:pt x="730" y="1"/>
                      <a:pt x="730" y="1"/>
                    </a:cubicBezTo>
                    <a:cubicBezTo>
                      <a:pt x="729" y="1"/>
                      <a:pt x="729" y="0"/>
                      <a:pt x="728" y="0"/>
                    </a:cubicBezTo>
                    <a:cubicBezTo>
                      <a:pt x="657" y="0"/>
                      <a:pt x="600" y="58"/>
                      <a:pt x="600" y="127"/>
                    </a:cubicBezTo>
                    <a:cubicBezTo>
                      <a:pt x="600" y="142"/>
                      <a:pt x="603" y="155"/>
                      <a:pt x="607" y="168"/>
                    </a:cubicBezTo>
                    <a:cubicBezTo>
                      <a:pt x="393" y="168"/>
                      <a:pt x="393" y="168"/>
                      <a:pt x="393" y="168"/>
                    </a:cubicBezTo>
                    <a:cubicBezTo>
                      <a:pt x="322" y="168"/>
                      <a:pt x="265" y="225"/>
                      <a:pt x="265" y="296"/>
                    </a:cubicBezTo>
                    <a:cubicBezTo>
                      <a:pt x="265" y="310"/>
                      <a:pt x="267" y="324"/>
                      <a:pt x="272" y="336"/>
                    </a:cubicBezTo>
                    <a:cubicBezTo>
                      <a:pt x="128" y="336"/>
                      <a:pt x="128" y="336"/>
                      <a:pt x="128" y="336"/>
                    </a:cubicBezTo>
                    <a:cubicBezTo>
                      <a:pt x="57" y="336"/>
                      <a:pt x="0" y="394"/>
                      <a:pt x="0" y="463"/>
                    </a:cubicBezTo>
                    <a:cubicBezTo>
                      <a:pt x="0" y="497"/>
                      <a:pt x="14" y="528"/>
                      <a:pt x="36" y="551"/>
                    </a:cubicBezTo>
                    <a:cubicBezTo>
                      <a:pt x="35" y="552"/>
                      <a:pt x="35" y="552"/>
                      <a:pt x="35" y="552"/>
                    </a:cubicBezTo>
                    <a:cubicBezTo>
                      <a:pt x="556" y="1071"/>
                      <a:pt x="556" y="1071"/>
                      <a:pt x="556" y="1071"/>
                    </a:cubicBezTo>
                    <a:cubicBezTo>
                      <a:pt x="568" y="1072"/>
                      <a:pt x="580" y="1072"/>
                      <a:pt x="592" y="1072"/>
                    </a:cubicBezTo>
                    <a:cubicBezTo>
                      <a:pt x="980" y="1072"/>
                      <a:pt x="1297" y="766"/>
                      <a:pt x="1312" y="383"/>
                    </a:cubicBezTo>
                    <a:cubicBezTo>
                      <a:pt x="977" y="49"/>
                      <a:pt x="977" y="49"/>
                      <a:pt x="977" y="49"/>
                    </a:cubicBezTo>
                    <a:cubicBezTo>
                      <a:pt x="977" y="49"/>
                      <a:pt x="977" y="49"/>
                      <a:pt x="977" y="49"/>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69" name="Freeform 7">
                <a:extLst>
                  <a:ext uri="{FF2B5EF4-FFF2-40B4-BE49-F238E27FC236}">
                    <a16:creationId xmlns:a16="http://schemas.microsoft.com/office/drawing/2014/main" id="{F83C81C9-30C7-644E-B3B5-15A7E9440E9F}"/>
                  </a:ext>
                </a:extLst>
              </p:cNvPr>
              <p:cNvSpPr>
                <a:spLocks noEditPoints="1"/>
              </p:cNvSpPr>
              <p:nvPr/>
            </p:nvSpPr>
            <p:spPr bwMode="auto">
              <a:xfrm>
                <a:off x="3076" y="1760"/>
                <a:ext cx="679" cy="677"/>
              </a:xfrm>
              <a:custGeom>
                <a:avLst/>
                <a:gdLst>
                  <a:gd name="T0" fmla="*/ 291 w 339"/>
                  <a:gd name="T1" fmla="*/ 136 h 338"/>
                  <a:gd name="T2" fmla="*/ 307 w 339"/>
                  <a:gd name="T3" fmla="*/ 136 h 338"/>
                  <a:gd name="T4" fmla="*/ 339 w 339"/>
                  <a:gd name="T5" fmla="*/ 168 h 338"/>
                  <a:gd name="T6" fmla="*/ 307 w 339"/>
                  <a:gd name="T7" fmla="*/ 200 h 338"/>
                  <a:gd name="T8" fmla="*/ 272 w 339"/>
                  <a:gd name="T9" fmla="*/ 200 h 338"/>
                  <a:gd name="T10" fmla="*/ 267 w 339"/>
                  <a:gd name="T11" fmla="*/ 204 h 338"/>
                  <a:gd name="T12" fmla="*/ 271 w 339"/>
                  <a:gd name="T13" fmla="*/ 224 h 338"/>
                  <a:gd name="T14" fmla="*/ 289 w 339"/>
                  <a:gd name="T15" fmla="*/ 243 h 338"/>
                  <a:gd name="T16" fmla="*/ 296 w 339"/>
                  <a:gd name="T17" fmla="*/ 277 h 338"/>
                  <a:gd name="T18" fmla="*/ 268 w 339"/>
                  <a:gd name="T19" fmla="*/ 297 h 338"/>
                  <a:gd name="T20" fmla="*/ 245 w 339"/>
                  <a:gd name="T21" fmla="*/ 288 h 338"/>
                  <a:gd name="T22" fmla="*/ 221 w 339"/>
                  <a:gd name="T23" fmla="*/ 264 h 338"/>
                  <a:gd name="T24" fmla="*/ 212 w 339"/>
                  <a:gd name="T25" fmla="*/ 262 h 338"/>
                  <a:gd name="T26" fmla="*/ 201 w 339"/>
                  <a:gd name="T27" fmla="*/ 278 h 338"/>
                  <a:gd name="T28" fmla="*/ 201 w 339"/>
                  <a:gd name="T29" fmla="*/ 305 h 338"/>
                  <a:gd name="T30" fmla="*/ 174 w 339"/>
                  <a:gd name="T31" fmla="*/ 336 h 338"/>
                  <a:gd name="T32" fmla="*/ 139 w 339"/>
                  <a:gd name="T33" fmla="*/ 312 h 338"/>
                  <a:gd name="T34" fmla="*/ 138 w 339"/>
                  <a:gd name="T35" fmla="*/ 289 h 338"/>
                  <a:gd name="T36" fmla="*/ 138 w 339"/>
                  <a:gd name="T37" fmla="*/ 280 h 338"/>
                  <a:gd name="T38" fmla="*/ 126 w 339"/>
                  <a:gd name="T39" fmla="*/ 262 h 338"/>
                  <a:gd name="T40" fmla="*/ 119 w 339"/>
                  <a:gd name="T41" fmla="*/ 263 h 338"/>
                  <a:gd name="T42" fmla="*/ 96 w 339"/>
                  <a:gd name="T43" fmla="*/ 287 h 338"/>
                  <a:gd name="T44" fmla="*/ 62 w 339"/>
                  <a:gd name="T45" fmla="*/ 295 h 338"/>
                  <a:gd name="T46" fmla="*/ 41 w 339"/>
                  <a:gd name="T47" fmla="*/ 268 h 338"/>
                  <a:gd name="T48" fmla="*/ 51 w 339"/>
                  <a:gd name="T49" fmla="*/ 242 h 338"/>
                  <a:gd name="T50" fmla="*/ 75 w 339"/>
                  <a:gd name="T51" fmla="*/ 218 h 338"/>
                  <a:gd name="T52" fmla="*/ 76 w 339"/>
                  <a:gd name="T53" fmla="*/ 211 h 338"/>
                  <a:gd name="T54" fmla="*/ 58 w 339"/>
                  <a:gd name="T55" fmla="*/ 199 h 338"/>
                  <a:gd name="T56" fmla="*/ 32 w 339"/>
                  <a:gd name="T57" fmla="*/ 200 h 338"/>
                  <a:gd name="T58" fmla="*/ 1 w 339"/>
                  <a:gd name="T59" fmla="*/ 168 h 338"/>
                  <a:gd name="T60" fmla="*/ 31 w 339"/>
                  <a:gd name="T61" fmla="*/ 136 h 338"/>
                  <a:gd name="T62" fmla="*/ 67 w 339"/>
                  <a:gd name="T63" fmla="*/ 136 h 338"/>
                  <a:gd name="T64" fmla="*/ 73 w 339"/>
                  <a:gd name="T65" fmla="*/ 132 h 338"/>
                  <a:gd name="T66" fmla="*/ 68 w 339"/>
                  <a:gd name="T67" fmla="*/ 112 h 338"/>
                  <a:gd name="T68" fmla="*/ 50 w 339"/>
                  <a:gd name="T69" fmla="*/ 93 h 338"/>
                  <a:gd name="T70" fmla="*/ 50 w 339"/>
                  <a:gd name="T71" fmla="*/ 49 h 338"/>
                  <a:gd name="T72" fmla="*/ 95 w 339"/>
                  <a:gd name="T73" fmla="*/ 49 h 338"/>
                  <a:gd name="T74" fmla="*/ 119 w 339"/>
                  <a:gd name="T75" fmla="*/ 74 h 338"/>
                  <a:gd name="T76" fmla="*/ 127 w 339"/>
                  <a:gd name="T77" fmla="*/ 75 h 338"/>
                  <a:gd name="T78" fmla="*/ 138 w 339"/>
                  <a:gd name="T79" fmla="*/ 57 h 338"/>
                  <a:gd name="T80" fmla="*/ 138 w 339"/>
                  <a:gd name="T81" fmla="*/ 31 h 338"/>
                  <a:gd name="T82" fmla="*/ 170 w 339"/>
                  <a:gd name="T83" fmla="*/ 0 h 338"/>
                  <a:gd name="T84" fmla="*/ 201 w 339"/>
                  <a:gd name="T85" fmla="*/ 31 h 338"/>
                  <a:gd name="T86" fmla="*/ 201 w 339"/>
                  <a:gd name="T87" fmla="*/ 66 h 338"/>
                  <a:gd name="T88" fmla="*/ 205 w 339"/>
                  <a:gd name="T89" fmla="*/ 72 h 338"/>
                  <a:gd name="T90" fmla="*/ 226 w 339"/>
                  <a:gd name="T91" fmla="*/ 68 h 338"/>
                  <a:gd name="T92" fmla="*/ 244 w 339"/>
                  <a:gd name="T93" fmla="*/ 49 h 338"/>
                  <a:gd name="T94" fmla="*/ 297 w 339"/>
                  <a:gd name="T95" fmla="*/ 63 h 338"/>
                  <a:gd name="T96" fmla="*/ 289 w 339"/>
                  <a:gd name="T97" fmla="*/ 93 h 338"/>
                  <a:gd name="T98" fmla="*/ 265 w 339"/>
                  <a:gd name="T99" fmla="*/ 117 h 338"/>
                  <a:gd name="T100" fmla="*/ 264 w 339"/>
                  <a:gd name="T101" fmla="*/ 125 h 338"/>
                  <a:gd name="T102" fmla="*/ 280 w 339"/>
                  <a:gd name="T103" fmla="*/ 136 h 338"/>
                  <a:gd name="T104" fmla="*/ 291 w 339"/>
                  <a:gd name="T105" fmla="*/ 136 h 338"/>
                  <a:gd name="T106" fmla="*/ 223 w 339"/>
                  <a:gd name="T107" fmla="*/ 168 h 338"/>
                  <a:gd name="T108" fmla="*/ 170 w 339"/>
                  <a:gd name="T109" fmla="*/ 114 h 338"/>
                  <a:gd name="T110" fmla="*/ 116 w 339"/>
                  <a:gd name="T111" fmla="*/ 168 h 338"/>
                  <a:gd name="T112" fmla="*/ 170 w 339"/>
                  <a:gd name="T113" fmla="*/ 222 h 338"/>
                  <a:gd name="T114" fmla="*/ 223 w 339"/>
                  <a:gd name="T115" fmla="*/ 16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9" h="338">
                    <a:moveTo>
                      <a:pt x="291" y="136"/>
                    </a:moveTo>
                    <a:cubicBezTo>
                      <a:pt x="296" y="136"/>
                      <a:pt x="302" y="136"/>
                      <a:pt x="307" y="136"/>
                    </a:cubicBezTo>
                    <a:cubicBezTo>
                      <a:pt x="325" y="137"/>
                      <a:pt x="339" y="150"/>
                      <a:pt x="339" y="168"/>
                    </a:cubicBezTo>
                    <a:cubicBezTo>
                      <a:pt x="339" y="186"/>
                      <a:pt x="325" y="200"/>
                      <a:pt x="307" y="200"/>
                    </a:cubicBezTo>
                    <a:cubicBezTo>
                      <a:pt x="295" y="200"/>
                      <a:pt x="284" y="200"/>
                      <a:pt x="272" y="200"/>
                    </a:cubicBezTo>
                    <a:cubicBezTo>
                      <a:pt x="269" y="200"/>
                      <a:pt x="268" y="201"/>
                      <a:pt x="267" y="204"/>
                    </a:cubicBezTo>
                    <a:cubicBezTo>
                      <a:pt x="262" y="215"/>
                      <a:pt x="262" y="215"/>
                      <a:pt x="271" y="224"/>
                    </a:cubicBezTo>
                    <a:cubicBezTo>
                      <a:pt x="277" y="230"/>
                      <a:pt x="283" y="236"/>
                      <a:pt x="289" y="243"/>
                    </a:cubicBezTo>
                    <a:cubicBezTo>
                      <a:pt x="299" y="252"/>
                      <a:pt x="301" y="264"/>
                      <a:pt x="296" y="277"/>
                    </a:cubicBezTo>
                    <a:cubicBezTo>
                      <a:pt x="292" y="289"/>
                      <a:pt x="281" y="296"/>
                      <a:pt x="268" y="297"/>
                    </a:cubicBezTo>
                    <a:cubicBezTo>
                      <a:pt x="259" y="297"/>
                      <a:pt x="251" y="295"/>
                      <a:pt x="245" y="288"/>
                    </a:cubicBezTo>
                    <a:cubicBezTo>
                      <a:pt x="237" y="280"/>
                      <a:pt x="229" y="272"/>
                      <a:pt x="221" y="264"/>
                    </a:cubicBezTo>
                    <a:cubicBezTo>
                      <a:pt x="218" y="261"/>
                      <a:pt x="216" y="260"/>
                      <a:pt x="212" y="262"/>
                    </a:cubicBezTo>
                    <a:cubicBezTo>
                      <a:pt x="201" y="267"/>
                      <a:pt x="201" y="267"/>
                      <a:pt x="201" y="278"/>
                    </a:cubicBezTo>
                    <a:cubicBezTo>
                      <a:pt x="201" y="287"/>
                      <a:pt x="201" y="296"/>
                      <a:pt x="201" y="305"/>
                    </a:cubicBezTo>
                    <a:cubicBezTo>
                      <a:pt x="201" y="320"/>
                      <a:pt x="189" y="334"/>
                      <a:pt x="174" y="336"/>
                    </a:cubicBezTo>
                    <a:cubicBezTo>
                      <a:pt x="157" y="338"/>
                      <a:pt x="142" y="327"/>
                      <a:pt x="139" y="312"/>
                    </a:cubicBezTo>
                    <a:cubicBezTo>
                      <a:pt x="137" y="304"/>
                      <a:pt x="138" y="296"/>
                      <a:pt x="138" y="289"/>
                    </a:cubicBezTo>
                    <a:cubicBezTo>
                      <a:pt x="138" y="286"/>
                      <a:pt x="138" y="283"/>
                      <a:pt x="138" y="280"/>
                    </a:cubicBezTo>
                    <a:cubicBezTo>
                      <a:pt x="138" y="267"/>
                      <a:pt x="138" y="267"/>
                      <a:pt x="126" y="262"/>
                    </a:cubicBezTo>
                    <a:cubicBezTo>
                      <a:pt x="123" y="260"/>
                      <a:pt x="121" y="261"/>
                      <a:pt x="119" y="263"/>
                    </a:cubicBezTo>
                    <a:cubicBezTo>
                      <a:pt x="111" y="271"/>
                      <a:pt x="104" y="279"/>
                      <a:pt x="96" y="287"/>
                    </a:cubicBezTo>
                    <a:cubicBezTo>
                      <a:pt x="86" y="296"/>
                      <a:pt x="75" y="299"/>
                      <a:pt x="62" y="295"/>
                    </a:cubicBezTo>
                    <a:cubicBezTo>
                      <a:pt x="50" y="291"/>
                      <a:pt x="42" y="282"/>
                      <a:pt x="41" y="268"/>
                    </a:cubicBezTo>
                    <a:cubicBezTo>
                      <a:pt x="39" y="258"/>
                      <a:pt x="43" y="249"/>
                      <a:pt x="51" y="242"/>
                    </a:cubicBezTo>
                    <a:cubicBezTo>
                      <a:pt x="59" y="234"/>
                      <a:pt x="67" y="226"/>
                      <a:pt x="75" y="218"/>
                    </a:cubicBezTo>
                    <a:cubicBezTo>
                      <a:pt x="77" y="216"/>
                      <a:pt x="77" y="214"/>
                      <a:pt x="76" y="211"/>
                    </a:cubicBezTo>
                    <a:cubicBezTo>
                      <a:pt x="73" y="202"/>
                      <a:pt x="68" y="198"/>
                      <a:pt x="58" y="199"/>
                    </a:cubicBezTo>
                    <a:cubicBezTo>
                      <a:pt x="49" y="201"/>
                      <a:pt x="41" y="200"/>
                      <a:pt x="32" y="200"/>
                    </a:cubicBezTo>
                    <a:cubicBezTo>
                      <a:pt x="14" y="200"/>
                      <a:pt x="1" y="186"/>
                      <a:pt x="1" y="168"/>
                    </a:cubicBezTo>
                    <a:cubicBezTo>
                      <a:pt x="0" y="150"/>
                      <a:pt x="14" y="137"/>
                      <a:pt x="31" y="136"/>
                    </a:cubicBezTo>
                    <a:cubicBezTo>
                      <a:pt x="43" y="136"/>
                      <a:pt x="55" y="136"/>
                      <a:pt x="67" y="136"/>
                    </a:cubicBezTo>
                    <a:cubicBezTo>
                      <a:pt x="70" y="136"/>
                      <a:pt x="71" y="136"/>
                      <a:pt x="73" y="132"/>
                    </a:cubicBezTo>
                    <a:cubicBezTo>
                      <a:pt x="77" y="120"/>
                      <a:pt x="77" y="121"/>
                      <a:pt x="68" y="112"/>
                    </a:cubicBezTo>
                    <a:cubicBezTo>
                      <a:pt x="62" y="105"/>
                      <a:pt x="56" y="99"/>
                      <a:pt x="50" y="93"/>
                    </a:cubicBezTo>
                    <a:cubicBezTo>
                      <a:pt x="37" y="81"/>
                      <a:pt x="38" y="61"/>
                      <a:pt x="50" y="49"/>
                    </a:cubicBezTo>
                    <a:cubicBezTo>
                      <a:pt x="62" y="37"/>
                      <a:pt x="82" y="37"/>
                      <a:pt x="95" y="49"/>
                    </a:cubicBezTo>
                    <a:cubicBezTo>
                      <a:pt x="103" y="57"/>
                      <a:pt x="111" y="66"/>
                      <a:pt x="119" y="74"/>
                    </a:cubicBezTo>
                    <a:cubicBezTo>
                      <a:pt x="121" y="76"/>
                      <a:pt x="123" y="76"/>
                      <a:pt x="127" y="75"/>
                    </a:cubicBezTo>
                    <a:cubicBezTo>
                      <a:pt x="137" y="73"/>
                      <a:pt x="139" y="67"/>
                      <a:pt x="138" y="57"/>
                    </a:cubicBezTo>
                    <a:cubicBezTo>
                      <a:pt x="137" y="48"/>
                      <a:pt x="138" y="40"/>
                      <a:pt x="138" y="31"/>
                    </a:cubicBezTo>
                    <a:cubicBezTo>
                      <a:pt x="138" y="13"/>
                      <a:pt x="152" y="0"/>
                      <a:pt x="170" y="0"/>
                    </a:cubicBezTo>
                    <a:cubicBezTo>
                      <a:pt x="187" y="0"/>
                      <a:pt x="201" y="14"/>
                      <a:pt x="201" y="31"/>
                    </a:cubicBezTo>
                    <a:cubicBezTo>
                      <a:pt x="201" y="43"/>
                      <a:pt x="201" y="54"/>
                      <a:pt x="201" y="66"/>
                    </a:cubicBezTo>
                    <a:cubicBezTo>
                      <a:pt x="201" y="69"/>
                      <a:pt x="202" y="70"/>
                      <a:pt x="205" y="72"/>
                    </a:cubicBezTo>
                    <a:cubicBezTo>
                      <a:pt x="214" y="78"/>
                      <a:pt x="220" y="75"/>
                      <a:pt x="226" y="68"/>
                    </a:cubicBezTo>
                    <a:cubicBezTo>
                      <a:pt x="231" y="61"/>
                      <a:pt x="238" y="55"/>
                      <a:pt x="244" y="49"/>
                    </a:cubicBezTo>
                    <a:cubicBezTo>
                      <a:pt x="262" y="32"/>
                      <a:pt x="290" y="40"/>
                      <a:pt x="297" y="63"/>
                    </a:cubicBezTo>
                    <a:cubicBezTo>
                      <a:pt x="300" y="74"/>
                      <a:pt x="298" y="85"/>
                      <a:pt x="289" y="93"/>
                    </a:cubicBezTo>
                    <a:cubicBezTo>
                      <a:pt x="281" y="101"/>
                      <a:pt x="273" y="109"/>
                      <a:pt x="265" y="117"/>
                    </a:cubicBezTo>
                    <a:cubicBezTo>
                      <a:pt x="263" y="120"/>
                      <a:pt x="262" y="122"/>
                      <a:pt x="264" y="125"/>
                    </a:cubicBezTo>
                    <a:cubicBezTo>
                      <a:pt x="268" y="136"/>
                      <a:pt x="268" y="136"/>
                      <a:pt x="280" y="136"/>
                    </a:cubicBezTo>
                    <a:cubicBezTo>
                      <a:pt x="284" y="136"/>
                      <a:pt x="287" y="136"/>
                      <a:pt x="291" y="136"/>
                    </a:cubicBezTo>
                    <a:moveTo>
                      <a:pt x="223" y="168"/>
                    </a:moveTo>
                    <a:cubicBezTo>
                      <a:pt x="223" y="138"/>
                      <a:pt x="199" y="114"/>
                      <a:pt x="170" y="114"/>
                    </a:cubicBezTo>
                    <a:cubicBezTo>
                      <a:pt x="140" y="114"/>
                      <a:pt x="116" y="138"/>
                      <a:pt x="116" y="168"/>
                    </a:cubicBezTo>
                    <a:cubicBezTo>
                      <a:pt x="116" y="196"/>
                      <a:pt x="137" y="222"/>
                      <a:pt x="170" y="222"/>
                    </a:cubicBezTo>
                    <a:cubicBezTo>
                      <a:pt x="202" y="222"/>
                      <a:pt x="224" y="195"/>
                      <a:pt x="223" y="168"/>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70" name="Freeform 8">
                <a:extLst>
                  <a:ext uri="{FF2B5EF4-FFF2-40B4-BE49-F238E27FC236}">
                    <a16:creationId xmlns:a16="http://schemas.microsoft.com/office/drawing/2014/main" id="{F28B6590-D6BA-FA4C-8A77-5DBC16C0D45E}"/>
                  </a:ext>
                </a:extLst>
              </p:cNvPr>
              <p:cNvSpPr>
                <a:spLocks noEditPoints="1"/>
              </p:cNvSpPr>
              <p:nvPr/>
            </p:nvSpPr>
            <p:spPr bwMode="auto">
              <a:xfrm>
                <a:off x="2258" y="1816"/>
                <a:ext cx="536" cy="537"/>
              </a:xfrm>
              <a:custGeom>
                <a:avLst/>
                <a:gdLst>
                  <a:gd name="T0" fmla="*/ 230 w 268"/>
                  <a:gd name="T1" fmla="*/ 108 h 268"/>
                  <a:gd name="T2" fmla="*/ 243 w 268"/>
                  <a:gd name="T3" fmla="*/ 108 h 268"/>
                  <a:gd name="T4" fmla="*/ 268 w 268"/>
                  <a:gd name="T5" fmla="*/ 133 h 268"/>
                  <a:gd name="T6" fmla="*/ 243 w 268"/>
                  <a:gd name="T7" fmla="*/ 158 h 268"/>
                  <a:gd name="T8" fmla="*/ 216 w 268"/>
                  <a:gd name="T9" fmla="*/ 158 h 268"/>
                  <a:gd name="T10" fmla="*/ 211 w 268"/>
                  <a:gd name="T11" fmla="*/ 161 h 268"/>
                  <a:gd name="T12" fmla="*/ 215 w 268"/>
                  <a:gd name="T13" fmla="*/ 178 h 268"/>
                  <a:gd name="T14" fmla="*/ 229 w 268"/>
                  <a:gd name="T15" fmla="*/ 192 h 268"/>
                  <a:gd name="T16" fmla="*/ 235 w 268"/>
                  <a:gd name="T17" fmla="*/ 220 h 268"/>
                  <a:gd name="T18" fmla="*/ 213 w 268"/>
                  <a:gd name="T19" fmla="*/ 235 h 268"/>
                  <a:gd name="T20" fmla="*/ 194 w 268"/>
                  <a:gd name="T21" fmla="*/ 228 h 268"/>
                  <a:gd name="T22" fmla="*/ 175 w 268"/>
                  <a:gd name="T23" fmla="*/ 209 h 268"/>
                  <a:gd name="T24" fmla="*/ 168 w 268"/>
                  <a:gd name="T25" fmla="*/ 208 h 268"/>
                  <a:gd name="T26" fmla="*/ 159 w 268"/>
                  <a:gd name="T27" fmla="*/ 221 h 268"/>
                  <a:gd name="T28" fmla="*/ 159 w 268"/>
                  <a:gd name="T29" fmla="*/ 242 h 268"/>
                  <a:gd name="T30" fmla="*/ 138 w 268"/>
                  <a:gd name="T31" fmla="*/ 267 h 268"/>
                  <a:gd name="T32" fmla="*/ 110 w 268"/>
                  <a:gd name="T33" fmla="*/ 247 h 268"/>
                  <a:gd name="T34" fmla="*/ 110 w 268"/>
                  <a:gd name="T35" fmla="*/ 228 h 268"/>
                  <a:gd name="T36" fmla="*/ 110 w 268"/>
                  <a:gd name="T37" fmla="*/ 221 h 268"/>
                  <a:gd name="T38" fmla="*/ 100 w 268"/>
                  <a:gd name="T39" fmla="*/ 207 h 268"/>
                  <a:gd name="T40" fmla="*/ 95 w 268"/>
                  <a:gd name="T41" fmla="*/ 209 h 268"/>
                  <a:gd name="T42" fmla="*/ 75 w 268"/>
                  <a:gd name="T43" fmla="*/ 227 h 268"/>
                  <a:gd name="T44" fmla="*/ 49 w 268"/>
                  <a:gd name="T45" fmla="*/ 234 h 268"/>
                  <a:gd name="T46" fmla="*/ 33 w 268"/>
                  <a:gd name="T47" fmla="*/ 213 h 268"/>
                  <a:gd name="T48" fmla="*/ 40 w 268"/>
                  <a:gd name="T49" fmla="*/ 191 h 268"/>
                  <a:gd name="T50" fmla="*/ 59 w 268"/>
                  <a:gd name="T51" fmla="*/ 173 h 268"/>
                  <a:gd name="T52" fmla="*/ 60 w 268"/>
                  <a:gd name="T53" fmla="*/ 167 h 268"/>
                  <a:gd name="T54" fmla="*/ 46 w 268"/>
                  <a:gd name="T55" fmla="*/ 158 h 268"/>
                  <a:gd name="T56" fmla="*/ 25 w 268"/>
                  <a:gd name="T57" fmla="*/ 158 h 268"/>
                  <a:gd name="T58" fmla="*/ 0 w 268"/>
                  <a:gd name="T59" fmla="*/ 133 h 268"/>
                  <a:gd name="T60" fmla="*/ 25 w 268"/>
                  <a:gd name="T61" fmla="*/ 108 h 268"/>
                  <a:gd name="T62" fmla="*/ 53 w 268"/>
                  <a:gd name="T63" fmla="*/ 108 h 268"/>
                  <a:gd name="T64" fmla="*/ 58 w 268"/>
                  <a:gd name="T65" fmla="*/ 105 h 268"/>
                  <a:gd name="T66" fmla="*/ 54 w 268"/>
                  <a:gd name="T67" fmla="*/ 88 h 268"/>
                  <a:gd name="T68" fmla="*/ 39 w 268"/>
                  <a:gd name="T69" fmla="*/ 74 h 268"/>
                  <a:gd name="T70" fmla="*/ 39 w 268"/>
                  <a:gd name="T71" fmla="*/ 39 h 268"/>
                  <a:gd name="T72" fmla="*/ 75 w 268"/>
                  <a:gd name="T73" fmla="*/ 39 h 268"/>
                  <a:gd name="T74" fmla="*/ 94 w 268"/>
                  <a:gd name="T75" fmla="*/ 58 h 268"/>
                  <a:gd name="T76" fmla="*/ 101 w 268"/>
                  <a:gd name="T77" fmla="*/ 59 h 268"/>
                  <a:gd name="T78" fmla="*/ 110 w 268"/>
                  <a:gd name="T79" fmla="*/ 45 h 268"/>
                  <a:gd name="T80" fmla="*/ 110 w 268"/>
                  <a:gd name="T81" fmla="*/ 24 h 268"/>
                  <a:gd name="T82" fmla="*/ 135 w 268"/>
                  <a:gd name="T83" fmla="*/ 0 h 268"/>
                  <a:gd name="T84" fmla="*/ 159 w 268"/>
                  <a:gd name="T85" fmla="*/ 24 h 268"/>
                  <a:gd name="T86" fmla="*/ 159 w 268"/>
                  <a:gd name="T87" fmla="*/ 52 h 268"/>
                  <a:gd name="T88" fmla="*/ 163 w 268"/>
                  <a:gd name="T89" fmla="*/ 56 h 268"/>
                  <a:gd name="T90" fmla="*/ 179 w 268"/>
                  <a:gd name="T91" fmla="*/ 53 h 268"/>
                  <a:gd name="T92" fmla="*/ 193 w 268"/>
                  <a:gd name="T93" fmla="*/ 39 h 268"/>
                  <a:gd name="T94" fmla="*/ 235 w 268"/>
                  <a:gd name="T95" fmla="*/ 50 h 268"/>
                  <a:gd name="T96" fmla="*/ 229 w 268"/>
                  <a:gd name="T97" fmla="*/ 74 h 268"/>
                  <a:gd name="T98" fmla="*/ 210 w 268"/>
                  <a:gd name="T99" fmla="*/ 93 h 268"/>
                  <a:gd name="T100" fmla="*/ 209 w 268"/>
                  <a:gd name="T101" fmla="*/ 99 h 268"/>
                  <a:gd name="T102" fmla="*/ 223 w 268"/>
                  <a:gd name="T103" fmla="*/ 108 h 268"/>
                  <a:gd name="T104" fmla="*/ 230 w 268"/>
                  <a:gd name="T105" fmla="*/ 108 h 268"/>
                  <a:gd name="T106" fmla="*/ 177 w 268"/>
                  <a:gd name="T107" fmla="*/ 133 h 268"/>
                  <a:gd name="T108" fmla="*/ 135 w 268"/>
                  <a:gd name="T109" fmla="*/ 90 h 268"/>
                  <a:gd name="T110" fmla="*/ 92 w 268"/>
                  <a:gd name="T111" fmla="*/ 133 h 268"/>
                  <a:gd name="T112" fmla="*/ 135 w 268"/>
                  <a:gd name="T113" fmla="*/ 176 h 268"/>
                  <a:gd name="T114" fmla="*/ 177 w 268"/>
                  <a:gd name="T115" fmla="*/ 13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8" h="268">
                    <a:moveTo>
                      <a:pt x="230" y="108"/>
                    </a:moveTo>
                    <a:cubicBezTo>
                      <a:pt x="235" y="108"/>
                      <a:pt x="239" y="108"/>
                      <a:pt x="243" y="108"/>
                    </a:cubicBezTo>
                    <a:cubicBezTo>
                      <a:pt x="258" y="109"/>
                      <a:pt x="268" y="120"/>
                      <a:pt x="268" y="133"/>
                    </a:cubicBezTo>
                    <a:cubicBezTo>
                      <a:pt x="268" y="148"/>
                      <a:pt x="258" y="158"/>
                      <a:pt x="243" y="158"/>
                    </a:cubicBezTo>
                    <a:cubicBezTo>
                      <a:pt x="234" y="158"/>
                      <a:pt x="225" y="158"/>
                      <a:pt x="216" y="158"/>
                    </a:cubicBezTo>
                    <a:cubicBezTo>
                      <a:pt x="214" y="158"/>
                      <a:pt x="212" y="159"/>
                      <a:pt x="211" y="161"/>
                    </a:cubicBezTo>
                    <a:cubicBezTo>
                      <a:pt x="208" y="171"/>
                      <a:pt x="208" y="171"/>
                      <a:pt x="215" y="178"/>
                    </a:cubicBezTo>
                    <a:cubicBezTo>
                      <a:pt x="220" y="183"/>
                      <a:pt x="225" y="187"/>
                      <a:pt x="229" y="192"/>
                    </a:cubicBezTo>
                    <a:cubicBezTo>
                      <a:pt x="237" y="200"/>
                      <a:pt x="238" y="209"/>
                      <a:pt x="235" y="220"/>
                    </a:cubicBezTo>
                    <a:cubicBezTo>
                      <a:pt x="231" y="229"/>
                      <a:pt x="224" y="234"/>
                      <a:pt x="213" y="235"/>
                    </a:cubicBezTo>
                    <a:cubicBezTo>
                      <a:pt x="206" y="235"/>
                      <a:pt x="199" y="233"/>
                      <a:pt x="194" y="228"/>
                    </a:cubicBezTo>
                    <a:cubicBezTo>
                      <a:pt x="187" y="221"/>
                      <a:pt x="182" y="216"/>
                      <a:pt x="175" y="209"/>
                    </a:cubicBezTo>
                    <a:cubicBezTo>
                      <a:pt x="173" y="207"/>
                      <a:pt x="171" y="206"/>
                      <a:pt x="168" y="208"/>
                    </a:cubicBezTo>
                    <a:cubicBezTo>
                      <a:pt x="160" y="212"/>
                      <a:pt x="159" y="211"/>
                      <a:pt x="159" y="221"/>
                    </a:cubicBezTo>
                    <a:cubicBezTo>
                      <a:pt x="159" y="227"/>
                      <a:pt x="160" y="235"/>
                      <a:pt x="159" y="242"/>
                    </a:cubicBezTo>
                    <a:cubicBezTo>
                      <a:pt x="159" y="254"/>
                      <a:pt x="150" y="265"/>
                      <a:pt x="138" y="267"/>
                    </a:cubicBezTo>
                    <a:cubicBezTo>
                      <a:pt x="124" y="268"/>
                      <a:pt x="112" y="260"/>
                      <a:pt x="110" y="247"/>
                    </a:cubicBezTo>
                    <a:cubicBezTo>
                      <a:pt x="109" y="241"/>
                      <a:pt x="110" y="235"/>
                      <a:pt x="110" y="228"/>
                    </a:cubicBezTo>
                    <a:cubicBezTo>
                      <a:pt x="110" y="226"/>
                      <a:pt x="110" y="224"/>
                      <a:pt x="110" y="221"/>
                    </a:cubicBezTo>
                    <a:cubicBezTo>
                      <a:pt x="110" y="212"/>
                      <a:pt x="110" y="212"/>
                      <a:pt x="100" y="207"/>
                    </a:cubicBezTo>
                    <a:cubicBezTo>
                      <a:pt x="98" y="206"/>
                      <a:pt x="96" y="207"/>
                      <a:pt x="95" y="209"/>
                    </a:cubicBezTo>
                    <a:cubicBezTo>
                      <a:pt x="88" y="215"/>
                      <a:pt x="82" y="221"/>
                      <a:pt x="75" y="227"/>
                    </a:cubicBezTo>
                    <a:cubicBezTo>
                      <a:pt x="69" y="234"/>
                      <a:pt x="60" y="237"/>
                      <a:pt x="49" y="234"/>
                    </a:cubicBezTo>
                    <a:cubicBezTo>
                      <a:pt x="39" y="230"/>
                      <a:pt x="34" y="223"/>
                      <a:pt x="33" y="213"/>
                    </a:cubicBezTo>
                    <a:cubicBezTo>
                      <a:pt x="32" y="204"/>
                      <a:pt x="35" y="197"/>
                      <a:pt x="40" y="191"/>
                    </a:cubicBezTo>
                    <a:cubicBezTo>
                      <a:pt x="46" y="186"/>
                      <a:pt x="53" y="179"/>
                      <a:pt x="59" y="173"/>
                    </a:cubicBezTo>
                    <a:cubicBezTo>
                      <a:pt x="61" y="171"/>
                      <a:pt x="61" y="170"/>
                      <a:pt x="60" y="167"/>
                    </a:cubicBezTo>
                    <a:cubicBezTo>
                      <a:pt x="58" y="160"/>
                      <a:pt x="54" y="157"/>
                      <a:pt x="46" y="158"/>
                    </a:cubicBezTo>
                    <a:cubicBezTo>
                      <a:pt x="39" y="159"/>
                      <a:pt x="33" y="158"/>
                      <a:pt x="25" y="158"/>
                    </a:cubicBezTo>
                    <a:cubicBezTo>
                      <a:pt x="11" y="158"/>
                      <a:pt x="0" y="147"/>
                      <a:pt x="0" y="133"/>
                    </a:cubicBezTo>
                    <a:cubicBezTo>
                      <a:pt x="0" y="120"/>
                      <a:pt x="11" y="109"/>
                      <a:pt x="25" y="108"/>
                    </a:cubicBezTo>
                    <a:cubicBezTo>
                      <a:pt x="35" y="108"/>
                      <a:pt x="43" y="108"/>
                      <a:pt x="53" y="108"/>
                    </a:cubicBezTo>
                    <a:cubicBezTo>
                      <a:pt x="55" y="108"/>
                      <a:pt x="57" y="108"/>
                      <a:pt x="58" y="105"/>
                    </a:cubicBezTo>
                    <a:cubicBezTo>
                      <a:pt x="61" y="96"/>
                      <a:pt x="62" y="96"/>
                      <a:pt x="54" y="88"/>
                    </a:cubicBezTo>
                    <a:cubicBezTo>
                      <a:pt x="49" y="84"/>
                      <a:pt x="44" y="79"/>
                      <a:pt x="39" y="74"/>
                    </a:cubicBezTo>
                    <a:cubicBezTo>
                      <a:pt x="30" y="64"/>
                      <a:pt x="30" y="49"/>
                      <a:pt x="39" y="39"/>
                    </a:cubicBezTo>
                    <a:cubicBezTo>
                      <a:pt x="49" y="29"/>
                      <a:pt x="65" y="29"/>
                      <a:pt x="75" y="39"/>
                    </a:cubicBezTo>
                    <a:cubicBezTo>
                      <a:pt x="81" y="45"/>
                      <a:pt x="88" y="52"/>
                      <a:pt x="94" y="58"/>
                    </a:cubicBezTo>
                    <a:cubicBezTo>
                      <a:pt x="96" y="60"/>
                      <a:pt x="98" y="59"/>
                      <a:pt x="101" y="59"/>
                    </a:cubicBezTo>
                    <a:cubicBezTo>
                      <a:pt x="109" y="57"/>
                      <a:pt x="111" y="53"/>
                      <a:pt x="110" y="45"/>
                    </a:cubicBezTo>
                    <a:cubicBezTo>
                      <a:pt x="109" y="38"/>
                      <a:pt x="110" y="31"/>
                      <a:pt x="110" y="24"/>
                    </a:cubicBezTo>
                    <a:cubicBezTo>
                      <a:pt x="110" y="11"/>
                      <a:pt x="120" y="0"/>
                      <a:pt x="135" y="0"/>
                    </a:cubicBezTo>
                    <a:cubicBezTo>
                      <a:pt x="149" y="0"/>
                      <a:pt x="159" y="11"/>
                      <a:pt x="159" y="24"/>
                    </a:cubicBezTo>
                    <a:cubicBezTo>
                      <a:pt x="160" y="33"/>
                      <a:pt x="160" y="43"/>
                      <a:pt x="159" y="52"/>
                    </a:cubicBezTo>
                    <a:cubicBezTo>
                      <a:pt x="159" y="54"/>
                      <a:pt x="160" y="55"/>
                      <a:pt x="163" y="56"/>
                    </a:cubicBezTo>
                    <a:cubicBezTo>
                      <a:pt x="170" y="61"/>
                      <a:pt x="175" y="59"/>
                      <a:pt x="179" y="53"/>
                    </a:cubicBezTo>
                    <a:cubicBezTo>
                      <a:pt x="184" y="48"/>
                      <a:pt x="188" y="44"/>
                      <a:pt x="193" y="39"/>
                    </a:cubicBezTo>
                    <a:cubicBezTo>
                      <a:pt x="208" y="25"/>
                      <a:pt x="230" y="31"/>
                      <a:pt x="235" y="50"/>
                    </a:cubicBezTo>
                    <a:cubicBezTo>
                      <a:pt x="238" y="58"/>
                      <a:pt x="236" y="67"/>
                      <a:pt x="229" y="74"/>
                    </a:cubicBezTo>
                    <a:cubicBezTo>
                      <a:pt x="224" y="81"/>
                      <a:pt x="217" y="87"/>
                      <a:pt x="210" y="93"/>
                    </a:cubicBezTo>
                    <a:cubicBezTo>
                      <a:pt x="208" y="95"/>
                      <a:pt x="208" y="97"/>
                      <a:pt x="209" y="99"/>
                    </a:cubicBezTo>
                    <a:cubicBezTo>
                      <a:pt x="213" y="108"/>
                      <a:pt x="213" y="108"/>
                      <a:pt x="223" y="108"/>
                    </a:cubicBezTo>
                    <a:cubicBezTo>
                      <a:pt x="225" y="108"/>
                      <a:pt x="227" y="108"/>
                      <a:pt x="230" y="108"/>
                    </a:cubicBezTo>
                    <a:moveTo>
                      <a:pt x="177" y="133"/>
                    </a:moveTo>
                    <a:cubicBezTo>
                      <a:pt x="177" y="110"/>
                      <a:pt x="158" y="90"/>
                      <a:pt x="135" y="90"/>
                    </a:cubicBezTo>
                    <a:cubicBezTo>
                      <a:pt x="111" y="90"/>
                      <a:pt x="92" y="110"/>
                      <a:pt x="92" y="133"/>
                    </a:cubicBezTo>
                    <a:cubicBezTo>
                      <a:pt x="92" y="155"/>
                      <a:pt x="109" y="176"/>
                      <a:pt x="135" y="176"/>
                    </a:cubicBezTo>
                    <a:cubicBezTo>
                      <a:pt x="160" y="176"/>
                      <a:pt x="178" y="154"/>
                      <a:pt x="177" y="133"/>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71" name="Freeform 9">
                <a:extLst>
                  <a:ext uri="{FF2B5EF4-FFF2-40B4-BE49-F238E27FC236}">
                    <a16:creationId xmlns:a16="http://schemas.microsoft.com/office/drawing/2014/main" id="{7D44F718-4A23-2843-B9E5-197CE224865D}"/>
                  </a:ext>
                </a:extLst>
              </p:cNvPr>
              <p:cNvSpPr>
                <a:spLocks/>
              </p:cNvSpPr>
              <p:nvPr/>
            </p:nvSpPr>
            <p:spPr bwMode="auto">
              <a:xfrm>
                <a:off x="1693" y="913"/>
                <a:ext cx="2400" cy="1186"/>
              </a:xfrm>
              <a:custGeom>
                <a:avLst/>
                <a:gdLst>
                  <a:gd name="T0" fmla="*/ 1105 w 1199"/>
                  <a:gd name="T1" fmla="*/ 341 h 592"/>
                  <a:gd name="T2" fmla="*/ 1113 w 1199"/>
                  <a:gd name="T3" fmla="*/ 296 h 592"/>
                  <a:gd name="T4" fmla="*/ 996 w 1199"/>
                  <a:gd name="T5" fmla="*/ 170 h 592"/>
                  <a:gd name="T6" fmla="*/ 1003 w 1199"/>
                  <a:gd name="T7" fmla="*/ 128 h 592"/>
                  <a:gd name="T8" fmla="*/ 881 w 1199"/>
                  <a:gd name="T9" fmla="*/ 1 h 592"/>
                  <a:gd name="T10" fmla="*/ 881 w 1199"/>
                  <a:gd name="T11" fmla="*/ 0 h 592"/>
                  <a:gd name="T12" fmla="*/ 730 w 1199"/>
                  <a:gd name="T13" fmla="*/ 0 h 592"/>
                  <a:gd name="T14" fmla="*/ 730 w 1199"/>
                  <a:gd name="T15" fmla="*/ 1 h 592"/>
                  <a:gd name="T16" fmla="*/ 728 w 1199"/>
                  <a:gd name="T17" fmla="*/ 0 h 592"/>
                  <a:gd name="T18" fmla="*/ 600 w 1199"/>
                  <a:gd name="T19" fmla="*/ 128 h 592"/>
                  <a:gd name="T20" fmla="*/ 607 w 1199"/>
                  <a:gd name="T21" fmla="*/ 169 h 592"/>
                  <a:gd name="T22" fmla="*/ 393 w 1199"/>
                  <a:gd name="T23" fmla="*/ 169 h 592"/>
                  <a:gd name="T24" fmla="*/ 265 w 1199"/>
                  <a:gd name="T25" fmla="*/ 296 h 592"/>
                  <a:gd name="T26" fmla="*/ 272 w 1199"/>
                  <a:gd name="T27" fmla="*/ 336 h 592"/>
                  <a:gd name="T28" fmla="*/ 128 w 1199"/>
                  <a:gd name="T29" fmla="*/ 336 h 592"/>
                  <a:gd name="T30" fmla="*/ 0 w 1199"/>
                  <a:gd name="T31" fmla="*/ 464 h 592"/>
                  <a:gd name="T32" fmla="*/ 128 w 1199"/>
                  <a:gd name="T33" fmla="*/ 592 h 592"/>
                  <a:gd name="T34" fmla="*/ 1071 w 1199"/>
                  <a:gd name="T35" fmla="*/ 592 h 592"/>
                  <a:gd name="T36" fmla="*/ 1199 w 1199"/>
                  <a:gd name="T37" fmla="*/ 464 h 592"/>
                  <a:gd name="T38" fmla="*/ 1105 w 1199"/>
                  <a:gd name="T39" fmla="*/ 341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9" h="592">
                    <a:moveTo>
                      <a:pt x="1105" y="341"/>
                    </a:moveTo>
                    <a:cubicBezTo>
                      <a:pt x="1110" y="327"/>
                      <a:pt x="1113" y="312"/>
                      <a:pt x="1113" y="296"/>
                    </a:cubicBezTo>
                    <a:cubicBezTo>
                      <a:pt x="1113" y="230"/>
                      <a:pt x="1062" y="176"/>
                      <a:pt x="996" y="170"/>
                    </a:cubicBezTo>
                    <a:cubicBezTo>
                      <a:pt x="1001" y="157"/>
                      <a:pt x="1003" y="143"/>
                      <a:pt x="1003" y="128"/>
                    </a:cubicBezTo>
                    <a:cubicBezTo>
                      <a:pt x="1003" y="60"/>
                      <a:pt x="949" y="4"/>
                      <a:pt x="881" y="1"/>
                    </a:cubicBezTo>
                    <a:cubicBezTo>
                      <a:pt x="881" y="0"/>
                      <a:pt x="881" y="0"/>
                      <a:pt x="881" y="0"/>
                    </a:cubicBezTo>
                    <a:cubicBezTo>
                      <a:pt x="730" y="0"/>
                      <a:pt x="730" y="0"/>
                      <a:pt x="730" y="0"/>
                    </a:cubicBezTo>
                    <a:cubicBezTo>
                      <a:pt x="730" y="1"/>
                      <a:pt x="730" y="1"/>
                      <a:pt x="730" y="1"/>
                    </a:cubicBezTo>
                    <a:cubicBezTo>
                      <a:pt x="729" y="1"/>
                      <a:pt x="729" y="0"/>
                      <a:pt x="728" y="0"/>
                    </a:cubicBezTo>
                    <a:cubicBezTo>
                      <a:pt x="657" y="0"/>
                      <a:pt x="600" y="58"/>
                      <a:pt x="600" y="128"/>
                    </a:cubicBezTo>
                    <a:cubicBezTo>
                      <a:pt x="600" y="143"/>
                      <a:pt x="603" y="156"/>
                      <a:pt x="607" y="169"/>
                    </a:cubicBezTo>
                    <a:cubicBezTo>
                      <a:pt x="393" y="169"/>
                      <a:pt x="393" y="169"/>
                      <a:pt x="393" y="169"/>
                    </a:cubicBezTo>
                    <a:cubicBezTo>
                      <a:pt x="322" y="169"/>
                      <a:pt x="265" y="226"/>
                      <a:pt x="265" y="296"/>
                    </a:cubicBezTo>
                    <a:cubicBezTo>
                      <a:pt x="265" y="310"/>
                      <a:pt x="267" y="324"/>
                      <a:pt x="272" y="336"/>
                    </a:cubicBezTo>
                    <a:cubicBezTo>
                      <a:pt x="128" y="336"/>
                      <a:pt x="128" y="336"/>
                      <a:pt x="128" y="336"/>
                    </a:cubicBezTo>
                    <a:cubicBezTo>
                      <a:pt x="57" y="336"/>
                      <a:pt x="0" y="394"/>
                      <a:pt x="0" y="464"/>
                    </a:cubicBezTo>
                    <a:cubicBezTo>
                      <a:pt x="0" y="535"/>
                      <a:pt x="57" y="592"/>
                      <a:pt x="128" y="592"/>
                    </a:cubicBezTo>
                    <a:cubicBezTo>
                      <a:pt x="1071" y="592"/>
                      <a:pt x="1071" y="592"/>
                      <a:pt x="1071" y="592"/>
                    </a:cubicBezTo>
                    <a:cubicBezTo>
                      <a:pt x="1142" y="592"/>
                      <a:pt x="1199" y="535"/>
                      <a:pt x="1199" y="464"/>
                    </a:cubicBezTo>
                    <a:cubicBezTo>
                      <a:pt x="1199" y="405"/>
                      <a:pt x="1159" y="356"/>
                      <a:pt x="1105"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72" name="Freeform 10">
                <a:extLst>
                  <a:ext uri="{FF2B5EF4-FFF2-40B4-BE49-F238E27FC236}">
                    <a16:creationId xmlns:a16="http://schemas.microsoft.com/office/drawing/2014/main" id="{0596B057-F7A1-F343-BBCA-53520AA3A703}"/>
                  </a:ext>
                </a:extLst>
              </p:cNvPr>
              <p:cNvSpPr>
                <a:spLocks/>
              </p:cNvSpPr>
              <p:nvPr/>
            </p:nvSpPr>
            <p:spPr bwMode="auto">
              <a:xfrm>
                <a:off x="3162" y="1336"/>
                <a:ext cx="226" cy="282"/>
              </a:xfrm>
              <a:custGeom>
                <a:avLst/>
                <a:gdLst>
                  <a:gd name="T0" fmla="*/ 62 w 113"/>
                  <a:gd name="T1" fmla="*/ 141 h 141"/>
                  <a:gd name="T2" fmla="*/ 0 w 113"/>
                  <a:gd name="T3" fmla="*/ 71 h 141"/>
                  <a:gd name="T4" fmla="*/ 62 w 113"/>
                  <a:gd name="T5" fmla="*/ 0 h 141"/>
                  <a:gd name="T6" fmla="*/ 107 w 113"/>
                  <a:gd name="T7" fmla="*/ 21 h 141"/>
                  <a:gd name="T8" fmla="*/ 106 w 113"/>
                  <a:gd name="T9" fmla="*/ 42 h 141"/>
                  <a:gd name="T10" fmla="*/ 86 w 113"/>
                  <a:gd name="T11" fmla="*/ 41 h 141"/>
                  <a:gd name="T12" fmla="*/ 62 w 113"/>
                  <a:gd name="T13" fmla="*/ 29 h 141"/>
                  <a:gd name="T14" fmla="*/ 27 w 113"/>
                  <a:gd name="T15" fmla="*/ 71 h 141"/>
                  <a:gd name="T16" fmla="*/ 62 w 113"/>
                  <a:gd name="T17" fmla="*/ 113 h 141"/>
                  <a:gd name="T18" fmla="*/ 86 w 113"/>
                  <a:gd name="T19" fmla="*/ 101 h 141"/>
                  <a:gd name="T20" fmla="*/ 106 w 113"/>
                  <a:gd name="T21" fmla="*/ 100 h 141"/>
                  <a:gd name="T22" fmla="*/ 107 w 113"/>
                  <a:gd name="T23" fmla="*/ 120 h 141"/>
                  <a:gd name="T24" fmla="*/ 62 w 113"/>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141">
                    <a:moveTo>
                      <a:pt x="62" y="141"/>
                    </a:moveTo>
                    <a:cubicBezTo>
                      <a:pt x="27" y="141"/>
                      <a:pt x="0" y="110"/>
                      <a:pt x="0" y="71"/>
                    </a:cubicBezTo>
                    <a:cubicBezTo>
                      <a:pt x="0" y="32"/>
                      <a:pt x="27" y="0"/>
                      <a:pt x="62" y="0"/>
                    </a:cubicBezTo>
                    <a:cubicBezTo>
                      <a:pt x="79" y="0"/>
                      <a:pt x="94" y="7"/>
                      <a:pt x="107" y="21"/>
                    </a:cubicBezTo>
                    <a:cubicBezTo>
                      <a:pt x="112" y="27"/>
                      <a:pt x="112" y="36"/>
                      <a:pt x="106" y="42"/>
                    </a:cubicBezTo>
                    <a:cubicBezTo>
                      <a:pt x="100" y="47"/>
                      <a:pt x="92" y="47"/>
                      <a:pt x="86" y="41"/>
                    </a:cubicBezTo>
                    <a:cubicBezTo>
                      <a:pt x="79" y="33"/>
                      <a:pt x="71" y="29"/>
                      <a:pt x="62" y="29"/>
                    </a:cubicBezTo>
                    <a:cubicBezTo>
                      <a:pt x="42" y="29"/>
                      <a:pt x="27" y="48"/>
                      <a:pt x="27" y="71"/>
                    </a:cubicBezTo>
                    <a:cubicBezTo>
                      <a:pt x="27" y="94"/>
                      <a:pt x="42" y="113"/>
                      <a:pt x="62" y="113"/>
                    </a:cubicBezTo>
                    <a:cubicBezTo>
                      <a:pt x="71" y="113"/>
                      <a:pt x="80" y="109"/>
                      <a:pt x="86" y="101"/>
                    </a:cubicBezTo>
                    <a:cubicBezTo>
                      <a:pt x="92" y="95"/>
                      <a:pt x="100" y="94"/>
                      <a:pt x="106" y="100"/>
                    </a:cubicBezTo>
                    <a:cubicBezTo>
                      <a:pt x="112" y="105"/>
                      <a:pt x="113" y="114"/>
                      <a:pt x="107" y="120"/>
                    </a:cubicBezTo>
                    <a:cubicBezTo>
                      <a:pt x="95" y="133"/>
                      <a:pt x="79" y="141"/>
                      <a:pt x="62"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73" name="Freeform 11">
                <a:extLst>
                  <a:ext uri="{FF2B5EF4-FFF2-40B4-BE49-F238E27FC236}">
                    <a16:creationId xmlns:a16="http://schemas.microsoft.com/office/drawing/2014/main" id="{655FB3C7-A613-FA4E-9AF7-0AE5691708ED}"/>
                  </a:ext>
                </a:extLst>
              </p:cNvPr>
              <p:cNvSpPr>
                <a:spLocks/>
              </p:cNvSpPr>
              <p:nvPr/>
            </p:nvSpPr>
            <p:spPr bwMode="auto">
              <a:xfrm>
                <a:off x="2456" y="1336"/>
                <a:ext cx="254" cy="282"/>
              </a:xfrm>
              <a:custGeom>
                <a:avLst/>
                <a:gdLst>
                  <a:gd name="T0" fmla="*/ 71 w 127"/>
                  <a:gd name="T1" fmla="*/ 141 h 141"/>
                  <a:gd name="T2" fmla="*/ 0 w 127"/>
                  <a:gd name="T3" fmla="*/ 71 h 141"/>
                  <a:gd name="T4" fmla="*/ 71 w 127"/>
                  <a:gd name="T5" fmla="*/ 0 h 141"/>
                  <a:gd name="T6" fmla="*/ 122 w 127"/>
                  <a:gd name="T7" fmla="*/ 21 h 141"/>
                  <a:gd name="T8" fmla="*/ 121 w 127"/>
                  <a:gd name="T9" fmla="*/ 42 h 141"/>
                  <a:gd name="T10" fmla="*/ 98 w 127"/>
                  <a:gd name="T11" fmla="*/ 41 h 141"/>
                  <a:gd name="T12" fmla="*/ 71 w 127"/>
                  <a:gd name="T13" fmla="*/ 29 h 141"/>
                  <a:gd name="T14" fmla="*/ 31 w 127"/>
                  <a:gd name="T15" fmla="*/ 71 h 141"/>
                  <a:gd name="T16" fmla="*/ 71 w 127"/>
                  <a:gd name="T17" fmla="*/ 113 h 141"/>
                  <a:gd name="T18" fmla="*/ 98 w 127"/>
                  <a:gd name="T19" fmla="*/ 101 h 141"/>
                  <a:gd name="T20" fmla="*/ 121 w 127"/>
                  <a:gd name="T21" fmla="*/ 100 h 141"/>
                  <a:gd name="T22" fmla="*/ 122 w 127"/>
                  <a:gd name="T23" fmla="*/ 120 h 141"/>
                  <a:gd name="T24" fmla="*/ 71 w 127"/>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71" y="141"/>
                    </a:moveTo>
                    <a:cubicBezTo>
                      <a:pt x="31" y="141"/>
                      <a:pt x="0" y="110"/>
                      <a:pt x="0" y="71"/>
                    </a:cubicBezTo>
                    <a:cubicBezTo>
                      <a:pt x="0" y="32"/>
                      <a:pt x="31" y="0"/>
                      <a:pt x="71" y="0"/>
                    </a:cubicBezTo>
                    <a:cubicBezTo>
                      <a:pt x="89" y="0"/>
                      <a:pt x="108" y="7"/>
                      <a:pt x="122" y="21"/>
                    </a:cubicBezTo>
                    <a:cubicBezTo>
                      <a:pt x="127" y="27"/>
                      <a:pt x="127" y="36"/>
                      <a:pt x="121" y="42"/>
                    </a:cubicBezTo>
                    <a:cubicBezTo>
                      <a:pt x="114" y="47"/>
                      <a:pt x="104" y="47"/>
                      <a:pt x="98" y="41"/>
                    </a:cubicBezTo>
                    <a:cubicBezTo>
                      <a:pt x="90" y="33"/>
                      <a:pt x="81" y="29"/>
                      <a:pt x="71" y="29"/>
                    </a:cubicBezTo>
                    <a:cubicBezTo>
                      <a:pt x="49" y="29"/>
                      <a:pt x="31" y="48"/>
                      <a:pt x="31" y="71"/>
                    </a:cubicBezTo>
                    <a:cubicBezTo>
                      <a:pt x="31" y="94"/>
                      <a:pt x="49" y="113"/>
                      <a:pt x="71" y="113"/>
                    </a:cubicBezTo>
                    <a:cubicBezTo>
                      <a:pt x="81" y="113"/>
                      <a:pt x="90" y="109"/>
                      <a:pt x="98" y="101"/>
                    </a:cubicBezTo>
                    <a:cubicBezTo>
                      <a:pt x="104" y="95"/>
                      <a:pt x="114" y="94"/>
                      <a:pt x="121" y="100"/>
                    </a:cubicBezTo>
                    <a:cubicBezTo>
                      <a:pt x="127" y="105"/>
                      <a:pt x="127" y="114"/>
                      <a:pt x="122" y="120"/>
                    </a:cubicBezTo>
                    <a:cubicBezTo>
                      <a:pt x="108" y="133"/>
                      <a:pt x="90" y="141"/>
                      <a:pt x="71"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74" name="Freeform 12">
                <a:extLst>
                  <a:ext uri="{FF2B5EF4-FFF2-40B4-BE49-F238E27FC236}">
                    <a16:creationId xmlns:a16="http://schemas.microsoft.com/office/drawing/2014/main" id="{A242979A-D222-C747-B978-B56D5C1E4D03}"/>
                  </a:ext>
                </a:extLst>
              </p:cNvPr>
              <p:cNvSpPr>
                <a:spLocks/>
              </p:cNvSpPr>
              <p:nvPr/>
            </p:nvSpPr>
            <p:spPr bwMode="auto">
              <a:xfrm>
                <a:off x="2003" y="1704"/>
                <a:ext cx="227" cy="282"/>
              </a:xfrm>
              <a:custGeom>
                <a:avLst/>
                <a:gdLst>
                  <a:gd name="T0" fmla="*/ 99 w 113"/>
                  <a:gd name="T1" fmla="*/ 141 h 141"/>
                  <a:gd name="T2" fmla="*/ 88 w 113"/>
                  <a:gd name="T3" fmla="*/ 136 h 141"/>
                  <a:gd name="T4" fmla="*/ 28 w 113"/>
                  <a:gd name="T5" fmla="*/ 56 h 141"/>
                  <a:gd name="T6" fmla="*/ 28 w 113"/>
                  <a:gd name="T7" fmla="*/ 127 h 141"/>
                  <a:gd name="T8" fmla="*/ 15 w 113"/>
                  <a:gd name="T9" fmla="*/ 141 h 141"/>
                  <a:gd name="T10" fmla="*/ 0 w 113"/>
                  <a:gd name="T11" fmla="*/ 127 h 141"/>
                  <a:gd name="T12" fmla="*/ 0 w 113"/>
                  <a:gd name="T13" fmla="*/ 15 h 141"/>
                  <a:gd name="T14" fmla="*/ 10 w 113"/>
                  <a:gd name="T15" fmla="*/ 2 h 141"/>
                  <a:gd name="T16" fmla="*/ 25 w 113"/>
                  <a:gd name="T17" fmla="*/ 7 h 141"/>
                  <a:gd name="T18" fmla="*/ 85 w 113"/>
                  <a:gd name="T19" fmla="*/ 85 h 141"/>
                  <a:gd name="T20" fmla="*/ 85 w 113"/>
                  <a:gd name="T21" fmla="*/ 15 h 141"/>
                  <a:gd name="T22" fmla="*/ 99 w 113"/>
                  <a:gd name="T23" fmla="*/ 1 h 141"/>
                  <a:gd name="T24" fmla="*/ 113 w 113"/>
                  <a:gd name="T25" fmla="*/ 15 h 141"/>
                  <a:gd name="T26" fmla="*/ 113 w 113"/>
                  <a:gd name="T27" fmla="*/ 127 h 141"/>
                  <a:gd name="T28" fmla="*/ 104 w 113"/>
                  <a:gd name="T29" fmla="*/ 140 h 141"/>
                  <a:gd name="T30" fmla="*/ 99 w 113"/>
                  <a:gd name="T3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1">
                    <a:moveTo>
                      <a:pt x="99" y="141"/>
                    </a:moveTo>
                    <a:cubicBezTo>
                      <a:pt x="95" y="141"/>
                      <a:pt x="91" y="139"/>
                      <a:pt x="88" y="136"/>
                    </a:cubicBezTo>
                    <a:cubicBezTo>
                      <a:pt x="28" y="56"/>
                      <a:pt x="28" y="56"/>
                      <a:pt x="28" y="56"/>
                    </a:cubicBezTo>
                    <a:cubicBezTo>
                      <a:pt x="28" y="127"/>
                      <a:pt x="28" y="127"/>
                      <a:pt x="28" y="127"/>
                    </a:cubicBezTo>
                    <a:cubicBezTo>
                      <a:pt x="28" y="135"/>
                      <a:pt x="22" y="141"/>
                      <a:pt x="15" y="141"/>
                    </a:cubicBezTo>
                    <a:cubicBezTo>
                      <a:pt x="7" y="141"/>
                      <a:pt x="0" y="135"/>
                      <a:pt x="0" y="127"/>
                    </a:cubicBezTo>
                    <a:cubicBezTo>
                      <a:pt x="0" y="15"/>
                      <a:pt x="0" y="15"/>
                      <a:pt x="0" y="15"/>
                    </a:cubicBezTo>
                    <a:cubicBezTo>
                      <a:pt x="0" y="8"/>
                      <a:pt x="4" y="4"/>
                      <a:pt x="10" y="2"/>
                    </a:cubicBezTo>
                    <a:cubicBezTo>
                      <a:pt x="16" y="0"/>
                      <a:pt x="22" y="2"/>
                      <a:pt x="25" y="7"/>
                    </a:cubicBezTo>
                    <a:cubicBezTo>
                      <a:pt x="85" y="85"/>
                      <a:pt x="85" y="85"/>
                      <a:pt x="85" y="85"/>
                    </a:cubicBezTo>
                    <a:cubicBezTo>
                      <a:pt x="85" y="15"/>
                      <a:pt x="85" y="15"/>
                      <a:pt x="85" y="15"/>
                    </a:cubicBezTo>
                    <a:cubicBezTo>
                      <a:pt x="85" y="8"/>
                      <a:pt x="91" y="1"/>
                      <a:pt x="99" y="1"/>
                    </a:cubicBezTo>
                    <a:cubicBezTo>
                      <a:pt x="106" y="1"/>
                      <a:pt x="113" y="8"/>
                      <a:pt x="113" y="15"/>
                    </a:cubicBezTo>
                    <a:cubicBezTo>
                      <a:pt x="113" y="127"/>
                      <a:pt x="113" y="127"/>
                      <a:pt x="113" y="127"/>
                    </a:cubicBezTo>
                    <a:cubicBezTo>
                      <a:pt x="113" y="133"/>
                      <a:pt x="109" y="138"/>
                      <a:pt x="104" y="140"/>
                    </a:cubicBezTo>
                    <a:cubicBezTo>
                      <a:pt x="102" y="141"/>
                      <a:pt x="101" y="141"/>
                      <a:pt x="99"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75" name="Freeform 13">
                <a:extLst>
                  <a:ext uri="{FF2B5EF4-FFF2-40B4-BE49-F238E27FC236}">
                    <a16:creationId xmlns:a16="http://schemas.microsoft.com/office/drawing/2014/main" id="{920D8C9B-65EF-6945-94E6-69F993B6F0EB}"/>
                  </a:ext>
                </a:extLst>
              </p:cNvPr>
              <p:cNvSpPr>
                <a:spLocks noEditPoints="1"/>
              </p:cNvSpPr>
              <p:nvPr/>
            </p:nvSpPr>
            <p:spPr bwMode="auto">
              <a:xfrm>
                <a:off x="3416" y="1336"/>
                <a:ext cx="255" cy="282"/>
              </a:xfrm>
              <a:custGeom>
                <a:avLst/>
                <a:gdLst>
                  <a:gd name="T0" fmla="*/ 63 w 127"/>
                  <a:gd name="T1" fmla="*/ 141 h 141"/>
                  <a:gd name="T2" fmla="*/ 0 w 127"/>
                  <a:gd name="T3" fmla="*/ 71 h 141"/>
                  <a:gd name="T4" fmla="*/ 63 w 127"/>
                  <a:gd name="T5" fmla="*/ 0 h 141"/>
                  <a:gd name="T6" fmla="*/ 127 w 127"/>
                  <a:gd name="T7" fmla="*/ 71 h 141"/>
                  <a:gd name="T8" fmla="*/ 63 w 127"/>
                  <a:gd name="T9" fmla="*/ 141 h 141"/>
                  <a:gd name="T10" fmla="*/ 63 w 127"/>
                  <a:gd name="T11" fmla="*/ 29 h 141"/>
                  <a:gd name="T12" fmla="*/ 27 w 127"/>
                  <a:gd name="T13" fmla="*/ 71 h 141"/>
                  <a:gd name="T14" fmla="*/ 63 w 127"/>
                  <a:gd name="T15" fmla="*/ 113 h 141"/>
                  <a:gd name="T16" fmla="*/ 98 w 127"/>
                  <a:gd name="T17" fmla="*/ 71 h 141"/>
                  <a:gd name="T18" fmla="*/ 63 w 127"/>
                  <a:gd name="T19"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41">
                    <a:moveTo>
                      <a:pt x="63" y="141"/>
                    </a:moveTo>
                    <a:cubicBezTo>
                      <a:pt x="28" y="141"/>
                      <a:pt x="0" y="110"/>
                      <a:pt x="0" y="71"/>
                    </a:cubicBezTo>
                    <a:cubicBezTo>
                      <a:pt x="0" y="32"/>
                      <a:pt x="28" y="0"/>
                      <a:pt x="63" y="0"/>
                    </a:cubicBezTo>
                    <a:cubicBezTo>
                      <a:pt x="98" y="0"/>
                      <a:pt x="127" y="32"/>
                      <a:pt x="127" y="71"/>
                    </a:cubicBezTo>
                    <a:cubicBezTo>
                      <a:pt x="127" y="110"/>
                      <a:pt x="98" y="141"/>
                      <a:pt x="63" y="141"/>
                    </a:cubicBezTo>
                    <a:close/>
                    <a:moveTo>
                      <a:pt x="63" y="29"/>
                    </a:moveTo>
                    <a:cubicBezTo>
                      <a:pt x="44" y="29"/>
                      <a:pt x="27" y="47"/>
                      <a:pt x="27" y="71"/>
                    </a:cubicBezTo>
                    <a:cubicBezTo>
                      <a:pt x="27" y="93"/>
                      <a:pt x="44" y="113"/>
                      <a:pt x="63" y="113"/>
                    </a:cubicBezTo>
                    <a:cubicBezTo>
                      <a:pt x="83" y="113"/>
                      <a:pt x="98" y="93"/>
                      <a:pt x="98" y="71"/>
                    </a:cubicBezTo>
                    <a:cubicBezTo>
                      <a:pt x="98" y="47"/>
                      <a:pt x="83" y="29"/>
                      <a:pt x="63" y="29"/>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76" name="Freeform 14">
                <a:extLst>
                  <a:ext uri="{FF2B5EF4-FFF2-40B4-BE49-F238E27FC236}">
                    <a16:creationId xmlns:a16="http://schemas.microsoft.com/office/drawing/2014/main" id="{DC57EE9A-5D4A-8C48-833D-5C9525B27BD4}"/>
                  </a:ext>
                </a:extLst>
              </p:cNvPr>
              <p:cNvSpPr>
                <a:spLocks/>
              </p:cNvSpPr>
              <p:nvPr/>
            </p:nvSpPr>
            <p:spPr bwMode="auto">
              <a:xfrm>
                <a:off x="2506" y="1704"/>
                <a:ext cx="170" cy="282"/>
              </a:xfrm>
              <a:custGeom>
                <a:avLst/>
                <a:gdLst>
                  <a:gd name="T0" fmla="*/ 70 w 85"/>
                  <a:gd name="T1" fmla="*/ 85 h 141"/>
                  <a:gd name="T2" fmla="*/ 85 w 85"/>
                  <a:gd name="T3" fmla="*/ 71 h 141"/>
                  <a:gd name="T4" fmla="*/ 70 w 85"/>
                  <a:gd name="T5" fmla="*/ 56 h 141"/>
                  <a:gd name="T6" fmla="*/ 30 w 85"/>
                  <a:gd name="T7" fmla="*/ 56 h 141"/>
                  <a:gd name="T8" fmla="*/ 30 w 85"/>
                  <a:gd name="T9" fmla="*/ 28 h 141"/>
                  <a:gd name="T10" fmla="*/ 70 w 85"/>
                  <a:gd name="T11" fmla="*/ 28 h 141"/>
                  <a:gd name="T12" fmla="*/ 85 w 85"/>
                  <a:gd name="T13" fmla="*/ 15 h 141"/>
                  <a:gd name="T14" fmla="*/ 70 w 85"/>
                  <a:gd name="T15" fmla="*/ 0 h 141"/>
                  <a:gd name="T16" fmla="*/ 15 w 85"/>
                  <a:gd name="T17" fmla="*/ 0 h 141"/>
                  <a:gd name="T18" fmla="*/ 0 w 85"/>
                  <a:gd name="T19" fmla="*/ 15 h 141"/>
                  <a:gd name="T20" fmla="*/ 1 w 85"/>
                  <a:gd name="T21" fmla="*/ 15 h 141"/>
                  <a:gd name="T22" fmla="*/ 0 w 85"/>
                  <a:gd name="T23" fmla="*/ 16 h 141"/>
                  <a:gd name="T24" fmla="*/ 0 w 85"/>
                  <a:gd name="T25" fmla="*/ 127 h 141"/>
                  <a:gd name="T26" fmla="*/ 0 w 85"/>
                  <a:gd name="T27" fmla="*/ 127 h 141"/>
                  <a:gd name="T28" fmla="*/ 0 w 85"/>
                  <a:gd name="T29" fmla="*/ 127 h 141"/>
                  <a:gd name="T30" fmla="*/ 15 w 85"/>
                  <a:gd name="T31" fmla="*/ 141 h 141"/>
                  <a:gd name="T32" fmla="*/ 15 w 85"/>
                  <a:gd name="T33" fmla="*/ 141 h 141"/>
                  <a:gd name="T34" fmla="*/ 70 w 85"/>
                  <a:gd name="T35" fmla="*/ 141 h 141"/>
                  <a:gd name="T36" fmla="*/ 85 w 85"/>
                  <a:gd name="T37" fmla="*/ 127 h 141"/>
                  <a:gd name="T38" fmla="*/ 70 w 85"/>
                  <a:gd name="T39" fmla="*/ 112 h 141"/>
                  <a:gd name="T40" fmla="*/ 70 w 85"/>
                  <a:gd name="T41" fmla="*/ 112 h 141"/>
                  <a:gd name="T42" fmla="*/ 30 w 85"/>
                  <a:gd name="T43" fmla="*/ 112 h 141"/>
                  <a:gd name="T44" fmla="*/ 30 w 85"/>
                  <a:gd name="T45" fmla="*/ 85 h 141"/>
                  <a:gd name="T46" fmla="*/ 70 w 85"/>
                  <a:gd name="T47" fmla="*/ 85 h 141"/>
                  <a:gd name="T48" fmla="*/ 70 w 85"/>
                  <a:gd name="T49" fmla="*/ 8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141">
                    <a:moveTo>
                      <a:pt x="70" y="85"/>
                    </a:moveTo>
                    <a:cubicBezTo>
                      <a:pt x="78" y="85"/>
                      <a:pt x="85" y="79"/>
                      <a:pt x="85" y="71"/>
                    </a:cubicBezTo>
                    <a:cubicBezTo>
                      <a:pt x="85" y="62"/>
                      <a:pt x="78" y="56"/>
                      <a:pt x="70" y="56"/>
                    </a:cubicBezTo>
                    <a:cubicBezTo>
                      <a:pt x="30" y="56"/>
                      <a:pt x="30" y="56"/>
                      <a:pt x="30" y="56"/>
                    </a:cubicBezTo>
                    <a:cubicBezTo>
                      <a:pt x="30" y="28"/>
                      <a:pt x="30" y="28"/>
                      <a:pt x="30" y="28"/>
                    </a:cubicBezTo>
                    <a:cubicBezTo>
                      <a:pt x="70" y="28"/>
                      <a:pt x="70" y="28"/>
                      <a:pt x="70" y="28"/>
                    </a:cubicBezTo>
                    <a:cubicBezTo>
                      <a:pt x="78" y="28"/>
                      <a:pt x="85" y="23"/>
                      <a:pt x="85" y="15"/>
                    </a:cubicBezTo>
                    <a:cubicBezTo>
                      <a:pt x="85" y="7"/>
                      <a:pt x="78" y="0"/>
                      <a:pt x="70" y="0"/>
                    </a:cubicBezTo>
                    <a:cubicBezTo>
                      <a:pt x="15" y="0"/>
                      <a:pt x="15" y="0"/>
                      <a:pt x="15" y="0"/>
                    </a:cubicBezTo>
                    <a:cubicBezTo>
                      <a:pt x="7" y="0"/>
                      <a:pt x="0" y="7"/>
                      <a:pt x="0" y="15"/>
                    </a:cubicBezTo>
                    <a:cubicBezTo>
                      <a:pt x="1" y="15"/>
                      <a:pt x="1" y="15"/>
                      <a:pt x="1" y="15"/>
                    </a:cubicBezTo>
                    <a:cubicBezTo>
                      <a:pt x="1" y="15"/>
                      <a:pt x="0" y="15"/>
                      <a:pt x="0" y="16"/>
                    </a:cubicBezTo>
                    <a:cubicBezTo>
                      <a:pt x="0" y="127"/>
                      <a:pt x="0" y="127"/>
                      <a:pt x="0" y="127"/>
                    </a:cubicBezTo>
                    <a:cubicBezTo>
                      <a:pt x="0" y="127"/>
                      <a:pt x="0" y="127"/>
                      <a:pt x="0" y="127"/>
                    </a:cubicBezTo>
                    <a:cubicBezTo>
                      <a:pt x="0" y="127"/>
                      <a:pt x="0" y="127"/>
                      <a:pt x="0" y="127"/>
                    </a:cubicBezTo>
                    <a:cubicBezTo>
                      <a:pt x="0" y="135"/>
                      <a:pt x="7" y="141"/>
                      <a:pt x="15" y="141"/>
                    </a:cubicBezTo>
                    <a:cubicBezTo>
                      <a:pt x="15" y="141"/>
                      <a:pt x="15" y="141"/>
                      <a:pt x="15" y="141"/>
                    </a:cubicBezTo>
                    <a:cubicBezTo>
                      <a:pt x="70" y="141"/>
                      <a:pt x="70" y="141"/>
                      <a:pt x="70" y="141"/>
                    </a:cubicBezTo>
                    <a:cubicBezTo>
                      <a:pt x="78" y="141"/>
                      <a:pt x="85" y="135"/>
                      <a:pt x="85" y="127"/>
                    </a:cubicBezTo>
                    <a:cubicBezTo>
                      <a:pt x="85" y="119"/>
                      <a:pt x="78" y="112"/>
                      <a:pt x="70" y="112"/>
                    </a:cubicBezTo>
                    <a:cubicBezTo>
                      <a:pt x="70" y="112"/>
                      <a:pt x="70" y="112"/>
                      <a:pt x="70" y="112"/>
                    </a:cubicBezTo>
                    <a:cubicBezTo>
                      <a:pt x="30" y="112"/>
                      <a:pt x="30" y="112"/>
                      <a:pt x="30" y="112"/>
                    </a:cubicBezTo>
                    <a:cubicBezTo>
                      <a:pt x="30" y="85"/>
                      <a:pt x="30" y="85"/>
                      <a:pt x="30" y="85"/>
                    </a:cubicBezTo>
                    <a:cubicBezTo>
                      <a:pt x="70" y="85"/>
                      <a:pt x="70" y="85"/>
                      <a:pt x="70" y="85"/>
                    </a:cubicBezTo>
                    <a:cubicBezTo>
                      <a:pt x="70" y="85"/>
                      <a:pt x="70" y="85"/>
                      <a:pt x="70" y="85"/>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77" name="Freeform 15">
                <a:extLst>
                  <a:ext uri="{FF2B5EF4-FFF2-40B4-BE49-F238E27FC236}">
                    <a16:creationId xmlns:a16="http://schemas.microsoft.com/office/drawing/2014/main" id="{6A07F722-6CDB-9943-A915-157A6FDAA868}"/>
                  </a:ext>
                </a:extLst>
              </p:cNvPr>
              <p:cNvSpPr>
                <a:spLocks/>
              </p:cNvSpPr>
              <p:nvPr/>
            </p:nvSpPr>
            <p:spPr bwMode="auto">
              <a:xfrm>
                <a:off x="3536" y="1704"/>
                <a:ext cx="199" cy="282"/>
              </a:xfrm>
              <a:custGeom>
                <a:avLst/>
                <a:gdLst>
                  <a:gd name="T0" fmla="*/ 85 w 99"/>
                  <a:gd name="T1" fmla="*/ 0 h 141"/>
                  <a:gd name="T2" fmla="*/ 70 w 99"/>
                  <a:gd name="T3" fmla="*/ 15 h 141"/>
                  <a:gd name="T4" fmla="*/ 70 w 99"/>
                  <a:gd name="T5" fmla="*/ 58 h 141"/>
                  <a:gd name="T6" fmla="*/ 29 w 99"/>
                  <a:gd name="T7" fmla="*/ 58 h 141"/>
                  <a:gd name="T8" fmla="*/ 29 w 99"/>
                  <a:gd name="T9" fmla="*/ 15 h 141"/>
                  <a:gd name="T10" fmla="*/ 15 w 99"/>
                  <a:gd name="T11" fmla="*/ 0 h 141"/>
                  <a:gd name="T12" fmla="*/ 0 w 99"/>
                  <a:gd name="T13" fmla="*/ 15 h 141"/>
                  <a:gd name="T14" fmla="*/ 0 w 99"/>
                  <a:gd name="T15" fmla="*/ 127 h 141"/>
                  <a:gd name="T16" fmla="*/ 15 w 99"/>
                  <a:gd name="T17" fmla="*/ 141 h 141"/>
                  <a:gd name="T18" fmla="*/ 29 w 99"/>
                  <a:gd name="T19" fmla="*/ 127 h 141"/>
                  <a:gd name="T20" fmla="*/ 29 w 99"/>
                  <a:gd name="T21" fmla="*/ 87 h 141"/>
                  <a:gd name="T22" fmla="*/ 70 w 99"/>
                  <a:gd name="T23" fmla="*/ 87 h 141"/>
                  <a:gd name="T24" fmla="*/ 70 w 99"/>
                  <a:gd name="T25" fmla="*/ 127 h 141"/>
                  <a:gd name="T26" fmla="*/ 85 w 99"/>
                  <a:gd name="T27" fmla="*/ 141 h 141"/>
                  <a:gd name="T28" fmla="*/ 99 w 99"/>
                  <a:gd name="T29" fmla="*/ 127 h 141"/>
                  <a:gd name="T30" fmla="*/ 99 w 99"/>
                  <a:gd name="T31" fmla="*/ 15 h 141"/>
                  <a:gd name="T32" fmla="*/ 85 w 99"/>
                  <a:gd name="T3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41">
                    <a:moveTo>
                      <a:pt x="85" y="0"/>
                    </a:moveTo>
                    <a:cubicBezTo>
                      <a:pt x="77" y="0"/>
                      <a:pt x="70" y="7"/>
                      <a:pt x="70" y="15"/>
                    </a:cubicBezTo>
                    <a:cubicBezTo>
                      <a:pt x="70" y="58"/>
                      <a:pt x="70" y="58"/>
                      <a:pt x="70" y="58"/>
                    </a:cubicBezTo>
                    <a:cubicBezTo>
                      <a:pt x="29" y="58"/>
                      <a:pt x="29" y="58"/>
                      <a:pt x="29" y="58"/>
                    </a:cubicBezTo>
                    <a:cubicBezTo>
                      <a:pt x="29" y="15"/>
                      <a:pt x="29" y="15"/>
                      <a:pt x="29" y="15"/>
                    </a:cubicBezTo>
                    <a:cubicBezTo>
                      <a:pt x="29" y="7"/>
                      <a:pt x="22" y="0"/>
                      <a:pt x="15" y="0"/>
                    </a:cubicBezTo>
                    <a:cubicBezTo>
                      <a:pt x="7" y="0"/>
                      <a:pt x="0" y="7"/>
                      <a:pt x="0" y="15"/>
                    </a:cubicBezTo>
                    <a:cubicBezTo>
                      <a:pt x="0" y="127"/>
                      <a:pt x="0" y="127"/>
                      <a:pt x="0" y="127"/>
                    </a:cubicBezTo>
                    <a:cubicBezTo>
                      <a:pt x="0" y="135"/>
                      <a:pt x="7" y="141"/>
                      <a:pt x="15" y="141"/>
                    </a:cubicBezTo>
                    <a:cubicBezTo>
                      <a:pt x="22" y="141"/>
                      <a:pt x="29" y="135"/>
                      <a:pt x="29" y="127"/>
                    </a:cubicBezTo>
                    <a:cubicBezTo>
                      <a:pt x="29" y="87"/>
                      <a:pt x="29" y="87"/>
                      <a:pt x="29" y="87"/>
                    </a:cubicBezTo>
                    <a:cubicBezTo>
                      <a:pt x="70" y="87"/>
                      <a:pt x="70" y="87"/>
                      <a:pt x="70" y="87"/>
                    </a:cubicBezTo>
                    <a:cubicBezTo>
                      <a:pt x="70" y="127"/>
                      <a:pt x="70" y="127"/>
                      <a:pt x="70" y="127"/>
                    </a:cubicBezTo>
                    <a:cubicBezTo>
                      <a:pt x="70" y="135"/>
                      <a:pt x="77" y="141"/>
                      <a:pt x="85" y="141"/>
                    </a:cubicBezTo>
                    <a:cubicBezTo>
                      <a:pt x="93" y="141"/>
                      <a:pt x="99" y="135"/>
                      <a:pt x="99" y="127"/>
                    </a:cubicBezTo>
                    <a:cubicBezTo>
                      <a:pt x="99" y="15"/>
                      <a:pt x="99" y="15"/>
                      <a:pt x="99" y="15"/>
                    </a:cubicBezTo>
                    <a:cubicBezTo>
                      <a:pt x="99" y="7"/>
                      <a:pt x="93" y="0"/>
                      <a:pt x="85"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78" name="Freeform 16">
                <a:extLst>
                  <a:ext uri="{FF2B5EF4-FFF2-40B4-BE49-F238E27FC236}">
                    <a16:creationId xmlns:a16="http://schemas.microsoft.com/office/drawing/2014/main" id="{36DFF85F-DCE6-944A-89A3-FC7453E3CBAB}"/>
                  </a:ext>
                </a:extLst>
              </p:cNvPr>
              <p:cNvSpPr>
                <a:spLocks/>
              </p:cNvSpPr>
              <p:nvPr/>
            </p:nvSpPr>
            <p:spPr bwMode="auto">
              <a:xfrm>
                <a:off x="3082" y="1704"/>
                <a:ext cx="198" cy="282"/>
              </a:xfrm>
              <a:custGeom>
                <a:avLst/>
                <a:gdLst>
                  <a:gd name="T0" fmla="*/ 84 w 99"/>
                  <a:gd name="T1" fmla="*/ 112 h 141"/>
                  <a:gd name="T2" fmla="*/ 64 w 99"/>
                  <a:gd name="T3" fmla="*/ 112 h 141"/>
                  <a:gd name="T4" fmla="*/ 64 w 99"/>
                  <a:gd name="T5" fmla="*/ 29 h 141"/>
                  <a:gd name="T6" fmla="*/ 84 w 99"/>
                  <a:gd name="T7" fmla="*/ 29 h 141"/>
                  <a:gd name="T8" fmla="*/ 99 w 99"/>
                  <a:gd name="T9" fmla="*/ 14 h 141"/>
                  <a:gd name="T10" fmla="*/ 84 w 99"/>
                  <a:gd name="T11" fmla="*/ 0 h 141"/>
                  <a:gd name="T12" fmla="*/ 15 w 99"/>
                  <a:gd name="T13" fmla="*/ 0 h 141"/>
                  <a:gd name="T14" fmla="*/ 0 w 99"/>
                  <a:gd name="T15" fmla="*/ 14 h 141"/>
                  <a:gd name="T16" fmla="*/ 15 w 99"/>
                  <a:gd name="T17" fmla="*/ 29 h 141"/>
                  <a:gd name="T18" fmla="*/ 35 w 99"/>
                  <a:gd name="T19" fmla="*/ 29 h 141"/>
                  <a:gd name="T20" fmla="*/ 35 w 99"/>
                  <a:gd name="T21" fmla="*/ 112 h 141"/>
                  <a:gd name="T22" fmla="*/ 15 w 99"/>
                  <a:gd name="T23" fmla="*/ 112 h 141"/>
                  <a:gd name="T24" fmla="*/ 0 w 99"/>
                  <a:gd name="T25" fmla="*/ 127 h 141"/>
                  <a:gd name="T26" fmla="*/ 15 w 99"/>
                  <a:gd name="T27" fmla="*/ 141 h 141"/>
                  <a:gd name="T28" fmla="*/ 84 w 99"/>
                  <a:gd name="T29" fmla="*/ 141 h 141"/>
                  <a:gd name="T30" fmla="*/ 99 w 99"/>
                  <a:gd name="T31" fmla="*/ 127 h 141"/>
                  <a:gd name="T32" fmla="*/ 84 w 99"/>
                  <a:gd name="T33" fmla="*/ 11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41">
                    <a:moveTo>
                      <a:pt x="84" y="112"/>
                    </a:moveTo>
                    <a:cubicBezTo>
                      <a:pt x="64" y="112"/>
                      <a:pt x="64" y="112"/>
                      <a:pt x="64" y="112"/>
                    </a:cubicBezTo>
                    <a:cubicBezTo>
                      <a:pt x="64" y="29"/>
                      <a:pt x="64" y="29"/>
                      <a:pt x="64" y="29"/>
                    </a:cubicBezTo>
                    <a:cubicBezTo>
                      <a:pt x="84" y="29"/>
                      <a:pt x="84" y="29"/>
                      <a:pt x="84" y="29"/>
                    </a:cubicBezTo>
                    <a:cubicBezTo>
                      <a:pt x="92" y="29"/>
                      <a:pt x="99" y="22"/>
                      <a:pt x="99" y="14"/>
                    </a:cubicBezTo>
                    <a:cubicBezTo>
                      <a:pt x="99" y="7"/>
                      <a:pt x="92" y="0"/>
                      <a:pt x="84" y="0"/>
                    </a:cubicBezTo>
                    <a:cubicBezTo>
                      <a:pt x="15" y="0"/>
                      <a:pt x="15" y="0"/>
                      <a:pt x="15" y="0"/>
                    </a:cubicBezTo>
                    <a:cubicBezTo>
                      <a:pt x="7" y="0"/>
                      <a:pt x="0" y="7"/>
                      <a:pt x="0" y="14"/>
                    </a:cubicBezTo>
                    <a:cubicBezTo>
                      <a:pt x="0" y="22"/>
                      <a:pt x="7" y="29"/>
                      <a:pt x="15" y="29"/>
                    </a:cubicBezTo>
                    <a:cubicBezTo>
                      <a:pt x="35" y="29"/>
                      <a:pt x="35" y="29"/>
                      <a:pt x="35" y="29"/>
                    </a:cubicBezTo>
                    <a:cubicBezTo>
                      <a:pt x="35" y="112"/>
                      <a:pt x="35" y="112"/>
                      <a:pt x="35" y="112"/>
                    </a:cubicBezTo>
                    <a:cubicBezTo>
                      <a:pt x="15" y="112"/>
                      <a:pt x="15" y="112"/>
                      <a:pt x="15" y="112"/>
                    </a:cubicBezTo>
                    <a:cubicBezTo>
                      <a:pt x="7" y="112"/>
                      <a:pt x="0" y="119"/>
                      <a:pt x="0" y="127"/>
                    </a:cubicBezTo>
                    <a:cubicBezTo>
                      <a:pt x="0" y="135"/>
                      <a:pt x="7" y="141"/>
                      <a:pt x="15" y="141"/>
                    </a:cubicBezTo>
                    <a:cubicBezTo>
                      <a:pt x="84" y="141"/>
                      <a:pt x="84" y="141"/>
                      <a:pt x="84" y="141"/>
                    </a:cubicBezTo>
                    <a:cubicBezTo>
                      <a:pt x="92" y="141"/>
                      <a:pt x="99" y="135"/>
                      <a:pt x="99" y="127"/>
                    </a:cubicBezTo>
                    <a:cubicBezTo>
                      <a:pt x="99" y="119"/>
                      <a:pt x="92" y="112"/>
                      <a:pt x="84" y="11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79" name="Freeform 17">
                <a:extLst>
                  <a:ext uri="{FF2B5EF4-FFF2-40B4-BE49-F238E27FC236}">
                    <a16:creationId xmlns:a16="http://schemas.microsoft.com/office/drawing/2014/main" id="{4C59A07E-6AF6-684A-906A-7AF4E68795B3}"/>
                  </a:ext>
                </a:extLst>
              </p:cNvPr>
              <p:cNvSpPr>
                <a:spLocks/>
              </p:cNvSpPr>
              <p:nvPr/>
            </p:nvSpPr>
            <p:spPr bwMode="auto">
              <a:xfrm>
                <a:off x="1785" y="1704"/>
                <a:ext cx="196" cy="282"/>
              </a:xfrm>
              <a:custGeom>
                <a:avLst/>
                <a:gdLst>
                  <a:gd name="T0" fmla="*/ 84 w 98"/>
                  <a:gd name="T1" fmla="*/ 112 h 141"/>
                  <a:gd name="T2" fmla="*/ 63 w 98"/>
                  <a:gd name="T3" fmla="*/ 112 h 141"/>
                  <a:gd name="T4" fmla="*/ 63 w 98"/>
                  <a:gd name="T5" fmla="*/ 29 h 141"/>
                  <a:gd name="T6" fmla="*/ 84 w 98"/>
                  <a:gd name="T7" fmla="*/ 29 h 141"/>
                  <a:gd name="T8" fmla="*/ 98 w 98"/>
                  <a:gd name="T9" fmla="*/ 14 h 141"/>
                  <a:gd name="T10" fmla="*/ 84 w 98"/>
                  <a:gd name="T11" fmla="*/ 0 h 141"/>
                  <a:gd name="T12" fmla="*/ 14 w 98"/>
                  <a:gd name="T13" fmla="*/ 0 h 141"/>
                  <a:gd name="T14" fmla="*/ 0 w 98"/>
                  <a:gd name="T15" fmla="*/ 14 h 141"/>
                  <a:gd name="T16" fmla="*/ 14 w 98"/>
                  <a:gd name="T17" fmla="*/ 29 h 141"/>
                  <a:gd name="T18" fmla="*/ 35 w 98"/>
                  <a:gd name="T19" fmla="*/ 29 h 141"/>
                  <a:gd name="T20" fmla="*/ 35 w 98"/>
                  <a:gd name="T21" fmla="*/ 112 h 141"/>
                  <a:gd name="T22" fmla="*/ 14 w 98"/>
                  <a:gd name="T23" fmla="*/ 112 h 141"/>
                  <a:gd name="T24" fmla="*/ 0 w 98"/>
                  <a:gd name="T25" fmla="*/ 127 h 141"/>
                  <a:gd name="T26" fmla="*/ 14 w 98"/>
                  <a:gd name="T27" fmla="*/ 141 h 141"/>
                  <a:gd name="T28" fmla="*/ 84 w 98"/>
                  <a:gd name="T29" fmla="*/ 141 h 141"/>
                  <a:gd name="T30" fmla="*/ 98 w 98"/>
                  <a:gd name="T31" fmla="*/ 127 h 141"/>
                  <a:gd name="T32" fmla="*/ 84 w 98"/>
                  <a:gd name="T33" fmla="*/ 11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41">
                    <a:moveTo>
                      <a:pt x="84" y="112"/>
                    </a:moveTo>
                    <a:cubicBezTo>
                      <a:pt x="63" y="112"/>
                      <a:pt x="63" y="112"/>
                      <a:pt x="63" y="112"/>
                    </a:cubicBezTo>
                    <a:cubicBezTo>
                      <a:pt x="63" y="29"/>
                      <a:pt x="63" y="29"/>
                      <a:pt x="63" y="29"/>
                    </a:cubicBezTo>
                    <a:cubicBezTo>
                      <a:pt x="84" y="29"/>
                      <a:pt x="84" y="29"/>
                      <a:pt x="84" y="29"/>
                    </a:cubicBezTo>
                    <a:cubicBezTo>
                      <a:pt x="92" y="29"/>
                      <a:pt x="98" y="22"/>
                      <a:pt x="98" y="14"/>
                    </a:cubicBezTo>
                    <a:cubicBezTo>
                      <a:pt x="98" y="7"/>
                      <a:pt x="92" y="0"/>
                      <a:pt x="84" y="0"/>
                    </a:cubicBezTo>
                    <a:cubicBezTo>
                      <a:pt x="14" y="0"/>
                      <a:pt x="14" y="0"/>
                      <a:pt x="14" y="0"/>
                    </a:cubicBezTo>
                    <a:cubicBezTo>
                      <a:pt x="7" y="0"/>
                      <a:pt x="0" y="7"/>
                      <a:pt x="0" y="14"/>
                    </a:cubicBezTo>
                    <a:cubicBezTo>
                      <a:pt x="0" y="22"/>
                      <a:pt x="7" y="29"/>
                      <a:pt x="14" y="29"/>
                    </a:cubicBezTo>
                    <a:cubicBezTo>
                      <a:pt x="35" y="29"/>
                      <a:pt x="35" y="29"/>
                      <a:pt x="35" y="29"/>
                    </a:cubicBezTo>
                    <a:cubicBezTo>
                      <a:pt x="35" y="112"/>
                      <a:pt x="35" y="112"/>
                      <a:pt x="35" y="112"/>
                    </a:cubicBezTo>
                    <a:cubicBezTo>
                      <a:pt x="14" y="112"/>
                      <a:pt x="14" y="112"/>
                      <a:pt x="14" y="112"/>
                    </a:cubicBezTo>
                    <a:cubicBezTo>
                      <a:pt x="7" y="112"/>
                      <a:pt x="0" y="119"/>
                      <a:pt x="0" y="127"/>
                    </a:cubicBezTo>
                    <a:cubicBezTo>
                      <a:pt x="0" y="135"/>
                      <a:pt x="7" y="141"/>
                      <a:pt x="14" y="141"/>
                    </a:cubicBezTo>
                    <a:cubicBezTo>
                      <a:pt x="84" y="141"/>
                      <a:pt x="84" y="141"/>
                      <a:pt x="84" y="141"/>
                    </a:cubicBezTo>
                    <a:cubicBezTo>
                      <a:pt x="92" y="141"/>
                      <a:pt x="98" y="135"/>
                      <a:pt x="98" y="127"/>
                    </a:cubicBezTo>
                    <a:cubicBezTo>
                      <a:pt x="98" y="119"/>
                      <a:pt x="92" y="112"/>
                      <a:pt x="84" y="11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80" name="Freeform 18">
                <a:extLst>
                  <a:ext uri="{FF2B5EF4-FFF2-40B4-BE49-F238E27FC236}">
                    <a16:creationId xmlns:a16="http://schemas.microsoft.com/office/drawing/2014/main" id="{4A09B75E-06CA-F144-BEA0-8EDB9CF14C5A}"/>
                  </a:ext>
                </a:extLst>
              </p:cNvPr>
              <p:cNvSpPr>
                <a:spLocks/>
              </p:cNvSpPr>
              <p:nvPr/>
            </p:nvSpPr>
            <p:spPr bwMode="auto">
              <a:xfrm>
                <a:off x="2738" y="1336"/>
                <a:ext cx="198" cy="282"/>
              </a:xfrm>
              <a:custGeom>
                <a:avLst/>
                <a:gdLst>
                  <a:gd name="T0" fmla="*/ 84 w 99"/>
                  <a:gd name="T1" fmla="*/ 113 h 141"/>
                  <a:gd name="T2" fmla="*/ 64 w 99"/>
                  <a:gd name="T3" fmla="*/ 113 h 141"/>
                  <a:gd name="T4" fmla="*/ 64 w 99"/>
                  <a:gd name="T5" fmla="*/ 29 h 141"/>
                  <a:gd name="T6" fmla="*/ 84 w 99"/>
                  <a:gd name="T7" fmla="*/ 29 h 141"/>
                  <a:gd name="T8" fmla="*/ 99 w 99"/>
                  <a:gd name="T9" fmla="*/ 15 h 141"/>
                  <a:gd name="T10" fmla="*/ 84 w 99"/>
                  <a:gd name="T11" fmla="*/ 0 h 141"/>
                  <a:gd name="T12" fmla="*/ 15 w 99"/>
                  <a:gd name="T13" fmla="*/ 0 h 141"/>
                  <a:gd name="T14" fmla="*/ 0 w 99"/>
                  <a:gd name="T15" fmla="*/ 15 h 141"/>
                  <a:gd name="T16" fmla="*/ 15 w 99"/>
                  <a:gd name="T17" fmla="*/ 29 h 141"/>
                  <a:gd name="T18" fmla="*/ 35 w 99"/>
                  <a:gd name="T19" fmla="*/ 29 h 141"/>
                  <a:gd name="T20" fmla="*/ 35 w 99"/>
                  <a:gd name="T21" fmla="*/ 113 h 141"/>
                  <a:gd name="T22" fmla="*/ 15 w 99"/>
                  <a:gd name="T23" fmla="*/ 113 h 141"/>
                  <a:gd name="T24" fmla="*/ 0 w 99"/>
                  <a:gd name="T25" fmla="*/ 127 h 141"/>
                  <a:gd name="T26" fmla="*/ 15 w 99"/>
                  <a:gd name="T27" fmla="*/ 141 h 141"/>
                  <a:gd name="T28" fmla="*/ 84 w 99"/>
                  <a:gd name="T29" fmla="*/ 141 h 141"/>
                  <a:gd name="T30" fmla="*/ 99 w 99"/>
                  <a:gd name="T31" fmla="*/ 127 h 141"/>
                  <a:gd name="T32" fmla="*/ 84 w 99"/>
                  <a:gd name="T33" fmla="*/ 1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41">
                    <a:moveTo>
                      <a:pt x="84" y="113"/>
                    </a:moveTo>
                    <a:cubicBezTo>
                      <a:pt x="64" y="113"/>
                      <a:pt x="64" y="113"/>
                      <a:pt x="64" y="113"/>
                    </a:cubicBezTo>
                    <a:cubicBezTo>
                      <a:pt x="64" y="29"/>
                      <a:pt x="64" y="29"/>
                      <a:pt x="64" y="29"/>
                    </a:cubicBezTo>
                    <a:cubicBezTo>
                      <a:pt x="84" y="29"/>
                      <a:pt x="84" y="29"/>
                      <a:pt x="84" y="29"/>
                    </a:cubicBezTo>
                    <a:cubicBezTo>
                      <a:pt x="92" y="29"/>
                      <a:pt x="99" y="23"/>
                      <a:pt x="99" y="15"/>
                    </a:cubicBezTo>
                    <a:cubicBezTo>
                      <a:pt x="99" y="7"/>
                      <a:pt x="92" y="0"/>
                      <a:pt x="84" y="0"/>
                    </a:cubicBezTo>
                    <a:cubicBezTo>
                      <a:pt x="15" y="0"/>
                      <a:pt x="15" y="0"/>
                      <a:pt x="15" y="0"/>
                    </a:cubicBezTo>
                    <a:cubicBezTo>
                      <a:pt x="6" y="0"/>
                      <a:pt x="0" y="7"/>
                      <a:pt x="0" y="15"/>
                    </a:cubicBezTo>
                    <a:cubicBezTo>
                      <a:pt x="0" y="23"/>
                      <a:pt x="6" y="29"/>
                      <a:pt x="15" y="29"/>
                    </a:cubicBezTo>
                    <a:cubicBezTo>
                      <a:pt x="35" y="29"/>
                      <a:pt x="35" y="29"/>
                      <a:pt x="35" y="29"/>
                    </a:cubicBezTo>
                    <a:cubicBezTo>
                      <a:pt x="35" y="113"/>
                      <a:pt x="35" y="113"/>
                      <a:pt x="35" y="113"/>
                    </a:cubicBezTo>
                    <a:cubicBezTo>
                      <a:pt x="15" y="113"/>
                      <a:pt x="15" y="113"/>
                      <a:pt x="15" y="113"/>
                    </a:cubicBezTo>
                    <a:cubicBezTo>
                      <a:pt x="6" y="113"/>
                      <a:pt x="0" y="119"/>
                      <a:pt x="0" y="127"/>
                    </a:cubicBezTo>
                    <a:cubicBezTo>
                      <a:pt x="0" y="134"/>
                      <a:pt x="6" y="141"/>
                      <a:pt x="15" y="141"/>
                    </a:cubicBezTo>
                    <a:cubicBezTo>
                      <a:pt x="84" y="141"/>
                      <a:pt x="84" y="141"/>
                      <a:pt x="84" y="141"/>
                    </a:cubicBezTo>
                    <a:cubicBezTo>
                      <a:pt x="92" y="141"/>
                      <a:pt x="99" y="134"/>
                      <a:pt x="99" y="127"/>
                    </a:cubicBezTo>
                    <a:cubicBezTo>
                      <a:pt x="99" y="119"/>
                      <a:pt x="92" y="113"/>
                      <a:pt x="84" y="11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81" name="Freeform 19">
                <a:extLst>
                  <a:ext uri="{FF2B5EF4-FFF2-40B4-BE49-F238E27FC236}">
                    <a16:creationId xmlns:a16="http://schemas.microsoft.com/office/drawing/2014/main" id="{4F1DB427-1CCB-4941-A05E-529E85938176}"/>
                  </a:ext>
                </a:extLst>
              </p:cNvPr>
              <p:cNvSpPr>
                <a:spLocks/>
              </p:cNvSpPr>
              <p:nvPr/>
            </p:nvSpPr>
            <p:spPr bwMode="auto">
              <a:xfrm>
                <a:off x="3755" y="1704"/>
                <a:ext cx="254" cy="282"/>
              </a:xfrm>
              <a:custGeom>
                <a:avLst/>
                <a:gdLst>
                  <a:gd name="T0" fmla="*/ 112 w 127"/>
                  <a:gd name="T1" fmla="*/ 0 h 141"/>
                  <a:gd name="T2" fmla="*/ 14 w 127"/>
                  <a:gd name="T3" fmla="*/ 0 h 141"/>
                  <a:gd name="T4" fmla="*/ 0 w 127"/>
                  <a:gd name="T5" fmla="*/ 13 h 141"/>
                  <a:gd name="T6" fmla="*/ 14 w 127"/>
                  <a:gd name="T7" fmla="*/ 28 h 141"/>
                  <a:gd name="T8" fmla="*/ 48 w 127"/>
                  <a:gd name="T9" fmla="*/ 28 h 141"/>
                  <a:gd name="T10" fmla="*/ 48 w 127"/>
                  <a:gd name="T11" fmla="*/ 127 h 141"/>
                  <a:gd name="T12" fmla="*/ 63 w 127"/>
                  <a:gd name="T13" fmla="*/ 141 h 141"/>
                  <a:gd name="T14" fmla="*/ 77 w 127"/>
                  <a:gd name="T15" fmla="*/ 127 h 141"/>
                  <a:gd name="T16" fmla="*/ 77 w 127"/>
                  <a:gd name="T17" fmla="*/ 28 h 141"/>
                  <a:gd name="T18" fmla="*/ 112 w 127"/>
                  <a:gd name="T19" fmla="*/ 28 h 141"/>
                  <a:gd name="T20" fmla="*/ 127 w 127"/>
                  <a:gd name="T21" fmla="*/ 13 h 141"/>
                  <a:gd name="T22" fmla="*/ 112 w 127"/>
                  <a:gd name="T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41">
                    <a:moveTo>
                      <a:pt x="112" y="0"/>
                    </a:moveTo>
                    <a:cubicBezTo>
                      <a:pt x="14" y="0"/>
                      <a:pt x="14" y="0"/>
                      <a:pt x="14" y="0"/>
                    </a:cubicBezTo>
                    <a:cubicBezTo>
                      <a:pt x="6" y="0"/>
                      <a:pt x="0" y="6"/>
                      <a:pt x="0" y="13"/>
                    </a:cubicBezTo>
                    <a:cubicBezTo>
                      <a:pt x="0" y="21"/>
                      <a:pt x="6" y="28"/>
                      <a:pt x="14" y="28"/>
                    </a:cubicBezTo>
                    <a:cubicBezTo>
                      <a:pt x="48" y="28"/>
                      <a:pt x="48" y="28"/>
                      <a:pt x="48" y="28"/>
                    </a:cubicBezTo>
                    <a:cubicBezTo>
                      <a:pt x="48" y="127"/>
                      <a:pt x="48" y="127"/>
                      <a:pt x="48" y="127"/>
                    </a:cubicBezTo>
                    <a:cubicBezTo>
                      <a:pt x="48" y="135"/>
                      <a:pt x="55" y="141"/>
                      <a:pt x="63" y="141"/>
                    </a:cubicBezTo>
                    <a:cubicBezTo>
                      <a:pt x="71" y="141"/>
                      <a:pt x="77" y="135"/>
                      <a:pt x="77" y="127"/>
                    </a:cubicBezTo>
                    <a:cubicBezTo>
                      <a:pt x="77" y="28"/>
                      <a:pt x="77" y="28"/>
                      <a:pt x="77" y="28"/>
                    </a:cubicBezTo>
                    <a:cubicBezTo>
                      <a:pt x="112" y="28"/>
                      <a:pt x="112" y="28"/>
                      <a:pt x="112" y="28"/>
                    </a:cubicBezTo>
                    <a:cubicBezTo>
                      <a:pt x="120" y="28"/>
                      <a:pt x="127" y="21"/>
                      <a:pt x="127" y="13"/>
                    </a:cubicBezTo>
                    <a:cubicBezTo>
                      <a:pt x="127" y="6"/>
                      <a:pt x="120" y="0"/>
                      <a:pt x="112"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82" name="Freeform 20">
                <a:extLst>
                  <a:ext uri="{FF2B5EF4-FFF2-40B4-BE49-F238E27FC236}">
                    <a16:creationId xmlns:a16="http://schemas.microsoft.com/office/drawing/2014/main" id="{8A878FB7-7E61-624B-B504-5EAC735A5B3A}"/>
                  </a:ext>
                </a:extLst>
              </p:cNvPr>
              <p:cNvSpPr>
                <a:spLocks noEditPoints="1"/>
              </p:cNvSpPr>
              <p:nvPr/>
            </p:nvSpPr>
            <p:spPr bwMode="auto">
              <a:xfrm>
                <a:off x="2698" y="1704"/>
                <a:ext cx="198" cy="282"/>
              </a:xfrm>
              <a:custGeom>
                <a:avLst/>
                <a:gdLst>
                  <a:gd name="T0" fmla="*/ 69 w 99"/>
                  <a:gd name="T1" fmla="*/ 85 h 141"/>
                  <a:gd name="T2" fmla="*/ 98 w 99"/>
                  <a:gd name="T3" fmla="*/ 44 h 141"/>
                  <a:gd name="T4" fmla="*/ 55 w 99"/>
                  <a:gd name="T5" fmla="*/ 0 h 141"/>
                  <a:gd name="T6" fmla="*/ 14 w 99"/>
                  <a:gd name="T7" fmla="*/ 0 h 141"/>
                  <a:gd name="T8" fmla="*/ 0 w 99"/>
                  <a:gd name="T9" fmla="*/ 14 h 141"/>
                  <a:gd name="T10" fmla="*/ 0 w 99"/>
                  <a:gd name="T11" fmla="*/ 127 h 141"/>
                  <a:gd name="T12" fmla="*/ 14 w 99"/>
                  <a:gd name="T13" fmla="*/ 141 h 141"/>
                  <a:gd name="T14" fmla="*/ 30 w 99"/>
                  <a:gd name="T15" fmla="*/ 127 h 141"/>
                  <a:gd name="T16" fmla="*/ 30 w 99"/>
                  <a:gd name="T17" fmla="*/ 88 h 141"/>
                  <a:gd name="T18" fmla="*/ 34 w 99"/>
                  <a:gd name="T19" fmla="*/ 88 h 141"/>
                  <a:gd name="T20" fmla="*/ 70 w 99"/>
                  <a:gd name="T21" fmla="*/ 135 h 141"/>
                  <a:gd name="T22" fmla="*/ 83 w 99"/>
                  <a:gd name="T23" fmla="*/ 141 h 141"/>
                  <a:gd name="T24" fmla="*/ 91 w 99"/>
                  <a:gd name="T25" fmla="*/ 138 h 141"/>
                  <a:gd name="T26" fmla="*/ 94 w 99"/>
                  <a:gd name="T27" fmla="*/ 118 h 141"/>
                  <a:gd name="T28" fmla="*/ 69 w 99"/>
                  <a:gd name="T29" fmla="*/ 85 h 141"/>
                  <a:gd name="T30" fmla="*/ 69 w 99"/>
                  <a:gd name="T31" fmla="*/ 85 h 141"/>
                  <a:gd name="T32" fmla="*/ 68 w 99"/>
                  <a:gd name="T33" fmla="*/ 44 h 141"/>
                  <a:gd name="T34" fmla="*/ 55 w 99"/>
                  <a:gd name="T35" fmla="*/ 59 h 141"/>
                  <a:gd name="T36" fmla="*/ 30 w 99"/>
                  <a:gd name="T37" fmla="*/ 59 h 141"/>
                  <a:gd name="T38" fmla="*/ 30 w 99"/>
                  <a:gd name="T39" fmla="*/ 28 h 141"/>
                  <a:gd name="T40" fmla="*/ 55 w 99"/>
                  <a:gd name="T41" fmla="*/ 28 h 141"/>
                  <a:gd name="T42" fmla="*/ 68 w 99"/>
                  <a:gd name="T43" fmla="*/ 4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141">
                    <a:moveTo>
                      <a:pt x="69" y="85"/>
                    </a:moveTo>
                    <a:cubicBezTo>
                      <a:pt x="85" y="80"/>
                      <a:pt x="98" y="65"/>
                      <a:pt x="98" y="44"/>
                    </a:cubicBezTo>
                    <a:cubicBezTo>
                      <a:pt x="98" y="16"/>
                      <a:pt x="76" y="0"/>
                      <a:pt x="55" y="0"/>
                    </a:cubicBezTo>
                    <a:cubicBezTo>
                      <a:pt x="14" y="0"/>
                      <a:pt x="14" y="0"/>
                      <a:pt x="14" y="0"/>
                    </a:cubicBezTo>
                    <a:cubicBezTo>
                      <a:pt x="6" y="0"/>
                      <a:pt x="0" y="7"/>
                      <a:pt x="0" y="14"/>
                    </a:cubicBezTo>
                    <a:cubicBezTo>
                      <a:pt x="0" y="127"/>
                      <a:pt x="0" y="127"/>
                      <a:pt x="0" y="127"/>
                    </a:cubicBezTo>
                    <a:cubicBezTo>
                      <a:pt x="0" y="135"/>
                      <a:pt x="6" y="141"/>
                      <a:pt x="14" y="141"/>
                    </a:cubicBezTo>
                    <a:cubicBezTo>
                      <a:pt x="23" y="141"/>
                      <a:pt x="30" y="135"/>
                      <a:pt x="30" y="127"/>
                    </a:cubicBezTo>
                    <a:cubicBezTo>
                      <a:pt x="30" y="88"/>
                      <a:pt x="30" y="88"/>
                      <a:pt x="30" y="88"/>
                    </a:cubicBezTo>
                    <a:cubicBezTo>
                      <a:pt x="34" y="88"/>
                      <a:pt x="34" y="88"/>
                      <a:pt x="34" y="88"/>
                    </a:cubicBezTo>
                    <a:cubicBezTo>
                      <a:pt x="70" y="135"/>
                      <a:pt x="70" y="135"/>
                      <a:pt x="70" y="135"/>
                    </a:cubicBezTo>
                    <a:cubicBezTo>
                      <a:pt x="73" y="139"/>
                      <a:pt x="77" y="141"/>
                      <a:pt x="83" y="141"/>
                    </a:cubicBezTo>
                    <a:cubicBezTo>
                      <a:pt x="86" y="141"/>
                      <a:pt x="89" y="140"/>
                      <a:pt x="91" y="138"/>
                    </a:cubicBezTo>
                    <a:cubicBezTo>
                      <a:pt x="98" y="134"/>
                      <a:pt x="99" y="124"/>
                      <a:pt x="94" y="118"/>
                    </a:cubicBezTo>
                    <a:cubicBezTo>
                      <a:pt x="69" y="85"/>
                      <a:pt x="69" y="85"/>
                      <a:pt x="69" y="85"/>
                    </a:cubicBezTo>
                    <a:cubicBezTo>
                      <a:pt x="69" y="85"/>
                      <a:pt x="69" y="85"/>
                      <a:pt x="69" y="85"/>
                    </a:cubicBezTo>
                    <a:close/>
                    <a:moveTo>
                      <a:pt x="68" y="44"/>
                    </a:moveTo>
                    <a:cubicBezTo>
                      <a:pt x="68" y="57"/>
                      <a:pt x="58" y="59"/>
                      <a:pt x="55" y="59"/>
                    </a:cubicBezTo>
                    <a:cubicBezTo>
                      <a:pt x="30" y="59"/>
                      <a:pt x="30" y="59"/>
                      <a:pt x="30" y="59"/>
                    </a:cubicBezTo>
                    <a:cubicBezTo>
                      <a:pt x="30" y="28"/>
                      <a:pt x="30" y="28"/>
                      <a:pt x="30" y="28"/>
                    </a:cubicBezTo>
                    <a:cubicBezTo>
                      <a:pt x="55" y="28"/>
                      <a:pt x="55" y="28"/>
                      <a:pt x="55" y="28"/>
                    </a:cubicBezTo>
                    <a:cubicBezTo>
                      <a:pt x="58" y="28"/>
                      <a:pt x="68" y="31"/>
                      <a:pt x="68" y="44"/>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83" name="Freeform 21">
                <a:extLst>
                  <a:ext uri="{FF2B5EF4-FFF2-40B4-BE49-F238E27FC236}">
                    <a16:creationId xmlns:a16="http://schemas.microsoft.com/office/drawing/2014/main" id="{B6A9A848-2375-794E-BA4D-E1C5560E7742}"/>
                  </a:ext>
                </a:extLst>
              </p:cNvPr>
              <p:cNvSpPr>
                <a:spLocks/>
              </p:cNvSpPr>
              <p:nvPr/>
            </p:nvSpPr>
            <p:spPr bwMode="auto">
              <a:xfrm>
                <a:off x="3270" y="1704"/>
                <a:ext cx="252" cy="282"/>
              </a:xfrm>
              <a:custGeom>
                <a:avLst/>
                <a:gdLst>
                  <a:gd name="T0" fmla="*/ 63 w 126"/>
                  <a:gd name="T1" fmla="*/ 141 h 141"/>
                  <a:gd name="T2" fmla="*/ 0 w 126"/>
                  <a:gd name="T3" fmla="*/ 71 h 141"/>
                  <a:gd name="T4" fmla="*/ 63 w 126"/>
                  <a:gd name="T5" fmla="*/ 0 h 141"/>
                  <a:gd name="T6" fmla="*/ 101 w 126"/>
                  <a:gd name="T7" fmla="*/ 14 h 141"/>
                  <a:gd name="T8" fmla="*/ 103 w 126"/>
                  <a:gd name="T9" fmla="*/ 35 h 141"/>
                  <a:gd name="T10" fmla="*/ 84 w 126"/>
                  <a:gd name="T11" fmla="*/ 36 h 141"/>
                  <a:gd name="T12" fmla="*/ 63 w 126"/>
                  <a:gd name="T13" fmla="*/ 28 h 141"/>
                  <a:gd name="T14" fmla="*/ 28 w 126"/>
                  <a:gd name="T15" fmla="*/ 71 h 141"/>
                  <a:gd name="T16" fmla="*/ 63 w 126"/>
                  <a:gd name="T17" fmla="*/ 113 h 141"/>
                  <a:gd name="T18" fmla="*/ 96 w 126"/>
                  <a:gd name="T19" fmla="*/ 84 h 141"/>
                  <a:gd name="T20" fmla="*/ 78 w 126"/>
                  <a:gd name="T21" fmla="*/ 84 h 141"/>
                  <a:gd name="T22" fmla="*/ 64 w 126"/>
                  <a:gd name="T23" fmla="*/ 71 h 141"/>
                  <a:gd name="T24" fmla="*/ 78 w 126"/>
                  <a:gd name="T25" fmla="*/ 56 h 141"/>
                  <a:gd name="T26" fmla="*/ 112 w 126"/>
                  <a:gd name="T27" fmla="*/ 56 h 141"/>
                  <a:gd name="T28" fmla="*/ 126 w 126"/>
                  <a:gd name="T29" fmla="*/ 71 h 141"/>
                  <a:gd name="T30" fmla="*/ 63 w 126"/>
                  <a:gd name="T3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41">
                    <a:moveTo>
                      <a:pt x="63" y="141"/>
                    </a:moveTo>
                    <a:cubicBezTo>
                      <a:pt x="29" y="141"/>
                      <a:pt x="0" y="110"/>
                      <a:pt x="0" y="71"/>
                    </a:cubicBezTo>
                    <a:cubicBezTo>
                      <a:pt x="0" y="32"/>
                      <a:pt x="29" y="0"/>
                      <a:pt x="63" y="0"/>
                    </a:cubicBezTo>
                    <a:cubicBezTo>
                      <a:pt x="77" y="0"/>
                      <a:pt x="91" y="5"/>
                      <a:pt x="101" y="14"/>
                    </a:cubicBezTo>
                    <a:cubicBezTo>
                      <a:pt x="108" y="19"/>
                      <a:pt x="108" y="29"/>
                      <a:pt x="103" y="35"/>
                    </a:cubicBezTo>
                    <a:cubicBezTo>
                      <a:pt x="98" y="41"/>
                      <a:pt x="90" y="41"/>
                      <a:pt x="84" y="36"/>
                    </a:cubicBezTo>
                    <a:cubicBezTo>
                      <a:pt x="77" y="31"/>
                      <a:pt x="70" y="28"/>
                      <a:pt x="63" y="28"/>
                    </a:cubicBezTo>
                    <a:cubicBezTo>
                      <a:pt x="44" y="28"/>
                      <a:pt x="28" y="47"/>
                      <a:pt x="28" y="71"/>
                    </a:cubicBezTo>
                    <a:cubicBezTo>
                      <a:pt x="28" y="94"/>
                      <a:pt x="44" y="113"/>
                      <a:pt x="63" y="113"/>
                    </a:cubicBezTo>
                    <a:cubicBezTo>
                      <a:pt x="78" y="113"/>
                      <a:pt x="92" y="101"/>
                      <a:pt x="96" y="84"/>
                    </a:cubicBezTo>
                    <a:cubicBezTo>
                      <a:pt x="78" y="84"/>
                      <a:pt x="78" y="84"/>
                      <a:pt x="78" y="84"/>
                    </a:cubicBezTo>
                    <a:cubicBezTo>
                      <a:pt x="70" y="84"/>
                      <a:pt x="64" y="78"/>
                      <a:pt x="64" y="71"/>
                    </a:cubicBezTo>
                    <a:cubicBezTo>
                      <a:pt x="64" y="63"/>
                      <a:pt x="70" y="56"/>
                      <a:pt x="78" y="56"/>
                    </a:cubicBezTo>
                    <a:cubicBezTo>
                      <a:pt x="112" y="56"/>
                      <a:pt x="112" y="56"/>
                      <a:pt x="112" y="56"/>
                    </a:cubicBezTo>
                    <a:cubicBezTo>
                      <a:pt x="120" y="56"/>
                      <a:pt x="126" y="63"/>
                      <a:pt x="126" y="71"/>
                    </a:cubicBezTo>
                    <a:cubicBezTo>
                      <a:pt x="126" y="110"/>
                      <a:pt x="98" y="141"/>
                      <a:pt x="63"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84" name="Freeform 22">
                <a:extLst>
                  <a:ext uri="{FF2B5EF4-FFF2-40B4-BE49-F238E27FC236}">
                    <a16:creationId xmlns:a16="http://schemas.microsoft.com/office/drawing/2014/main" id="{AAF6C953-4D1F-844D-903E-C0B14A8004BF}"/>
                  </a:ext>
                </a:extLst>
              </p:cNvPr>
              <p:cNvSpPr>
                <a:spLocks/>
              </p:cNvSpPr>
              <p:nvPr/>
            </p:nvSpPr>
            <p:spPr bwMode="auto">
              <a:xfrm>
                <a:off x="2904" y="1698"/>
                <a:ext cx="182" cy="288"/>
              </a:xfrm>
              <a:custGeom>
                <a:avLst/>
                <a:gdLst>
                  <a:gd name="T0" fmla="*/ 43 w 91"/>
                  <a:gd name="T1" fmla="*/ 144 h 144"/>
                  <a:gd name="T2" fmla="*/ 10 w 91"/>
                  <a:gd name="T3" fmla="*/ 136 h 144"/>
                  <a:gd name="T4" fmla="*/ 3 w 91"/>
                  <a:gd name="T5" fmla="*/ 117 h 144"/>
                  <a:gd name="T6" fmla="*/ 20 w 91"/>
                  <a:gd name="T7" fmla="*/ 110 h 144"/>
                  <a:gd name="T8" fmla="*/ 51 w 91"/>
                  <a:gd name="T9" fmla="*/ 114 h 144"/>
                  <a:gd name="T10" fmla="*/ 60 w 91"/>
                  <a:gd name="T11" fmla="*/ 105 h 144"/>
                  <a:gd name="T12" fmla="*/ 40 w 91"/>
                  <a:gd name="T13" fmla="*/ 82 h 144"/>
                  <a:gd name="T14" fmla="*/ 7 w 91"/>
                  <a:gd name="T15" fmla="*/ 32 h 144"/>
                  <a:gd name="T16" fmla="*/ 7 w 91"/>
                  <a:gd name="T17" fmla="*/ 31 h 144"/>
                  <a:gd name="T18" fmla="*/ 28 w 91"/>
                  <a:gd name="T19" fmla="*/ 7 h 144"/>
                  <a:gd name="T20" fmla="*/ 75 w 91"/>
                  <a:gd name="T21" fmla="*/ 10 h 144"/>
                  <a:gd name="T22" fmla="*/ 82 w 91"/>
                  <a:gd name="T23" fmla="*/ 28 h 144"/>
                  <a:gd name="T24" fmla="*/ 64 w 91"/>
                  <a:gd name="T25" fmla="*/ 36 h 144"/>
                  <a:gd name="T26" fmla="*/ 39 w 91"/>
                  <a:gd name="T27" fmla="*/ 32 h 144"/>
                  <a:gd name="T28" fmla="*/ 32 w 91"/>
                  <a:gd name="T29" fmla="*/ 38 h 144"/>
                  <a:gd name="T30" fmla="*/ 49 w 91"/>
                  <a:gd name="T31" fmla="*/ 57 h 144"/>
                  <a:gd name="T32" fmla="*/ 85 w 91"/>
                  <a:gd name="T33" fmla="*/ 112 h 144"/>
                  <a:gd name="T34" fmla="*/ 85 w 91"/>
                  <a:gd name="T35" fmla="*/ 113 h 144"/>
                  <a:gd name="T36" fmla="*/ 62 w 91"/>
                  <a:gd name="T37" fmla="*/ 140 h 144"/>
                  <a:gd name="T38" fmla="*/ 43 w 91"/>
                  <a:gd name="T3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144">
                    <a:moveTo>
                      <a:pt x="43" y="144"/>
                    </a:moveTo>
                    <a:cubicBezTo>
                      <a:pt x="33" y="144"/>
                      <a:pt x="22" y="141"/>
                      <a:pt x="10" y="136"/>
                    </a:cubicBezTo>
                    <a:cubicBezTo>
                      <a:pt x="3" y="132"/>
                      <a:pt x="0" y="125"/>
                      <a:pt x="3" y="117"/>
                    </a:cubicBezTo>
                    <a:cubicBezTo>
                      <a:pt x="6" y="110"/>
                      <a:pt x="14" y="107"/>
                      <a:pt x="20" y="110"/>
                    </a:cubicBezTo>
                    <a:cubicBezTo>
                      <a:pt x="34" y="116"/>
                      <a:pt x="45" y="118"/>
                      <a:pt x="51" y="114"/>
                    </a:cubicBezTo>
                    <a:cubicBezTo>
                      <a:pt x="55" y="113"/>
                      <a:pt x="58" y="109"/>
                      <a:pt x="60" y="105"/>
                    </a:cubicBezTo>
                    <a:cubicBezTo>
                      <a:pt x="61" y="99"/>
                      <a:pt x="61" y="89"/>
                      <a:pt x="40" y="82"/>
                    </a:cubicBezTo>
                    <a:cubicBezTo>
                      <a:pt x="3" y="71"/>
                      <a:pt x="5" y="43"/>
                      <a:pt x="7" y="32"/>
                    </a:cubicBezTo>
                    <a:cubicBezTo>
                      <a:pt x="7" y="31"/>
                      <a:pt x="7" y="31"/>
                      <a:pt x="7" y="31"/>
                    </a:cubicBezTo>
                    <a:cubicBezTo>
                      <a:pt x="10" y="19"/>
                      <a:pt x="18" y="11"/>
                      <a:pt x="28" y="7"/>
                    </a:cubicBezTo>
                    <a:cubicBezTo>
                      <a:pt x="40" y="0"/>
                      <a:pt x="56" y="2"/>
                      <a:pt x="75" y="10"/>
                    </a:cubicBezTo>
                    <a:cubicBezTo>
                      <a:pt x="82" y="13"/>
                      <a:pt x="84" y="21"/>
                      <a:pt x="82" y="28"/>
                    </a:cubicBezTo>
                    <a:cubicBezTo>
                      <a:pt x="79" y="36"/>
                      <a:pt x="71" y="38"/>
                      <a:pt x="64" y="36"/>
                    </a:cubicBezTo>
                    <a:cubicBezTo>
                      <a:pt x="53" y="31"/>
                      <a:pt x="44" y="29"/>
                      <a:pt x="39" y="32"/>
                    </a:cubicBezTo>
                    <a:cubicBezTo>
                      <a:pt x="36" y="33"/>
                      <a:pt x="34" y="36"/>
                      <a:pt x="32" y="38"/>
                    </a:cubicBezTo>
                    <a:cubicBezTo>
                      <a:pt x="31" y="43"/>
                      <a:pt x="31" y="51"/>
                      <a:pt x="49" y="57"/>
                    </a:cubicBezTo>
                    <a:cubicBezTo>
                      <a:pt x="77" y="65"/>
                      <a:pt x="91" y="85"/>
                      <a:pt x="85" y="112"/>
                    </a:cubicBezTo>
                    <a:cubicBezTo>
                      <a:pt x="85" y="113"/>
                      <a:pt x="85" y="113"/>
                      <a:pt x="85" y="113"/>
                    </a:cubicBezTo>
                    <a:cubicBezTo>
                      <a:pt x="81" y="126"/>
                      <a:pt x="73" y="135"/>
                      <a:pt x="62" y="140"/>
                    </a:cubicBezTo>
                    <a:cubicBezTo>
                      <a:pt x="57" y="143"/>
                      <a:pt x="50" y="144"/>
                      <a:pt x="43" y="144"/>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85" name="Freeform 23">
                <a:extLst>
                  <a:ext uri="{FF2B5EF4-FFF2-40B4-BE49-F238E27FC236}">
                    <a16:creationId xmlns:a16="http://schemas.microsoft.com/office/drawing/2014/main" id="{77455DA8-7376-C546-A888-941D0B9E33D1}"/>
                  </a:ext>
                </a:extLst>
              </p:cNvPr>
              <p:cNvSpPr>
                <a:spLocks/>
              </p:cNvSpPr>
              <p:nvPr/>
            </p:nvSpPr>
            <p:spPr bwMode="auto">
              <a:xfrm>
                <a:off x="2936" y="1336"/>
                <a:ext cx="198" cy="282"/>
              </a:xfrm>
              <a:custGeom>
                <a:avLst/>
                <a:gdLst>
                  <a:gd name="T0" fmla="*/ 47 w 99"/>
                  <a:gd name="T1" fmla="*/ 141 h 141"/>
                  <a:gd name="T2" fmla="*/ 11 w 99"/>
                  <a:gd name="T3" fmla="*/ 133 h 141"/>
                  <a:gd name="T4" fmla="*/ 3 w 99"/>
                  <a:gd name="T5" fmla="*/ 115 h 141"/>
                  <a:gd name="T6" fmla="*/ 22 w 99"/>
                  <a:gd name="T7" fmla="*/ 108 h 141"/>
                  <a:gd name="T8" fmla="*/ 56 w 99"/>
                  <a:gd name="T9" fmla="*/ 112 h 141"/>
                  <a:gd name="T10" fmla="*/ 65 w 99"/>
                  <a:gd name="T11" fmla="*/ 104 h 141"/>
                  <a:gd name="T12" fmla="*/ 44 w 99"/>
                  <a:gd name="T13" fmla="*/ 81 h 141"/>
                  <a:gd name="T14" fmla="*/ 7 w 99"/>
                  <a:gd name="T15" fmla="*/ 31 h 141"/>
                  <a:gd name="T16" fmla="*/ 7 w 99"/>
                  <a:gd name="T17" fmla="*/ 29 h 141"/>
                  <a:gd name="T18" fmla="*/ 30 w 99"/>
                  <a:gd name="T19" fmla="*/ 6 h 141"/>
                  <a:gd name="T20" fmla="*/ 82 w 99"/>
                  <a:gd name="T21" fmla="*/ 10 h 141"/>
                  <a:gd name="T22" fmla="*/ 89 w 99"/>
                  <a:gd name="T23" fmla="*/ 28 h 141"/>
                  <a:gd name="T24" fmla="*/ 70 w 99"/>
                  <a:gd name="T25" fmla="*/ 35 h 141"/>
                  <a:gd name="T26" fmla="*/ 42 w 99"/>
                  <a:gd name="T27" fmla="*/ 31 h 141"/>
                  <a:gd name="T28" fmla="*/ 35 w 99"/>
                  <a:gd name="T29" fmla="*/ 38 h 141"/>
                  <a:gd name="T30" fmla="*/ 53 w 99"/>
                  <a:gd name="T31" fmla="*/ 55 h 141"/>
                  <a:gd name="T32" fmla="*/ 93 w 99"/>
                  <a:gd name="T33" fmla="*/ 110 h 141"/>
                  <a:gd name="T34" fmla="*/ 93 w 99"/>
                  <a:gd name="T35" fmla="*/ 111 h 141"/>
                  <a:gd name="T36" fmla="*/ 68 w 99"/>
                  <a:gd name="T37" fmla="*/ 138 h 141"/>
                  <a:gd name="T38" fmla="*/ 47 w 99"/>
                  <a:gd name="T39"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141">
                    <a:moveTo>
                      <a:pt x="47" y="141"/>
                    </a:moveTo>
                    <a:cubicBezTo>
                      <a:pt x="36" y="141"/>
                      <a:pt x="24" y="139"/>
                      <a:pt x="11" y="133"/>
                    </a:cubicBezTo>
                    <a:cubicBezTo>
                      <a:pt x="3" y="130"/>
                      <a:pt x="0" y="123"/>
                      <a:pt x="3" y="115"/>
                    </a:cubicBezTo>
                    <a:cubicBezTo>
                      <a:pt x="6" y="108"/>
                      <a:pt x="15" y="105"/>
                      <a:pt x="22" y="108"/>
                    </a:cubicBezTo>
                    <a:cubicBezTo>
                      <a:pt x="37" y="114"/>
                      <a:pt x="49" y="115"/>
                      <a:pt x="56" y="112"/>
                    </a:cubicBezTo>
                    <a:cubicBezTo>
                      <a:pt x="60" y="110"/>
                      <a:pt x="63" y="108"/>
                      <a:pt x="65" y="104"/>
                    </a:cubicBezTo>
                    <a:cubicBezTo>
                      <a:pt x="66" y="97"/>
                      <a:pt x="67" y="88"/>
                      <a:pt x="44" y="81"/>
                    </a:cubicBezTo>
                    <a:cubicBezTo>
                      <a:pt x="3" y="70"/>
                      <a:pt x="5" y="43"/>
                      <a:pt x="7" y="31"/>
                    </a:cubicBezTo>
                    <a:cubicBezTo>
                      <a:pt x="7" y="29"/>
                      <a:pt x="7" y="29"/>
                      <a:pt x="7" y="29"/>
                    </a:cubicBezTo>
                    <a:cubicBezTo>
                      <a:pt x="11" y="19"/>
                      <a:pt x="19" y="11"/>
                      <a:pt x="30" y="6"/>
                    </a:cubicBezTo>
                    <a:cubicBezTo>
                      <a:pt x="44" y="0"/>
                      <a:pt x="61" y="1"/>
                      <a:pt x="82" y="10"/>
                    </a:cubicBezTo>
                    <a:cubicBezTo>
                      <a:pt x="89" y="13"/>
                      <a:pt x="92" y="21"/>
                      <a:pt x="89" y="28"/>
                    </a:cubicBezTo>
                    <a:cubicBezTo>
                      <a:pt x="86" y="35"/>
                      <a:pt x="77" y="38"/>
                      <a:pt x="70" y="35"/>
                    </a:cubicBezTo>
                    <a:cubicBezTo>
                      <a:pt x="58" y="29"/>
                      <a:pt x="48" y="29"/>
                      <a:pt x="42" y="31"/>
                    </a:cubicBezTo>
                    <a:cubicBezTo>
                      <a:pt x="39" y="32"/>
                      <a:pt x="37" y="34"/>
                      <a:pt x="35" y="38"/>
                    </a:cubicBezTo>
                    <a:cubicBezTo>
                      <a:pt x="34" y="43"/>
                      <a:pt x="34" y="50"/>
                      <a:pt x="53" y="55"/>
                    </a:cubicBezTo>
                    <a:cubicBezTo>
                      <a:pt x="84" y="64"/>
                      <a:pt x="99" y="84"/>
                      <a:pt x="93" y="110"/>
                    </a:cubicBezTo>
                    <a:cubicBezTo>
                      <a:pt x="93" y="111"/>
                      <a:pt x="93" y="111"/>
                      <a:pt x="93" y="111"/>
                    </a:cubicBezTo>
                    <a:cubicBezTo>
                      <a:pt x="88" y="123"/>
                      <a:pt x="80" y="132"/>
                      <a:pt x="68" y="138"/>
                    </a:cubicBezTo>
                    <a:cubicBezTo>
                      <a:pt x="62" y="139"/>
                      <a:pt x="55" y="141"/>
                      <a:pt x="47"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sp>
            <p:nvSpPr>
              <p:cNvPr id="186" name="Freeform 24">
                <a:extLst>
                  <a:ext uri="{FF2B5EF4-FFF2-40B4-BE49-F238E27FC236}">
                    <a16:creationId xmlns:a16="http://schemas.microsoft.com/office/drawing/2014/main" id="{08E86023-291C-BD4E-9F0E-4E327BAAE941}"/>
                  </a:ext>
                </a:extLst>
              </p:cNvPr>
              <p:cNvSpPr>
                <a:spLocks/>
              </p:cNvSpPr>
              <p:nvPr/>
            </p:nvSpPr>
            <p:spPr bwMode="auto">
              <a:xfrm>
                <a:off x="2244" y="1704"/>
                <a:ext cx="248" cy="282"/>
              </a:xfrm>
              <a:custGeom>
                <a:avLst/>
                <a:gdLst>
                  <a:gd name="T0" fmla="*/ 110 w 124"/>
                  <a:gd name="T1" fmla="*/ 0 h 141"/>
                  <a:gd name="T2" fmla="*/ 14 w 124"/>
                  <a:gd name="T3" fmla="*/ 0 h 141"/>
                  <a:gd name="T4" fmla="*/ 0 w 124"/>
                  <a:gd name="T5" fmla="*/ 14 h 141"/>
                  <a:gd name="T6" fmla="*/ 14 w 124"/>
                  <a:gd name="T7" fmla="*/ 28 h 141"/>
                  <a:gd name="T8" fmla="*/ 48 w 124"/>
                  <a:gd name="T9" fmla="*/ 28 h 141"/>
                  <a:gd name="T10" fmla="*/ 48 w 124"/>
                  <a:gd name="T11" fmla="*/ 126 h 141"/>
                  <a:gd name="T12" fmla="*/ 62 w 124"/>
                  <a:gd name="T13" fmla="*/ 141 h 141"/>
                  <a:gd name="T14" fmla="*/ 76 w 124"/>
                  <a:gd name="T15" fmla="*/ 126 h 141"/>
                  <a:gd name="T16" fmla="*/ 76 w 124"/>
                  <a:gd name="T17" fmla="*/ 28 h 141"/>
                  <a:gd name="T18" fmla="*/ 110 w 124"/>
                  <a:gd name="T19" fmla="*/ 28 h 141"/>
                  <a:gd name="T20" fmla="*/ 124 w 124"/>
                  <a:gd name="T21" fmla="*/ 14 h 141"/>
                  <a:gd name="T22" fmla="*/ 110 w 124"/>
                  <a:gd name="T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41">
                    <a:moveTo>
                      <a:pt x="110" y="0"/>
                    </a:moveTo>
                    <a:cubicBezTo>
                      <a:pt x="14" y="0"/>
                      <a:pt x="14" y="0"/>
                      <a:pt x="14" y="0"/>
                    </a:cubicBezTo>
                    <a:cubicBezTo>
                      <a:pt x="6" y="0"/>
                      <a:pt x="0" y="6"/>
                      <a:pt x="0" y="14"/>
                    </a:cubicBezTo>
                    <a:cubicBezTo>
                      <a:pt x="0" y="22"/>
                      <a:pt x="6" y="28"/>
                      <a:pt x="14" y="28"/>
                    </a:cubicBezTo>
                    <a:cubicBezTo>
                      <a:pt x="48" y="28"/>
                      <a:pt x="48" y="28"/>
                      <a:pt x="48" y="28"/>
                    </a:cubicBezTo>
                    <a:cubicBezTo>
                      <a:pt x="48" y="126"/>
                      <a:pt x="48" y="126"/>
                      <a:pt x="48" y="126"/>
                    </a:cubicBezTo>
                    <a:cubicBezTo>
                      <a:pt x="48" y="134"/>
                      <a:pt x="54" y="141"/>
                      <a:pt x="62" y="141"/>
                    </a:cubicBezTo>
                    <a:cubicBezTo>
                      <a:pt x="70" y="141"/>
                      <a:pt x="76" y="134"/>
                      <a:pt x="76" y="126"/>
                    </a:cubicBezTo>
                    <a:cubicBezTo>
                      <a:pt x="76" y="28"/>
                      <a:pt x="76" y="28"/>
                      <a:pt x="76" y="28"/>
                    </a:cubicBezTo>
                    <a:cubicBezTo>
                      <a:pt x="110" y="28"/>
                      <a:pt x="110" y="28"/>
                      <a:pt x="110" y="28"/>
                    </a:cubicBezTo>
                    <a:cubicBezTo>
                      <a:pt x="118" y="28"/>
                      <a:pt x="124" y="22"/>
                      <a:pt x="124" y="14"/>
                    </a:cubicBezTo>
                    <a:cubicBezTo>
                      <a:pt x="124" y="6"/>
                      <a:pt x="118" y="0"/>
                      <a:pt x="110"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sz="1600" kern="0" dirty="0">
                  <a:solidFill>
                    <a:srgbClr val="282828"/>
                  </a:solidFill>
                </a:endParaRPr>
              </a:p>
            </p:txBody>
          </p:sp>
        </p:grpSp>
      </p:grpSp>
      <p:sp>
        <p:nvSpPr>
          <p:cNvPr id="162" name="Left-Right Arrow 133">
            <a:extLst>
              <a:ext uri="{FF2B5EF4-FFF2-40B4-BE49-F238E27FC236}">
                <a16:creationId xmlns:a16="http://schemas.microsoft.com/office/drawing/2014/main" id="{71A6D17B-A892-7840-AF8B-63438FA51FB6}"/>
              </a:ext>
            </a:extLst>
          </p:cNvPr>
          <p:cNvSpPr/>
          <p:nvPr/>
        </p:nvSpPr>
        <p:spPr>
          <a:xfrm>
            <a:off x="2879024" y="1517394"/>
            <a:ext cx="1037945" cy="504254"/>
          </a:xfrm>
          <a:prstGeom prst="leftRightArrow">
            <a:avLst>
              <a:gd name="adj1" fmla="val 59150"/>
              <a:gd name="adj2" fmla="val 43037"/>
            </a:avLst>
          </a:prstGeom>
          <a:solidFill>
            <a:schemeClr val="accent1"/>
          </a:solidFill>
          <a:ln w="12700" cap="flat" cmpd="sng" algn="ctr">
            <a:noFill/>
            <a:prstDash val="solid"/>
          </a:ln>
          <a:effectLst/>
        </p:spPr>
        <p:txBody>
          <a:bodyPr anchor="ctr"/>
          <a:lstStyle/>
          <a:p>
            <a:pPr algn="ctr" defTabSz="609433">
              <a:lnSpc>
                <a:spcPct val="95000"/>
              </a:lnSpc>
              <a:defRPr/>
            </a:pPr>
            <a:endParaRPr lang="en-US" kern="0" dirty="0">
              <a:solidFill>
                <a:schemeClr val="tx1">
                  <a:lumMod val="65000"/>
                  <a:lumOff val="35000"/>
                </a:schemeClr>
              </a:solidFill>
              <a:latin typeface="Arial" panose="020B0604020202020204" pitchFamily="34" charset="0"/>
            </a:endParaRPr>
          </a:p>
        </p:txBody>
      </p:sp>
      <p:sp>
        <p:nvSpPr>
          <p:cNvPr id="7" name="TextBox 6">
            <a:extLst>
              <a:ext uri="{FF2B5EF4-FFF2-40B4-BE49-F238E27FC236}">
                <a16:creationId xmlns:a16="http://schemas.microsoft.com/office/drawing/2014/main" id="{8AB813FA-258E-6F4D-8C75-685B0D87EA7E}"/>
              </a:ext>
            </a:extLst>
          </p:cNvPr>
          <p:cNvSpPr txBox="1"/>
          <p:nvPr/>
        </p:nvSpPr>
        <p:spPr>
          <a:xfrm>
            <a:off x="8096171" y="3229443"/>
            <a:ext cx="2357832" cy="430887"/>
          </a:xfrm>
          <a:prstGeom prst="rect">
            <a:avLst/>
          </a:prstGeom>
          <a:noFill/>
        </p:spPr>
        <p:txBody>
          <a:bodyPr wrap="square" rtlCol="0">
            <a:spAutoFit/>
          </a:bodyPr>
          <a:lstStyle/>
          <a:p>
            <a:pPr algn="ctr"/>
            <a:r>
              <a:rPr lang="en-US" sz="1100" dirty="0"/>
              <a:t>Hybrid </a:t>
            </a:r>
            <a:r>
              <a:rPr lang="en-US" sz="1100" dirty="0" err="1"/>
              <a:t>multicloud</a:t>
            </a:r>
            <a:endParaRPr lang="en-US" sz="1100" dirty="0"/>
          </a:p>
          <a:p>
            <a:pPr algn="ctr"/>
            <a:r>
              <a:rPr lang="en-US" sz="1100" dirty="0"/>
              <a:t>one experience across clouds</a:t>
            </a:r>
          </a:p>
        </p:txBody>
      </p:sp>
      <p:grpSp>
        <p:nvGrpSpPr>
          <p:cNvPr id="21" name="Group 20">
            <a:extLst>
              <a:ext uri="{FF2B5EF4-FFF2-40B4-BE49-F238E27FC236}">
                <a16:creationId xmlns:a16="http://schemas.microsoft.com/office/drawing/2014/main" id="{23AE14FD-50A2-BA44-97EB-80A898911EE5}"/>
              </a:ext>
            </a:extLst>
          </p:cNvPr>
          <p:cNvGrpSpPr/>
          <p:nvPr/>
        </p:nvGrpSpPr>
        <p:grpSpPr>
          <a:xfrm>
            <a:off x="5840920" y="2166475"/>
            <a:ext cx="937106" cy="1148821"/>
            <a:chOff x="10781338" y="3468488"/>
            <a:chExt cx="937106" cy="1148821"/>
          </a:xfrm>
        </p:grpSpPr>
        <p:sp>
          <p:nvSpPr>
            <p:cNvPr id="216" name="Rectangle 215">
              <a:extLst>
                <a:ext uri="{FF2B5EF4-FFF2-40B4-BE49-F238E27FC236}">
                  <a16:creationId xmlns:a16="http://schemas.microsoft.com/office/drawing/2014/main" id="{8E039F38-D92D-BC45-86B2-E7F1A612B15B}"/>
                </a:ext>
              </a:extLst>
            </p:cNvPr>
            <p:cNvSpPr/>
            <p:nvPr/>
          </p:nvSpPr>
          <p:spPr>
            <a:xfrm>
              <a:off x="10921292" y="3869952"/>
              <a:ext cx="660669" cy="747357"/>
            </a:xfrm>
            <a:prstGeom prst="rect">
              <a:avLst/>
            </a:prstGeom>
            <a:solidFill>
              <a:srgbClr val="FFFFFF"/>
            </a:solidFill>
            <a:ln w="12700" cap="flat" cmpd="sng" algn="ctr">
              <a:solidFill>
                <a:srgbClr val="00BCEB"/>
              </a:solidFill>
              <a:prstDash val="solid"/>
            </a:ln>
            <a:effectLst/>
          </p:spPr>
          <p:txBody>
            <a:bodyPr anchor="ctr"/>
            <a:lstStyle/>
            <a:p>
              <a:pPr algn="ctr" defTabSz="609433">
                <a:lnSpc>
                  <a:spcPct val="95000"/>
                </a:lnSpc>
                <a:defRPr/>
              </a:pPr>
              <a:endParaRPr lang="en-US" kern="0" dirty="0">
                <a:latin typeface="Arial" panose="020B0604020202020204" pitchFamily="34" charset="0"/>
              </a:endParaRPr>
            </a:p>
          </p:txBody>
        </p:sp>
        <p:sp>
          <p:nvSpPr>
            <p:cNvPr id="218" name="Rectangle 217">
              <a:extLst>
                <a:ext uri="{FF2B5EF4-FFF2-40B4-BE49-F238E27FC236}">
                  <a16:creationId xmlns:a16="http://schemas.microsoft.com/office/drawing/2014/main" id="{D4E211C2-A856-404E-8559-DBB53DDAB0E9}"/>
                </a:ext>
              </a:extLst>
            </p:cNvPr>
            <p:cNvSpPr/>
            <p:nvPr/>
          </p:nvSpPr>
          <p:spPr>
            <a:xfrm>
              <a:off x="10781338" y="3468488"/>
              <a:ext cx="937106" cy="413959"/>
            </a:xfrm>
            <a:prstGeom prst="rect">
              <a:avLst/>
            </a:prstGeom>
          </p:spPr>
          <p:txBody>
            <a:bodyPr>
              <a:spAutoFit/>
            </a:bodyPr>
            <a:lstStyle/>
            <a:p>
              <a:pPr algn="ctr" defTabSz="914149">
                <a:lnSpc>
                  <a:spcPct val="95000"/>
                </a:lnSpc>
                <a:spcBef>
                  <a:spcPts val="400"/>
                </a:spcBef>
                <a:spcAft>
                  <a:spcPts val="200"/>
                </a:spcAft>
                <a:buClr>
                  <a:srgbClr val="0067C5"/>
                </a:buClr>
                <a:defRPr/>
              </a:pPr>
              <a:r>
                <a:rPr lang="en-US" sz="1100" kern="0" dirty="0">
                  <a:latin typeface="Arial"/>
                </a:rPr>
                <a:t>Healthcare  apps</a:t>
              </a:r>
            </a:p>
          </p:txBody>
        </p:sp>
        <p:pic>
          <p:nvPicPr>
            <p:cNvPr id="16" name="Graphic 15" descr="Heart with pulse">
              <a:extLst>
                <a:ext uri="{FF2B5EF4-FFF2-40B4-BE49-F238E27FC236}">
                  <a16:creationId xmlns:a16="http://schemas.microsoft.com/office/drawing/2014/main" id="{63A66F34-3548-FA4F-8AB3-7F1B75D6C1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47029" y="4090168"/>
              <a:ext cx="366633" cy="366633"/>
            </a:xfrm>
            <a:prstGeom prst="rect">
              <a:avLst/>
            </a:prstGeom>
          </p:spPr>
        </p:pic>
        <p:pic>
          <p:nvPicPr>
            <p:cNvPr id="18" name="Graphic 17" descr="Medical">
              <a:extLst>
                <a:ext uri="{FF2B5EF4-FFF2-40B4-BE49-F238E27FC236}">
                  <a16:creationId xmlns:a16="http://schemas.microsoft.com/office/drawing/2014/main" id="{EC135FE2-5400-2848-B1AB-02246DD8AE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45049" y="3912321"/>
              <a:ext cx="306182" cy="306182"/>
            </a:xfrm>
            <a:prstGeom prst="rect">
              <a:avLst/>
            </a:prstGeom>
          </p:spPr>
        </p:pic>
        <p:sp>
          <p:nvSpPr>
            <p:cNvPr id="231" name="TextBox 230">
              <a:extLst>
                <a:ext uri="{FF2B5EF4-FFF2-40B4-BE49-F238E27FC236}">
                  <a16:creationId xmlns:a16="http://schemas.microsoft.com/office/drawing/2014/main" id="{9B1B9824-7CA1-E04B-B876-3CAD7516F9DD}"/>
                </a:ext>
              </a:extLst>
            </p:cNvPr>
            <p:cNvSpPr txBox="1"/>
            <p:nvPr/>
          </p:nvSpPr>
          <p:spPr>
            <a:xfrm>
              <a:off x="10953432" y="4403318"/>
              <a:ext cx="648798" cy="200055"/>
            </a:xfrm>
            <a:prstGeom prst="rect">
              <a:avLst/>
            </a:prstGeom>
            <a:noFill/>
          </p:spPr>
          <p:txBody>
            <a:bodyPr wrap="square" rtlCol="0">
              <a:spAutoFit/>
            </a:bodyPr>
            <a:lstStyle/>
            <a:p>
              <a:r>
                <a:rPr lang="en-US" sz="700" dirty="0"/>
                <a:t>EHR/PACS</a:t>
              </a:r>
            </a:p>
          </p:txBody>
        </p:sp>
      </p:grpSp>
      <p:sp>
        <p:nvSpPr>
          <p:cNvPr id="232" name="Rectangle 231">
            <a:extLst>
              <a:ext uri="{FF2B5EF4-FFF2-40B4-BE49-F238E27FC236}">
                <a16:creationId xmlns:a16="http://schemas.microsoft.com/office/drawing/2014/main" id="{B0AEB223-5016-CF43-8B8A-10AC4EC393EA}"/>
              </a:ext>
            </a:extLst>
          </p:cNvPr>
          <p:cNvSpPr/>
          <p:nvPr/>
        </p:nvSpPr>
        <p:spPr>
          <a:xfrm>
            <a:off x="8128889" y="5428958"/>
            <a:ext cx="4059936" cy="594360"/>
          </a:xfrm>
          <a:prstGeom prst="rect">
            <a:avLst/>
          </a:prstGeom>
          <a:solidFill>
            <a:schemeClr val="accent1"/>
          </a:solidFill>
        </p:spPr>
        <p:txBody>
          <a:bodyPr wrap="square">
            <a:noAutofit/>
          </a:bodyPr>
          <a:lstStyle/>
          <a:p>
            <a:pPr algn="ctr">
              <a:lnSpc>
                <a:spcPct val="90000"/>
              </a:lnSpc>
            </a:pPr>
            <a:r>
              <a:rPr lang="en-US" sz="1600" dirty="0"/>
              <a:t>Secure and protect data across</a:t>
            </a:r>
            <a:br>
              <a:rPr lang="en-US" sz="1600" dirty="0"/>
            </a:br>
            <a:r>
              <a:rPr lang="en-US" sz="1600" dirty="0"/>
              <a:t>hybrid </a:t>
            </a:r>
            <a:r>
              <a:rPr lang="en-US" sz="1600" dirty="0" err="1"/>
              <a:t>multicloud</a:t>
            </a:r>
            <a:endParaRPr lang="en-US" sz="1600" dirty="0"/>
          </a:p>
        </p:txBody>
      </p:sp>
      <p:grpSp>
        <p:nvGrpSpPr>
          <p:cNvPr id="233" name="Group 232">
            <a:extLst>
              <a:ext uri="{FF2B5EF4-FFF2-40B4-BE49-F238E27FC236}">
                <a16:creationId xmlns:a16="http://schemas.microsoft.com/office/drawing/2014/main" id="{7048C5F9-CE94-2840-8900-C20FDE4A101C}"/>
              </a:ext>
            </a:extLst>
          </p:cNvPr>
          <p:cNvGrpSpPr/>
          <p:nvPr/>
        </p:nvGrpSpPr>
        <p:grpSpPr>
          <a:xfrm>
            <a:off x="6553659" y="2308010"/>
            <a:ext cx="937106" cy="1015621"/>
            <a:chOff x="10781337" y="3605362"/>
            <a:chExt cx="937106" cy="1015621"/>
          </a:xfrm>
        </p:grpSpPr>
        <p:sp>
          <p:nvSpPr>
            <p:cNvPr id="234" name="Rectangle 233">
              <a:extLst>
                <a:ext uri="{FF2B5EF4-FFF2-40B4-BE49-F238E27FC236}">
                  <a16:creationId xmlns:a16="http://schemas.microsoft.com/office/drawing/2014/main" id="{7755944D-83DF-4245-86A6-58262A88B20A}"/>
                </a:ext>
              </a:extLst>
            </p:cNvPr>
            <p:cNvSpPr/>
            <p:nvPr/>
          </p:nvSpPr>
          <p:spPr>
            <a:xfrm>
              <a:off x="10921292" y="3869952"/>
              <a:ext cx="660669" cy="751031"/>
            </a:xfrm>
            <a:prstGeom prst="rect">
              <a:avLst/>
            </a:prstGeom>
            <a:solidFill>
              <a:srgbClr val="FFFFFF"/>
            </a:solidFill>
            <a:ln w="12700" cap="flat" cmpd="sng" algn="ctr">
              <a:solidFill>
                <a:srgbClr val="00BCEB"/>
              </a:solidFill>
              <a:prstDash val="solid"/>
            </a:ln>
            <a:effectLst/>
          </p:spPr>
          <p:txBody>
            <a:bodyPr anchor="ctr"/>
            <a:lstStyle/>
            <a:p>
              <a:pPr algn="ctr" defTabSz="609433">
                <a:lnSpc>
                  <a:spcPct val="95000"/>
                </a:lnSpc>
                <a:defRPr/>
              </a:pPr>
              <a:endParaRPr lang="en-US" kern="0" dirty="0">
                <a:latin typeface="Arial" panose="020B0604020202020204" pitchFamily="34" charset="0"/>
              </a:endParaRPr>
            </a:p>
          </p:txBody>
        </p:sp>
        <p:sp>
          <p:nvSpPr>
            <p:cNvPr id="235" name="Rectangle 234">
              <a:extLst>
                <a:ext uri="{FF2B5EF4-FFF2-40B4-BE49-F238E27FC236}">
                  <a16:creationId xmlns:a16="http://schemas.microsoft.com/office/drawing/2014/main" id="{694C496B-B228-F64C-BB82-085214A1A6CB}"/>
                </a:ext>
              </a:extLst>
            </p:cNvPr>
            <p:cNvSpPr/>
            <p:nvPr/>
          </p:nvSpPr>
          <p:spPr>
            <a:xfrm>
              <a:off x="10781337" y="3605362"/>
              <a:ext cx="937106" cy="253146"/>
            </a:xfrm>
            <a:prstGeom prst="rect">
              <a:avLst/>
            </a:prstGeom>
          </p:spPr>
          <p:txBody>
            <a:bodyPr>
              <a:spAutoFit/>
            </a:bodyPr>
            <a:lstStyle/>
            <a:p>
              <a:pPr algn="ctr" defTabSz="914149">
                <a:lnSpc>
                  <a:spcPct val="95000"/>
                </a:lnSpc>
                <a:spcBef>
                  <a:spcPts val="400"/>
                </a:spcBef>
                <a:spcAft>
                  <a:spcPts val="200"/>
                </a:spcAft>
                <a:buClr>
                  <a:srgbClr val="0067C5"/>
                </a:buClr>
                <a:defRPr/>
              </a:pPr>
              <a:r>
                <a:rPr lang="en-US" sz="1100" kern="0" dirty="0">
                  <a:latin typeface="Arial"/>
                </a:rPr>
                <a:t>VDI</a:t>
              </a:r>
            </a:p>
          </p:txBody>
        </p:sp>
        <p:sp>
          <p:nvSpPr>
            <p:cNvPr id="238" name="TextBox 237">
              <a:extLst>
                <a:ext uri="{FF2B5EF4-FFF2-40B4-BE49-F238E27FC236}">
                  <a16:creationId xmlns:a16="http://schemas.microsoft.com/office/drawing/2014/main" id="{25E03452-F348-4B42-B69D-8BD62F8DA8E5}"/>
                </a:ext>
              </a:extLst>
            </p:cNvPr>
            <p:cNvSpPr txBox="1"/>
            <p:nvPr/>
          </p:nvSpPr>
          <p:spPr>
            <a:xfrm>
              <a:off x="10857250" y="3993547"/>
              <a:ext cx="785281" cy="523220"/>
            </a:xfrm>
            <a:prstGeom prst="rect">
              <a:avLst/>
            </a:prstGeom>
            <a:noFill/>
          </p:spPr>
          <p:txBody>
            <a:bodyPr wrap="square" rtlCol="0">
              <a:spAutoFit/>
            </a:bodyPr>
            <a:lstStyle/>
            <a:p>
              <a:pPr algn="ctr"/>
              <a:r>
                <a:rPr lang="en-US" sz="700" dirty="0"/>
                <a:t>Remote working, </a:t>
              </a:r>
            </a:p>
            <a:p>
              <a:pPr algn="ctr"/>
              <a:r>
                <a:rPr lang="en-US" sz="700" dirty="0"/>
                <a:t>3D graphics visualization</a:t>
              </a:r>
            </a:p>
          </p:txBody>
        </p:sp>
      </p:grpSp>
      <p:cxnSp>
        <p:nvCxnSpPr>
          <p:cNvPr id="239" name="Straight Connector 238">
            <a:extLst>
              <a:ext uri="{FF2B5EF4-FFF2-40B4-BE49-F238E27FC236}">
                <a16:creationId xmlns:a16="http://schemas.microsoft.com/office/drawing/2014/main" id="{D3333F9F-5BF6-AC4F-A26A-44C114F36D6D}"/>
              </a:ext>
            </a:extLst>
          </p:cNvPr>
          <p:cNvCxnSpPr>
            <a:cxnSpLocks/>
          </p:cNvCxnSpPr>
          <p:nvPr/>
        </p:nvCxnSpPr>
        <p:spPr>
          <a:xfrm>
            <a:off x="4124170" y="3375012"/>
            <a:ext cx="1137539" cy="640071"/>
          </a:xfrm>
          <a:prstGeom prst="line">
            <a:avLst/>
          </a:prstGeom>
          <a:noFill/>
          <a:ln w="28575" cap="flat" cmpd="sng" algn="ctr">
            <a:solidFill>
              <a:schemeClr val="accent1"/>
            </a:solidFill>
            <a:prstDash val="sysDash"/>
            <a:round/>
            <a:headEnd type="none" w="med" len="med"/>
            <a:tailEnd type="none" w="med" len="med"/>
          </a:ln>
          <a:effectLst/>
        </p:spPr>
      </p:cxnSp>
      <p:cxnSp>
        <p:nvCxnSpPr>
          <p:cNvPr id="241" name="Straight Connector 240">
            <a:extLst>
              <a:ext uri="{FF2B5EF4-FFF2-40B4-BE49-F238E27FC236}">
                <a16:creationId xmlns:a16="http://schemas.microsoft.com/office/drawing/2014/main" id="{6B18A458-4609-744B-A0D1-692D91E79B57}"/>
              </a:ext>
            </a:extLst>
          </p:cNvPr>
          <p:cNvCxnSpPr>
            <a:cxnSpLocks/>
            <a:stCxn id="234" idx="2"/>
          </p:cNvCxnSpPr>
          <p:nvPr/>
        </p:nvCxnSpPr>
        <p:spPr>
          <a:xfrm flipH="1">
            <a:off x="5713673" y="3323631"/>
            <a:ext cx="1310276" cy="630646"/>
          </a:xfrm>
          <a:prstGeom prst="line">
            <a:avLst/>
          </a:prstGeom>
          <a:noFill/>
          <a:ln w="28575" cap="flat" cmpd="sng" algn="ctr">
            <a:solidFill>
              <a:schemeClr val="accent1"/>
            </a:solidFill>
            <a:prstDash val="sysDash"/>
            <a:round/>
            <a:headEnd type="none" w="med" len="med"/>
            <a:tailEnd type="none" w="med" len="med"/>
          </a:ln>
          <a:effectLst/>
        </p:spPr>
      </p:cxnSp>
      <p:pic>
        <p:nvPicPr>
          <p:cNvPr id="126" name="Picture 125" descr="A close up of a computer&#10;&#10;Description automatically generated">
            <a:extLst>
              <a:ext uri="{FF2B5EF4-FFF2-40B4-BE49-F238E27FC236}">
                <a16:creationId xmlns:a16="http://schemas.microsoft.com/office/drawing/2014/main" id="{87A40DF9-2EEF-8A46-8173-0AEACD82ECA0}"/>
              </a:ext>
            </a:extLst>
          </p:cNvPr>
          <p:cNvPicPr>
            <a:picLocks noChangeAspect="1"/>
          </p:cNvPicPr>
          <p:nvPr/>
        </p:nvPicPr>
        <p:blipFill>
          <a:blip r:embed="rId9"/>
          <a:stretch>
            <a:fillRect/>
          </a:stretch>
        </p:blipFill>
        <p:spPr>
          <a:xfrm>
            <a:off x="5024435" y="3700945"/>
            <a:ext cx="845748" cy="1607950"/>
          </a:xfrm>
          <a:prstGeom prst="rect">
            <a:avLst/>
          </a:prstGeom>
        </p:spPr>
      </p:pic>
      <p:grpSp>
        <p:nvGrpSpPr>
          <p:cNvPr id="266" name="Group 265">
            <a:extLst>
              <a:ext uri="{FF2B5EF4-FFF2-40B4-BE49-F238E27FC236}">
                <a16:creationId xmlns:a16="http://schemas.microsoft.com/office/drawing/2014/main" id="{A054E4A3-03ED-7544-AFC4-C5B28E2CD719}"/>
              </a:ext>
            </a:extLst>
          </p:cNvPr>
          <p:cNvGrpSpPr/>
          <p:nvPr/>
        </p:nvGrpSpPr>
        <p:grpSpPr>
          <a:xfrm>
            <a:off x="10714334" y="275541"/>
            <a:ext cx="1255273" cy="988621"/>
            <a:chOff x="738231" y="1413153"/>
            <a:chExt cx="5356181" cy="4393712"/>
          </a:xfrm>
        </p:grpSpPr>
        <p:grpSp>
          <p:nvGrpSpPr>
            <p:cNvPr id="267" name="Group 266">
              <a:extLst>
                <a:ext uri="{FF2B5EF4-FFF2-40B4-BE49-F238E27FC236}">
                  <a16:creationId xmlns:a16="http://schemas.microsoft.com/office/drawing/2014/main" id="{C9F6BB68-7324-7C44-BFD5-65D9DDC0DA28}"/>
                </a:ext>
              </a:extLst>
            </p:cNvPr>
            <p:cNvGrpSpPr/>
            <p:nvPr/>
          </p:nvGrpSpPr>
          <p:grpSpPr>
            <a:xfrm>
              <a:off x="1281210" y="1413153"/>
              <a:ext cx="4245736" cy="4309243"/>
              <a:chOff x="981439" y="2103263"/>
              <a:chExt cx="4247949" cy="4311487"/>
            </a:xfrm>
          </p:grpSpPr>
          <p:pic>
            <p:nvPicPr>
              <p:cNvPr id="272" name="Picture 271" descr="A close up of a necklace&#10;&#10;Description automatically generated">
                <a:extLst>
                  <a:ext uri="{FF2B5EF4-FFF2-40B4-BE49-F238E27FC236}">
                    <a16:creationId xmlns:a16="http://schemas.microsoft.com/office/drawing/2014/main" id="{424FCAEB-D799-2C44-8388-B40B2AA24B85}"/>
                  </a:ext>
                </a:extLst>
              </p:cNvPr>
              <p:cNvPicPr>
                <a:picLocks noChangeAspect="1"/>
              </p:cNvPicPr>
              <p:nvPr/>
            </p:nvPicPr>
            <p:blipFill>
              <a:blip r:embed="rId14">
                <a:duotone>
                  <a:prstClr val="black"/>
                  <a:schemeClr val="accent5">
                    <a:tint val="45000"/>
                    <a:satMod val="400000"/>
                  </a:schemeClr>
                </a:duotone>
              </a:blip>
              <a:stretch>
                <a:fillRect/>
              </a:stretch>
            </p:blipFill>
            <p:spPr>
              <a:xfrm rot="20952165">
                <a:off x="1313507" y="2302739"/>
                <a:ext cx="3698736" cy="3698736"/>
              </a:xfrm>
              <a:prstGeom prst="rect">
                <a:avLst/>
              </a:prstGeom>
            </p:spPr>
          </p:pic>
          <p:pic>
            <p:nvPicPr>
              <p:cNvPr id="273" name="Picture 272" descr="A close up of a necklace&#10;&#10;Description automatically generated">
                <a:extLst>
                  <a:ext uri="{FF2B5EF4-FFF2-40B4-BE49-F238E27FC236}">
                    <a16:creationId xmlns:a16="http://schemas.microsoft.com/office/drawing/2014/main" id="{B8848ABC-1FCF-9246-813D-F11B095C56DF}"/>
                  </a:ext>
                </a:extLst>
              </p:cNvPr>
              <p:cNvPicPr>
                <a:picLocks noChangeAspect="1"/>
              </p:cNvPicPr>
              <p:nvPr/>
            </p:nvPicPr>
            <p:blipFill>
              <a:blip r:embed="rId14">
                <a:duotone>
                  <a:prstClr val="black"/>
                  <a:schemeClr val="accent5">
                    <a:tint val="45000"/>
                    <a:satMod val="400000"/>
                  </a:schemeClr>
                </a:duotone>
              </a:blip>
              <a:stretch>
                <a:fillRect/>
              </a:stretch>
            </p:blipFill>
            <p:spPr>
              <a:xfrm rot="6865357" flipH="1">
                <a:off x="1546625" y="2527165"/>
                <a:ext cx="3249885" cy="3249885"/>
              </a:xfrm>
              <a:prstGeom prst="rect">
                <a:avLst/>
              </a:prstGeom>
            </p:spPr>
          </p:pic>
          <p:pic>
            <p:nvPicPr>
              <p:cNvPr id="274" name="Picture 273">
                <a:extLst>
                  <a:ext uri="{FF2B5EF4-FFF2-40B4-BE49-F238E27FC236}">
                    <a16:creationId xmlns:a16="http://schemas.microsoft.com/office/drawing/2014/main" id="{C7993604-1F82-6A4D-B0CC-6926CDD0EAD1}"/>
                  </a:ext>
                </a:extLst>
              </p:cNvPr>
              <p:cNvPicPr>
                <a:picLocks noChangeAspect="1"/>
              </p:cNvPicPr>
              <p:nvPr/>
            </p:nvPicPr>
            <p:blipFill>
              <a:blip r:embed="rId15">
                <a:duotone>
                  <a:schemeClr val="accent6">
                    <a:shade val="45000"/>
                    <a:satMod val="135000"/>
                  </a:schemeClr>
                  <a:prstClr val="white"/>
                </a:duotone>
              </a:blip>
              <a:stretch>
                <a:fillRect/>
              </a:stretch>
            </p:blipFill>
            <p:spPr>
              <a:xfrm>
                <a:off x="3509532" y="4819538"/>
                <a:ext cx="1719856" cy="683533"/>
              </a:xfrm>
              <a:prstGeom prst="rect">
                <a:avLst/>
              </a:prstGeom>
            </p:spPr>
          </p:pic>
          <p:pic>
            <p:nvPicPr>
              <p:cNvPr id="275" name="Picture 274" descr="A close up of a logo&#10;&#10;Description automatically generated">
                <a:extLst>
                  <a:ext uri="{FF2B5EF4-FFF2-40B4-BE49-F238E27FC236}">
                    <a16:creationId xmlns:a16="http://schemas.microsoft.com/office/drawing/2014/main" id="{7A7A6E36-452F-5B4D-8065-B157B2533E5C}"/>
                  </a:ext>
                </a:extLst>
              </p:cNvPr>
              <p:cNvPicPr>
                <a:picLocks noChangeAspect="1"/>
              </p:cNvPicPr>
              <p:nvPr/>
            </p:nvPicPr>
            <p:blipFill>
              <a:blip r:embed="rId16"/>
              <a:stretch>
                <a:fillRect/>
              </a:stretch>
            </p:blipFill>
            <p:spPr>
              <a:xfrm>
                <a:off x="1935486" y="2918047"/>
                <a:ext cx="2468555" cy="2468122"/>
              </a:xfrm>
              <a:prstGeom prst="rect">
                <a:avLst/>
              </a:prstGeom>
            </p:spPr>
          </p:pic>
          <p:pic>
            <p:nvPicPr>
              <p:cNvPr id="276" name="Picture 275">
                <a:extLst>
                  <a:ext uri="{FF2B5EF4-FFF2-40B4-BE49-F238E27FC236}">
                    <a16:creationId xmlns:a16="http://schemas.microsoft.com/office/drawing/2014/main" id="{369092BA-20CF-5D44-820E-11EEC3700CB3}"/>
                  </a:ext>
                </a:extLst>
              </p:cNvPr>
              <p:cNvPicPr>
                <a:picLocks noChangeAspect="1"/>
              </p:cNvPicPr>
              <p:nvPr/>
            </p:nvPicPr>
            <p:blipFill>
              <a:blip r:embed="rId17"/>
              <a:stretch>
                <a:fillRect/>
              </a:stretch>
            </p:blipFill>
            <p:spPr>
              <a:xfrm>
                <a:off x="1650388" y="2103263"/>
                <a:ext cx="1790745" cy="742504"/>
              </a:xfrm>
              <a:prstGeom prst="rect">
                <a:avLst/>
              </a:prstGeom>
            </p:spPr>
          </p:pic>
          <p:pic>
            <p:nvPicPr>
              <p:cNvPr id="277" name="Picture 276">
                <a:extLst>
                  <a:ext uri="{FF2B5EF4-FFF2-40B4-BE49-F238E27FC236}">
                    <a16:creationId xmlns:a16="http://schemas.microsoft.com/office/drawing/2014/main" id="{F962B0C9-6ACE-414A-849E-435A9111691D}"/>
                  </a:ext>
                </a:extLst>
              </p:cNvPr>
              <p:cNvPicPr>
                <a:picLocks noChangeAspect="1"/>
              </p:cNvPicPr>
              <p:nvPr/>
            </p:nvPicPr>
            <p:blipFill>
              <a:blip r:embed="rId18"/>
              <a:stretch>
                <a:fillRect/>
              </a:stretch>
            </p:blipFill>
            <p:spPr>
              <a:xfrm>
                <a:off x="981439" y="2382899"/>
                <a:ext cx="1597652" cy="580039"/>
              </a:xfrm>
              <a:prstGeom prst="rect">
                <a:avLst/>
              </a:prstGeom>
            </p:spPr>
          </p:pic>
          <p:sp>
            <p:nvSpPr>
              <p:cNvPr id="278" name="TextBox 277">
                <a:extLst>
                  <a:ext uri="{FF2B5EF4-FFF2-40B4-BE49-F238E27FC236}">
                    <a16:creationId xmlns:a16="http://schemas.microsoft.com/office/drawing/2014/main" id="{CD2A2307-47FA-014D-AD66-644D26CFCF7C}"/>
                  </a:ext>
                </a:extLst>
              </p:cNvPr>
              <p:cNvSpPr txBox="1"/>
              <p:nvPr/>
            </p:nvSpPr>
            <p:spPr>
              <a:xfrm>
                <a:off x="1512989" y="2662078"/>
                <a:ext cx="454610" cy="278774"/>
              </a:xfrm>
              <a:prstGeom prst="rect">
                <a:avLst/>
              </a:prstGeom>
            </p:spPr>
            <p:txBody>
              <a:bodyPr vert="horz" wrap="none" lIns="0" tIns="0" rIns="0" bIns="0" rtlCol="0" anchor="t">
                <a:spAutoFit/>
              </a:bodyPr>
              <a:lstStyle/>
              <a:p>
                <a:pPr algn="ctr" defTabSz="775614">
                  <a:lnSpc>
                    <a:spcPct val="80000"/>
                  </a:lnSpc>
                  <a:spcBef>
                    <a:spcPts val="340"/>
                  </a:spcBef>
                  <a:spcAft>
                    <a:spcPts val="170"/>
                  </a:spcAft>
                  <a:buClr>
                    <a:schemeClr val="accent1"/>
                  </a:buClr>
                </a:pPr>
                <a:r>
                  <a:rPr lang="en-US" sz="300" b="1" dirty="0">
                    <a:solidFill>
                      <a:schemeClr val="bg1"/>
                    </a:solidFill>
                    <a:latin typeface="Arial" panose="020B0604020202020204" pitchFamily="34" charset="0"/>
                    <a:ea typeface="Arial" charset="0"/>
                    <a:cs typeface="Arial" panose="020B0604020202020204" pitchFamily="34" charset="0"/>
                  </a:rPr>
                  <a:t>PUBLIC</a:t>
                </a:r>
                <a:br>
                  <a:rPr lang="en-US" sz="300" b="1" dirty="0">
                    <a:solidFill>
                      <a:schemeClr val="bg1"/>
                    </a:solidFill>
                    <a:latin typeface="Arial" panose="020B0604020202020204" pitchFamily="34" charset="0"/>
                    <a:ea typeface="Arial" charset="0"/>
                    <a:cs typeface="Arial" panose="020B0604020202020204" pitchFamily="34" charset="0"/>
                  </a:rPr>
                </a:br>
                <a:r>
                  <a:rPr lang="en-US" sz="300" b="1" dirty="0">
                    <a:solidFill>
                      <a:schemeClr val="bg1"/>
                    </a:solidFill>
                    <a:latin typeface="Arial" panose="020B0604020202020204" pitchFamily="34" charset="0"/>
                    <a:ea typeface="Arial" charset="0"/>
                    <a:cs typeface="Arial" panose="020B0604020202020204" pitchFamily="34" charset="0"/>
                  </a:rPr>
                  <a:t>CLOUD</a:t>
                </a:r>
              </a:p>
            </p:txBody>
          </p:sp>
          <p:sp>
            <p:nvSpPr>
              <p:cNvPr id="279" name="TextBox 278">
                <a:extLst>
                  <a:ext uri="{FF2B5EF4-FFF2-40B4-BE49-F238E27FC236}">
                    <a16:creationId xmlns:a16="http://schemas.microsoft.com/office/drawing/2014/main" id="{7FDD159A-AE9D-E54F-A56C-DC847ABA2C1C}"/>
                  </a:ext>
                </a:extLst>
              </p:cNvPr>
              <p:cNvSpPr txBox="1"/>
              <p:nvPr/>
            </p:nvSpPr>
            <p:spPr>
              <a:xfrm>
                <a:off x="2355385" y="2482464"/>
                <a:ext cx="434178" cy="278774"/>
              </a:xfrm>
              <a:prstGeom prst="rect">
                <a:avLst/>
              </a:prstGeom>
            </p:spPr>
            <p:txBody>
              <a:bodyPr vert="horz" wrap="none" lIns="0" tIns="0" rIns="0" bIns="0" rtlCol="0" anchor="t">
                <a:spAutoFit/>
              </a:bodyPr>
              <a:lstStyle/>
              <a:p>
                <a:pPr algn="ctr" defTabSz="775614">
                  <a:lnSpc>
                    <a:spcPct val="80000"/>
                  </a:lnSpc>
                  <a:spcBef>
                    <a:spcPts val="340"/>
                  </a:spcBef>
                  <a:spcAft>
                    <a:spcPts val="170"/>
                  </a:spcAft>
                  <a:buClr>
                    <a:schemeClr val="accent1"/>
                  </a:buClr>
                </a:pPr>
                <a:r>
                  <a:rPr lang="en-US" sz="300" b="1" dirty="0">
                    <a:solidFill>
                      <a:schemeClr val="bg1"/>
                    </a:solidFill>
                    <a:latin typeface="Arial" panose="020B0604020202020204" pitchFamily="34" charset="0"/>
                    <a:ea typeface="Arial" charset="0"/>
                    <a:cs typeface="Arial" panose="020B0604020202020204" pitchFamily="34" charset="0"/>
                  </a:rPr>
                  <a:t>MULTI-</a:t>
                </a:r>
                <a:br>
                  <a:rPr lang="en-US" sz="300" b="1" dirty="0">
                    <a:solidFill>
                      <a:schemeClr val="bg1"/>
                    </a:solidFill>
                    <a:latin typeface="Arial" panose="020B0604020202020204" pitchFamily="34" charset="0"/>
                    <a:ea typeface="Arial" charset="0"/>
                    <a:cs typeface="Arial" panose="020B0604020202020204" pitchFamily="34" charset="0"/>
                  </a:rPr>
                </a:br>
                <a:r>
                  <a:rPr lang="en-US" sz="300" b="1" dirty="0">
                    <a:solidFill>
                      <a:schemeClr val="bg1"/>
                    </a:solidFill>
                    <a:latin typeface="Arial" panose="020B0604020202020204" pitchFamily="34" charset="0"/>
                    <a:ea typeface="Arial" charset="0"/>
                    <a:cs typeface="Arial" panose="020B0604020202020204" pitchFamily="34" charset="0"/>
                  </a:rPr>
                  <a:t>CLOUD</a:t>
                </a:r>
              </a:p>
            </p:txBody>
          </p:sp>
          <p:sp>
            <p:nvSpPr>
              <p:cNvPr id="280" name="TextBox 279">
                <a:extLst>
                  <a:ext uri="{FF2B5EF4-FFF2-40B4-BE49-F238E27FC236}">
                    <a16:creationId xmlns:a16="http://schemas.microsoft.com/office/drawing/2014/main" id="{3D886657-0263-524C-B8C5-3864DA7F89CE}"/>
                  </a:ext>
                </a:extLst>
              </p:cNvPr>
              <p:cNvSpPr txBox="1"/>
              <p:nvPr/>
            </p:nvSpPr>
            <p:spPr>
              <a:xfrm>
                <a:off x="4097571" y="5081803"/>
                <a:ext cx="577200" cy="278774"/>
              </a:xfrm>
              <a:prstGeom prst="rect">
                <a:avLst/>
              </a:prstGeom>
              <a:ln>
                <a:noFill/>
              </a:ln>
            </p:spPr>
            <p:txBody>
              <a:bodyPr vert="horz" wrap="none" lIns="0" tIns="0" rIns="0" bIns="0" rtlCol="0" anchor="t">
                <a:spAutoFit/>
              </a:bodyPr>
              <a:lstStyle/>
              <a:p>
                <a:pPr algn="ctr" defTabSz="775614">
                  <a:lnSpc>
                    <a:spcPct val="80000"/>
                  </a:lnSpc>
                  <a:spcBef>
                    <a:spcPts val="340"/>
                  </a:spcBef>
                  <a:spcAft>
                    <a:spcPts val="170"/>
                  </a:spcAft>
                  <a:buClr>
                    <a:schemeClr val="accent1"/>
                  </a:buClr>
                </a:pPr>
                <a:r>
                  <a:rPr lang="en-US" sz="300" b="1" dirty="0">
                    <a:solidFill>
                      <a:schemeClr val="bg1"/>
                    </a:solidFill>
                    <a:latin typeface="Arial" panose="020B0604020202020204" pitchFamily="34" charset="0"/>
                    <a:ea typeface="Arial" charset="0"/>
                    <a:cs typeface="Arial" panose="020B0604020202020204" pitchFamily="34" charset="0"/>
                  </a:rPr>
                  <a:t>ON-PREM</a:t>
                </a:r>
                <a:br>
                  <a:rPr lang="en-US" sz="300" b="1" dirty="0">
                    <a:solidFill>
                      <a:schemeClr val="bg1"/>
                    </a:solidFill>
                    <a:latin typeface="Arial" panose="020B0604020202020204" pitchFamily="34" charset="0"/>
                    <a:ea typeface="Arial" charset="0"/>
                    <a:cs typeface="Arial" panose="020B0604020202020204" pitchFamily="34" charset="0"/>
                  </a:rPr>
                </a:br>
                <a:r>
                  <a:rPr lang="en-US" sz="300" b="1" dirty="0">
                    <a:solidFill>
                      <a:schemeClr val="bg1"/>
                    </a:solidFill>
                    <a:latin typeface="Arial" panose="020B0604020202020204" pitchFamily="34" charset="0"/>
                    <a:ea typeface="Arial" charset="0"/>
                    <a:cs typeface="Arial" panose="020B0604020202020204" pitchFamily="34" charset="0"/>
                  </a:rPr>
                  <a:t>CLOUD</a:t>
                </a:r>
              </a:p>
            </p:txBody>
          </p:sp>
          <p:sp>
            <p:nvSpPr>
              <p:cNvPr id="281" name="Oval 280">
                <a:extLst>
                  <a:ext uri="{FF2B5EF4-FFF2-40B4-BE49-F238E27FC236}">
                    <a16:creationId xmlns:a16="http://schemas.microsoft.com/office/drawing/2014/main" id="{D71A10B2-E41D-A74A-B432-4222BFF2F2B4}"/>
                  </a:ext>
                </a:extLst>
              </p:cNvPr>
              <p:cNvSpPr/>
              <p:nvPr/>
            </p:nvSpPr>
            <p:spPr>
              <a:xfrm>
                <a:off x="1986369" y="2962938"/>
                <a:ext cx="2364732" cy="2359695"/>
              </a:xfrm>
              <a:prstGeom prst="ellipse">
                <a:avLst/>
              </a:prstGeom>
              <a:noFill/>
              <a:ln w="12700">
                <a:solidFill>
                  <a:srgbClr val="DAD9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lnSpc>
                    <a:spcPct val="95000"/>
                  </a:lnSpc>
                </a:pPr>
                <a:r>
                  <a:rPr lang="en-US" sz="800" dirty="0"/>
                  <a:t> </a:t>
                </a:r>
              </a:p>
            </p:txBody>
          </p:sp>
          <p:grpSp>
            <p:nvGrpSpPr>
              <p:cNvPr id="282" name="Group 281">
                <a:extLst>
                  <a:ext uri="{FF2B5EF4-FFF2-40B4-BE49-F238E27FC236}">
                    <a16:creationId xmlns:a16="http://schemas.microsoft.com/office/drawing/2014/main" id="{B298B76D-9C92-5143-81A2-A8C0FF72566D}"/>
                  </a:ext>
                </a:extLst>
              </p:cNvPr>
              <p:cNvGrpSpPr/>
              <p:nvPr/>
            </p:nvGrpSpPr>
            <p:grpSpPr>
              <a:xfrm>
                <a:off x="1288607" y="4849970"/>
                <a:ext cx="1333673" cy="1564780"/>
                <a:chOff x="1532924" y="4529464"/>
                <a:chExt cx="1519724" cy="1783070"/>
              </a:xfrm>
            </p:grpSpPr>
            <p:pic>
              <p:nvPicPr>
                <p:cNvPr id="284" name="Picture 283">
                  <a:extLst>
                    <a:ext uri="{FF2B5EF4-FFF2-40B4-BE49-F238E27FC236}">
                      <a16:creationId xmlns:a16="http://schemas.microsoft.com/office/drawing/2014/main" id="{1B47370E-FE25-784B-A497-71E3BC4E76E6}"/>
                    </a:ext>
                  </a:extLst>
                </p:cNvPr>
                <p:cNvPicPr>
                  <a:picLocks noChangeAspect="1"/>
                </p:cNvPicPr>
                <p:nvPr/>
              </p:nvPicPr>
              <p:blipFill>
                <a:blip r:embed="rId19"/>
                <a:stretch>
                  <a:fillRect/>
                </a:stretch>
              </p:blipFill>
              <p:spPr>
                <a:xfrm>
                  <a:off x="1532924" y="4529464"/>
                  <a:ext cx="1519724" cy="1783070"/>
                </a:xfrm>
                <a:prstGeom prst="rect">
                  <a:avLst/>
                </a:prstGeom>
              </p:spPr>
            </p:pic>
            <p:sp>
              <p:nvSpPr>
                <p:cNvPr id="285" name="TextBox 284">
                  <a:extLst>
                    <a:ext uri="{FF2B5EF4-FFF2-40B4-BE49-F238E27FC236}">
                      <a16:creationId xmlns:a16="http://schemas.microsoft.com/office/drawing/2014/main" id="{439969F8-B0F1-924B-8852-ECAF5F644F50}"/>
                    </a:ext>
                  </a:extLst>
                </p:cNvPr>
                <p:cNvSpPr txBox="1"/>
                <p:nvPr/>
              </p:nvSpPr>
              <p:spPr>
                <a:xfrm>
                  <a:off x="1763108" y="6024123"/>
                  <a:ext cx="1059341" cy="188613"/>
                </a:xfrm>
                <a:prstGeom prst="rect">
                  <a:avLst/>
                </a:prstGeom>
              </p:spPr>
              <p:txBody>
                <a:bodyPr vert="horz" wrap="none" lIns="0" tIns="0" rIns="0" bIns="0" rtlCol="0" anchor="t">
                  <a:spAutoFit/>
                </a:bodyPr>
                <a:lstStyle/>
                <a:p>
                  <a:pPr algn="ctr" defTabSz="775614">
                    <a:lnSpc>
                      <a:spcPct val="95000"/>
                    </a:lnSpc>
                    <a:spcBef>
                      <a:spcPts val="340"/>
                    </a:spcBef>
                    <a:spcAft>
                      <a:spcPts val="170"/>
                    </a:spcAft>
                    <a:buClr>
                      <a:schemeClr val="accent1"/>
                    </a:buClr>
                  </a:pPr>
                  <a:r>
                    <a:rPr lang="en-US" sz="300" b="1" dirty="0">
                      <a:solidFill>
                        <a:schemeClr val="bg1"/>
                      </a:solidFill>
                      <a:latin typeface="Arial" panose="020B0604020202020204" pitchFamily="34" charset="0"/>
                      <a:ea typeface="Arial" charset="0"/>
                      <a:cs typeface="Arial" panose="020B0604020202020204" pitchFamily="34" charset="0"/>
                    </a:rPr>
                    <a:t>ENTERPRISE IT</a:t>
                  </a:r>
                </a:p>
              </p:txBody>
            </p:sp>
          </p:grpSp>
          <p:sp>
            <p:nvSpPr>
              <p:cNvPr id="283" name="TextBox 282">
                <a:extLst>
                  <a:ext uri="{FF2B5EF4-FFF2-40B4-BE49-F238E27FC236}">
                    <a16:creationId xmlns:a16="http://schemas.microsoft.com/office/drawing/2014/main" id="{C6620CE5-30E7-B644-A4BC-6109F988CB9C}"/>
                  </a:ext>
                </a:extLst>
              </p:cNvPr>
              <p:cNvSpPr txBox="1"/>
              <p:nvPr/>
            </p:nvSpPr>
            <p:spPr>
              <a:xfrm>
                <a:off x="2387202" y="3597328"/>
                <a:ext cx="1574271" cy="1184793"/>
              </a:xfrm>
              <a:prstGeom prst="rect">
                <a:avLst/>
              </a:prstGeom>
              <a:noFill/>
            </p:spPr>
            <p:txBody>
              <a:bodyPr wrap="none" rtlCol="0">
                <a:spAutoFit/>
              </a:bodyPr>
              <a:lstStyle/>
              <a:p>
                <a:pPr algn="ctr">
                  <a:lnSpc>
                    <a:spcPct val="90000"/>
                  </a:lnSpc>
                </a:pPr>
                <a:r>
                  <a:rPr lang="en-US" sz="800" b="1" dirty="0">
                    <a:solidFill>
                      <a:schemeClr val="bg1"/>
                    </a:solidFill>
                    <a:latin typeface="Arial" panose="020B0604020202020204" pitchFamily="34" charset="0"/>
                    <a:ea typeface="Arial" charset="0"/>
                    <a:cs typeface="Arial" panose="020B0604020202020204" pitchFamily="34" charset="0"/>
                  </a:rPr>
                  <a:t>Data</a:t>
                </a:r>
                <a:br>
                  <a:rPr lang="en-US" sz="800" b="1" dirty="0">
                    <a:solidFill>
                      <a:schemeClr val="bg1"/>
                    </a:solidFill>
                    <a:latin typeface="Arial" panose="020B0604020202020204" pitchFamily="34" charset="0"/>
                    <a:ea typeface="Arial" charset="0"/>
                    <a:cs typeface="Arial" panose="020B0604020202020204" pitchFamily="34" charset="0"/>
                  </a:rPr>
                </a:br>
                <a:r>
                  <a:rPr lang="en-US" sz="800" b="1" dirty="0">
                    <a:solidFill>
                      <a:schemeClr val="bg1"/>
                    </a:solidFill>
                    <a:latin typeface="Arial" panose="020B0604020202020204" pitchFamily="34" charset="0"/>
                    <a:ea typeface="Arial" charset="0"/>
                    <a:cs typeface="Arial" panose="020B0604020202020204" pitchFamily="34" charset="0"/>
                  </a:rPr>
                  <a:t>Fabric</a:t>
                </a:r>
                <a:endParaRPr lang="bg-BG" sz="800" b="1" dirty="0">
                  <a:solidFill>
                    <a:schemeClr val="bg1"/>
                  </a:solidFill>
                  <a:latin typeface="Arial" panose="020B0604020202020204" pitchFamily="34" charset="0"/>
                  <a:ea typeface="Arial" charset="0"/>
                  <a:cs typeface="Arial" panose="020B0604020202020204" pitchFamily="34" charset="0"/>
                </a:endParaRPr>
              </a:p>
            </p:txBody>
          </p:sp>
        </p:grpSp>
        <p:pic>
          <p:nvPicPr>
            <p:cNvPr id="268" name="Picture 267">
              <a:extLst>
                <a:ext uri="{FF2B5EF4-FFF2-40B4-BE49-F238E27FC236}">
                  <a16:creationId xmlns:a16="http://schemas.microsoft.com/office/drawing/2014/main" id="{6A922E11-A075-FD42-919A-49D18DC013FB}"/>
                </a:ext>
              </a:extLst>
            </p:cNvPr>
            <p:cNvPicPr>
              <a:picLocks noChangeAspect="1"/>
            </p:cNvPicPr>
            <p:nvPr/>
          </p:nvPicPr>
          <p:blipFill>
            <a:blip r:embed="rId19">
              <a:duotone>
                <a:prstClr val="black"/>
                <a:schemeClr val="accent2">
                  <a:tint val="45000"/>
                  <a:satMod val="400000"/>
                </a:schemeClr>
              </a:duotone>
            </a:blip>
            <a:stretch>
              <a:fillRect/>
            </a:stretch>
          </p:blipFill>
          <p:spPr>
            <a:xfrm>
              <a:off x="918481" y="3509256"/>
              <a:ext cx="929955" cy="579737"/>
            </a:xfrm>
            <a:prstGeom prst="rect">
              <a:avLst/>
            </a:prstGeom>
          </p:spPr>
        </p:pic>
        <p:sp>
          <p:nvSpPr>
            <p:cNvPr id="269" name="TextBox 268">
              <a:extLst>
                <a:ext uri="{FF2B5EF4-FFF2-40B4-BE49-F238E27FC236}">
                  <a16:creationId xmlns:a16="http://schemas.microsoft.com/office/drawing/2014/main" id="{164B4FC1-DB29-4745-9036-D654BABF159C}"/>
                </a:ext>
              </a:extLst>
            </p:cNvPr>
            <p:cNvSpPr txBox="1"/>
            <p:nvPr/>
          </p:nvSpPr>
          <p:spPr>
            <a:xfrm>
              <a:off x="1214260" y="3928180"/>
              <a:ext cx="347162" cy="165436"/>
            </a:xfrm>
            <a:prstGeom prst="rect">
              <a:avLst/>
            </a:prstGeom>
          </p:spPr>
          <p:txBody>
            <a:bodyPr vert="horz" wrap="none" lIns="0" tIns="0" rIns="0" bIns="0" rtlCol="0" anchor="t">
              <a:spAutoFit/>
            </a:bodyPr>
            <a:lstStyle/>
            <a:p>
              <a:pPr algn="ctr" defTabSz="775614">
                <a:lnSpc>
                  <a:spcPct val="95000"/>
                </a:lnSpc>
                <a:spcBef>
                  <a:spcPts val="340"/>
                </a:spcBef>
                <a:spcAft>
                  <a:spcPts val="170"/>
                </a:spcAft>
                <a:buClr>
                  <a:schemeClr val="accent1"/>
                </a:buClr>
              </a:pPr>
              <a:r>
                <a:rPr lang="en-US" sz="300" b="1" dirty="0">
                  <a:solidFill>
                    <a:schemeClr val="bg1"/>
                  </a:solidFill>
                  <a:latin typeface="Arial" panose="020B0604020202020204" pitchFamily="34" charset="0"/>
                  <a:ea typeface="Arial" charset="0"/>
                  <a:cs typeface="Arial" panose="020B0604020202020204" pitchFamily="34" charset="0"/>
                </a:rPr>
                <a:t>EDGE</a:t>
              </a:r>
            </a:p>
          </p:txBody>
        </p:sp>
        <p:pic>
          <p:nvPicPr>
            <p:cNvPr id="270" name="Picture 269" descr="A close up of a logo&#10;&#10;Description automatically generated">
              <a:extLst>
                <a:ext uri="{FF2B5EF4-FFF2-40B4-BE49-F238E27FC236}">
                  <a16:creationId xmlns:a16="http://schemas.microsoft.com/office/drawing/2014/main" id="{AC5B54D8-8584-2240-8CC8-D91C99052C4E}"/>
                </a:ext>
              </a:extLst>
            </p:cNvPr>
            <p:cNvPicPr>
              <a:picLocks noChangeAspect="1"/>
            </p:cNvPicPr>
            <p:nvPr/>
          </p:nvPicPr>
          <p:blipFill rotWithShape="1">
            <a:blip r:embed="rId20"/>
            <a:srcRect l="37187" t="26573" r="39125" b="29572"/>
            <a:stretch/>
          </p:blipFill>
          <p:spPr>
            <a:xfrm>
              <a:off x="738231" y="4103051"/>
              <a:ext cx="920330" cy="1703814"/>
            </a:xfrm>
            <a:prstGeom prst="rect">
              <a:avLst/>
            </a:prstGeom>
          </p:spPr>
        </p:pic>
        <p:pic>
          <p:nvPicPr>
            <p:cNvPr id="271" name="Picture 270" descr="A close up of a logo&#10;&#10;Description automatically generated">
              <a:extLst>
                <a:ext uri="{FF2B5EF4-FFF2-40B4-BE49-F238E27FC236}">
                  <a16:creationId xmlns:a16="http://schemas.microsoft.com/office/drawing/2014/main" id="{C8C62B1E-D7C0-9B43-B732-F7B095B98C29}"/>
                </a:ext>
              </a:extLst>
            </p:cNvPr>
            <p:cNvPicPr>
              <a:picLocks noChangeAspect="1"/>
            </p:cNvPicPr>
            <p:nvPr/>
          </p:nvPicPr>
          <p:blipFill rotWithShape="1">
            <a:blip r:embed="rId20"/>
            <a:srcRect l="37187" t="26573" r="39125" b="29572"/>
            <a:stretch/>
          </p:blipFill>
          <p:spPr>
            <a:xfrm>
              <a:off x="5174082" y="3707896"/>
              <a:ext cx="920330" cy="1703814"/>
            </a:xfrm>
            <a:prstGeom prst="rect">
              <a:avLst/>
            </a:prstGeom>
          </p:spPr>
        </p:pic>
      </p:grpSp>
      <p:pic>
        <p:nvPicPr>
          <p:cNvPr id="3" name="Picture 2">
            <a:extLst>
              <a:ext uri="{FF2B5EF4-FFF2-40B4-BE49-F238E27FC236}">
                <a16:creationId xmlns:a16="http://schemas.microsoft.com/office/drawing/2014/main" id="{A6A62A3A-653C-054B-8624-78CB53B94B92}"/>
              </a:ext>
            </a:extLst>
          </p:cNvPr>
          <p:cNvPicPr>
            <a:picLocks noChangeAspect="1"/>
          </p:cNvPicPr>
          <p:nvPr/>
        </p:nvPicPr>
        <p:blipFill>
          <a:blip r:embed="rId21"/>
          <a:stretch>
            <a:fillRect/>
          </a:stretch>
        </p:blipFill>
        <p:spPr>
          <a:xfrm>
            <a:off x="4469964" y="3058845"/>
            <a:ext cx="550927" cy="181910"/>
          </a:xfrm>
          <a:prstGeom prst="rect">
            <a:avLst/>
          </a:prstGeom>
        </p:spPr>
      </p:pic>
      <p:pic>
        <p:nvPicPr>
          <p:cNvPr id="1026" name="Picture 2" descr="Oracle Database 19c Now Available on LiveSQL! | Oracle Database Insider Blog">
            <a:extLst>
              <a:ext uri="{FF2B5EF4-FFF2-40B4-BE49-F238E27FC236}">
                <a16:creationId xmlns:a16="http://schemas.microsoft.com/office/drawing/2014/main" id="{29FC9DED-C15A-CA4F-A6DD-CD8E293073F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22188" y="2805014"/>
            <a:ext cx="752237" cy="226244"/>
          </a:xfrm>
          <a:prstGeom prst="rect">
            <a:avLst/>
          </a:prstGeom>
          <a:noFill/>
          <a:extLst>
            <a:ext uri="{909E8E84-426E-40DD-AFC4-6F175D3DCCD1}">
              <a14:hiddenFill xmlns:a14="http://schemas.microsoft.com/office/drawing/2010/main">
                <a:solidFill>
                  <a:srgbClr val="FFFFFF"/>
                </a:solidFill>
              </a14:hiddenFill>
            </a:ext>
          </a:extLst>
        </p:spPr>
      </p:pic>
      <p:pic>
        <p:nvPicPr>
          <p:cNvPr id="188" name="Google Shape;98;p14">
            <a:extLst>
              <a:ext uri="{FF2B5EF4-FFF2-40B4-BE49-F238E27FC236}">
                <a16:creationId xmlns:a16="http://schemas.microsoft.com/office/drawing/2014/main" id="{9DCE7CD8-22B5-004A-A4B9-D23B6C144BCA}"/>
              </a:ext>
            </a:extLst>
          </p:cNvPr>
          <p:cNvPicPr preferRelativeResize="0"/>
          <p:nvPr/>
        </p:nvPicPr>
        <p:blipFill rotWithShape="1">
          <a:blip r:embed="rId23">
            <a:alphaModFix/>
          </a:blip>
          <a:srcRect b="37217"/>
          <a:stretch/>
        </p:blipFill>
        <p:spPr>
          <a:xfrm>
            <a:off x="10771636" y="6468854"/>
            <a:ext cx="941700" cy="156500"/>
          </a:xfrm>
          <a:prstGeom prst="rect">
            <a:avLst/>
          </a:prstGeom>
          <a:noFill/>
          <a:ln>
            <a:noFill/>
          </a:ln>
        </p:spPr>
      </p:pic>
    </p:spTree>
    <p:extLst>
      <p:ext uri="{BB962C8B-B14F-4D97-AF65-F5344CB8AC3E}">
        <p14:creationId xmlns:p14="http://schemas.microsoft.com/office/powerpoint/2010/main" val="69616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351136-70BF-1744-83BA-3DE110230E56}"/>
              </a:ext>
            </a:extLst>
          </p:cNvPr>
          <p:cNvPicPr>
            <a:picLocks noChangeAspect="1"/>
          </p:cNvPicPr>
          <p:nvPr/>
        </p:nvPicPr>
        <p:blipFill>
          <a:blip r:embed="rId3"/>
          <a:stretch>
            <a:fillRect/>
          </a:stretch>
        </p:blipFill>
        <p:spPr>
          <a:xfrm>
            <a:off x="4172022" y="361186"/>
            <a:ext cx="6565900" cy="5549900"/>
          </a:xfrm>
          <a:prstGeom prst="rect">
            <a:avLst/>
          </a:prstGeom>
        </p:spPr>
      </p:pic>
      <p:grpSp>
        <p:nvGrpSpPr>
          <p:cNvPr id="9" name="Group 8">
            <a:extLst>
              <a:ext uri="{FF2B5EF4-FFF2-40B4-BE49-F238E27FC236}">
                <a16:creationId xmlns:a16="http://schemas.microsoft.com/office/drawing/2014/main" id="{BB2BB6B7-66A7-D946-8B2D-FC72540EE958}"/>
              </a:ext>
            </a:extLst>
          </p:cNvPr>
          <p:cNvGrpSpPr/>
          <p:nvPr/>
        </p:nvGrpSpPr>
        <p:grpSpPr>
          <a:xfrm>
            <a:off x="1527312" y="1516076"/>
            <a:ext cx="9444283" cy="4312971"/>
            <a:chOff x="-153919" y="1347119"/>
            <a:chExt cx="8908904" cy="3313638"/>
          </a:xfrm>
        </p:grpSpPr>
        <p:grpSp>
          <p:nvGrpSpPr>
            <p:cNvPr id="12" name="Group 11">
              <a:extLst>
                <a:ext uri="{FF2B5EF4-FFF2-40B4-BE49-F238E27FC236}">
                  <a16:creationId xmlns:a16="http://schemas.microsoft.com/office/drawing/2014/main" id="{84766601-0D18-3649-B9B2-397B2AF724EC}"/>
                </a:ext>
              </a:extLst>
            </p:cNvPr>
            <p:cNvGrpSpPr/>
            <p:nvPr/>
          </p:nvGrpSpPr>
          <p:grpSpPr>
            <a:xfrm>
              <a:off x="442669" y="1495744"/>
              <a:ext cx="3744856" cy="969078"/>
              <a:chOff x="442669" y="1371359"/>
              <a:chExt cx="3744856" cy="969078"/>
            </a:xfrm>
          </p:grpSpPr>
          <p:grpSp>
            <p:nvGrpSpPr>
              <p:cNvPr id="47" name="Group 46">
                <a:extLst>
                  <a:ext uri="{FF2B5EF4-FFF2-40B4-BE49-F238E27FC236}">
                    <a16:creationId xmlns:a16="http://schemas.microsoft.com/office/drawing/2014/main" id="{2BE21F6B-E47E-BD48-9555-FD0F7C654343}"/>
                  </a:ext>
                </a:extLst>
              </p:cNvPr>
              <p:cNvGrpSpPr/>
              <p:nvPr/>
            </p:nvGrpSpPr>
            <p:grpSpPr>
              <a:xfrm>
                <a:off x="3001809" y="1371359"/>
                <a:ext cx="1185716" cy="969078"/>
                <a:chOff x="450044" y="1598735"/>
                <a:chExt cx="1185716" cy="969078"/>
              </a:xfrm>
            </p:grpSpPr>
            <p:sp>
              <p:nvSpPr>
                <p:cNvPr id="50" name="Rectangle 49">
                  <a:extLst>
                    <a:ext uri="{FF2B5EF4-FFF2-40B4-BE49-F238E27FC236}">
                      <a16:creationId xmlns:a16="http://schemas.microsoft.com/office/drawing/2014/main" id="{81D2338C-29C5-4046-8E7D-FB1D469CB8DA}"/>
                    </a:ext>
                  </a:extLst>
                </p:cNvPr>
                <p:cNvSpPr/>
                <p:nvPr/>
              </p:nvSpPr>
              <p:spPr>
                <a:xfrm>
                  <a:off x="450044" y="1598735"/>
                  <a:ext cx="1185716" cy="506142"/>
                </a:xfrm>
                <a:prstGeom prst="rect">
                  <a:avLst/>
                </a:prstGeom>
                <a:solidFill>
                  <a:schemeClr val="accent1"/>
                </a:solidFill>
                <a:ln w="25400" cap="flat" cmpd="sng" algn="ctr">
                  <a:solidFill>
                    <a:srgbClr val="5959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TextBox 50">
                  <a:extLst>
                    <a:ext uri="{FF2B5EF4-FFF2-40B4-BE49-F238E27FC236}">
                      <a16:creationId xmlns:a16="http://schemas.microsoft.com/office/drawing/2014/main" id="{BAED1A81-A651-5545-8696-3831BB8A2772}"/>
                    </a:ext>
                  </a:extLst>
                </p:cNvPr>
                <p:cNvSpPr txBox="1"/>
                <p:nvPr/>
              </p:nvSpPr>
              <p:spPr>
                <a:xfrm>
                  <a:off x="515155" y="1707816"/>
                  <a:ext cx="1120597" cy="212817"/>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solidFill>
                      <a:effectLst/>
                      <a:uLnTx/>
                      <a:uFillTx/>
                      <a:ea typeface="ＭＳ Ｐゴシック" charset="0"/>
                      <a:cs typeface="Arial"/>
                      <a:sym typeface="Arial"/>
                    </a:rPr>
                    <a:t>Private cloud</a:t>
                  </a:r>
                </a:p>
              </p:txBody>
            </p:sp>
            <p:cxnSp>
              <p:nvCxnSpPr>
                <p:cNvPr id="52" name="Straight Connector 51">
                  <a:extLst>
                    <a:ext uri="{FF2B5EF4-FFF2-40B4-BE49-F238E27FC236}">
                      <a16:creationId xmlns:a16="http://schemas.microsoft.com/office/drawing/2014/main" id="{D1B12CEE-3DCD-334F-B74C-6A893C717081}"/>
                    </a:ext>
                  </a:extLst>
                </p:cNvPr>
                <p:cNvCxnSpPr>
                  <a:stCxn id="50" idx="2"/>
                </p:cNvCxnSpPr>
                <p:nvPr/>
              </p:nvCxnSpPr>
              <p:spPr>
                <a:xfrm>
                  <a:off x="1042902" y="2104877"/>
                  <a:ext cx="0" cy="462936"/>
                </a:xfrm>
                <a:prstGeom prst="line">
                  <a:avLst/>
                </a:prstGeom>
                <a:noFill/>
                <a:ln w="28575" cap="flat" cmpd="sng" algn="ctr">
                  <a:solidFill>
                    <a:srgbClr val="595959"/>
                  </a:solidFill>
                  <a:prstDash val="solid"/>
                </a:ln>
                <a:effectLst/>
              </p:spPr>
            </p:cxnSp>
          </p:grpSp>
          <p:sp>
            <p:nvSpPr>
              <p:cNvPr id="48" name="TextBox 47">
                <a:extLst>
                  <a:ext uri="{FF2B5EF4-FFF2-40B4-BE49-F238E27FC236}">
                    <a16:creationId xmlns:a16="http://schemas.microsoft.com/office/drawing/2014/main" id="{7EE82E14-3E13-A045-A0CC-D833FC7DF255}"/>
                  </a:ext>
                </a:extLst>
              </p:cNvPr>
              <p:cNvSpPr txBox="1"/>
              <p:nvPr/>
            </p:nvSpPr>
            <p:spPr>
              <a:xfrm>
                <a:off x="815938" y="1373887"/>
                <a:ext cx="2167736" cy="159613"/>
              </a:xfrm>
              <a:prstGeom prst="rect">
                <a:avLst/>
              </a:prstGeom>
              <a:noFill/>
            </p:spPr>
            <p:txBody>
              <a:bodyPr wrap="square" tIns="0"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282828"/>
                    </a:solidFill>
                    <a:effectLst/>
                    <a:uLnTx/>
                    <a:uFillTx/>
                    <a:ea typeface="ＭＳ Ｐゴシック" charset="0"/>
                    <a:cs typeface="Arial"/>
                    <a:sym typeface="Arial"/>
                  </a:rPr>
                  <a:t>Data center to private cloud</a:t>
                </a:r>
              </a:p>
            </p:txBody>
          </p:sp>
          <p:sp>
            <p:nvSpPr>
              <p:cNvPr id="49" name="TextBox 48">
                <a:extLst>
                  <a:ext uri="{FF2B5EF4-FFF2-40B4-BE49-F238E27FC236}">
                    <a16:creationId xmlns:a16="http://schemas.microsoft.com/office/drawing/2014/main" id="{695388A9-E3E0-C648-BFCA-E93EDD783D41}"/>
                  </a:ext>
                </a:extLst>
              </p:cNvPr>
              <p:cNvSpPr txBox="1"/>
              <p:nvPr/>
            </p:nvSpPr>
            <p:spPr>
              <a:xfrm>
                <a:off x="442669" y="1562133"/>
                <a:ext cx="2541006" cy="354695"/>
              </a:xfrm>
              <a:prstGeom prst="rect">
                <a:avLst/>
              </a:prstGeom>
              <a:noFill/>
            </p:spPr>
            <p:txBody>
              <a:bodyPr wrap="square" tIns="0"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hlinkClick r:id="rId4"/>
                  </a:rPr>
                  <a:t>CVD: OpenShift</a:t>
                </a:r>
                <a:endPar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chemeClr val="accent1"/>
                    </a:solidFill>
                    <a:effectLst/>
                    <a:uLnTx/>
                    <a:uFillTx/>
                    <a:ea typeface="ＭＳ Ｐゴシック" charset="0"/>
                    <a:cs typeface="Arial"/>
                    <a:sym typeface="Arial"/>
                    <a:hlinkClick r:id="rId5">
                      <a:extLst>
                        <a:ext uri="{A12FA001-AC4F-418D-AE19-62706E023703}">
                          <ahyp:hlinkClr xmlns:ahyp="http://schemas.microsoft.com/office/drawing/2018/hyperlinkcolor" val="tx"/>
                        </a:ext>
                      </a:extLst>
                    </a:hlinkClick>
                  </a:rPr>
                  <a:t>WP: Cisco Container Platform</a:t>
                </a:r>
                <a:endParaRPr kumimoji="0" lang="en-US" sz="900" b="0" i="0" u="none" strike="noStrike" kern="0" cap="none" spc="0" normalizeH="0" baseline="0" noProof="0" dirty="0">
                  <a:ln>
                    <a:noFill/>
                  </a:ln>
                  <a:solidFill>
                    <a:schemeClr val="accent1"/>
                  </a:solidFill>
                  <a:effectLst/>
                  <a:uLnTx/>
                  <a:uFillTx/>
                  <a:ea typeface="ＭＳ Ｐゴシック" charset="0"/>
                  <a:cs typeface="Arial"/>
                  <a:sym typeface="Arial"/>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endParaRPr>
              </a:p>
            </p:txBody>
          </p:sp>
        </p:grpSp>
        <p:grpSp>
          <p:nvGrpSpPr>
            <p:cNvPr id="13" name="Group 12">
              <a:extLst>
                <a:ext uri="{FF2B5EF4-FFF2-40B4-BE49-F238E27FC236}">
                  <a16:creationId xmlns:a16="http://schemas.microsoft.com/office/drawing/2014/main" id="{18465D59-8B8B-C54F-B73C-AB1FF92F8E61}"/>
                </a:ext>
              </a:extLst>
            </p:cNvPr>
            <p:cNvGrpSpPr/>
            <p:nvPr/>
          </p:nvGrpSpPr>
          <p:grpSpPr>
            <a:xfrm>
              <a:off x="-153919" y="2519557"/>
              <a:ext cx="3494688" cy="972136"/>
              <a:chOff x="-153919" y="2395172"/>
              <a:chExt cx="3494688" cy="972136"/>
            </a:xfrm>
          </p:grpSpPr>
          <p:grpSp>
            <p:nvGrpSpPr>
              <p:cNvPr id="41" name="Group 40">
                <a:extLst>
                  <a:ext uri="{FF2B5EF4-FFF2-40B4-BE49-F238E27FC236}">
                    <a16:creationId xmlns:a16="http://schemas.microsoft.com/office/drawing/2014/main" id="{C8543247-1641-FA46-AD46-28B41C3E096A}"/>
                  </a:ext>
                </a:extLst>
              </p:cNvPr>
              <p:cNvGrpSpPr/>
              <p:nvPr/>
            </p:nvGrpSpPr>
            <p:grpSpPr>
              <a:xfrm>
                <a:off x="2155053" y="2398230"/>
                <a:ext cx="1185716" cy="969078"/>
                <a:chOff x="450044" y="1598735"/>
                <a:chExt cx="1185716" cy="969078"/>
              </a:xfrm>
            </p:grpSpPr>
            <p:sp>
              <p:nvSpPr>
                <p:cNvPr id="44" name="Rectangle 43">
                  <a:extLst>
                    <a:ext uri="{FF2B5EF4-FFF2-40B4-BE49-F238E27FC236}">
                      <a16:creationId xmlns:a16="http://schemas.microsoft.com/office/drawing/2014/main" id="{69701AE4-1786-4E40-A518-B400B2F4DE04}"/>
                    </a:ext>
                  </a:extLst>
                </p:cNvPr>
                <p:cNvSpPr/>
                <p:nvPr/>
              </p:nvSpPr>
              <p:spPr>
                <a:xfrm>
                  <a:off x="450044" y="1598735"/>
                  <a:ext cx="1185716" cy="506142"/>
                </a:xfrm>
                <a:prstGeom prst="rect">
                  <a:avLst/>
                </a:prstGeom>
                <a:solidFill>
                  <a:schemeClr val="accent1"/>
                </a:solidFill>
                <a:ln w="25400" cap="flat" cmpd="sng" algn="ctr">
                  <a:solidFill>
                    <a:srgbClr val="5959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TextBox 44">
                  <a:extLst>
                    <a:ext uri="{FF2B5EF4-FFF2-40B4-BE49-F238E27FC236}">
                      <a16:creationId xmlns:a16="http://schemas.microsoft.com/office/drawing/2014/main" id="{01538B55-85BB-B040-B7A3-55DE84CCACEB}"/>
                    </a:ext>
                  </a:extLst>
                </p:cNvPr>
                <p:cNvSpPr txBox="1"/>
                <p:nvPr/>
              </p:nvSpPr>
              <p:spPr>
                <a:xfrm>
                  <a:off x="554736" y="1626644"/>
                  <a:ext cx="1012996" cy="354695"/>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solidFill>
                      <a:effectLst/>
                      <a:uLnTx/>
                      <a:uFillTx/>
                      <a:ea typeface="ＭＳ Ｐゴシック" charset="0"/>
                      <a:cs typeface="Arial"/>
                      <a:sym typeface="Arial"/>
                    </a:rPr>
                    <a:t>Multi-site data center</a:t>
                  </a:r>
                </a:p>
              </p:txBody>
            </p:sp>
            <p:cxnSp>
              <p:nvCxnSpPr>
                <p:cNvPr id="46" name="Straight Connector 45">
                  <a:extLst>
                    <a:ext uri="{FF2B5EF4-FFF2-40B4-BE49-F238E27FC236}">
                      <a16:creationId xmlns:a16="http://schemas.microsoft.com/office/drawing/2014/main" id="{ACFDE422-9DB4-BB4F-A9CD-B217488EAC28}"/>
                    </a:ext>
                  </a:extLst>
                </p:cNvPr>
                <p:cNvCxnSpPr>
                  <a:stCxn id="44" idx="2"/>
                </p:cNvCxnSpPr>
                <p:nvPr/>
              </p:nvCxnSpPr>
              <p:spPr>
                <a:xfrm>
                  <a:off x="1042902" y="2104877"/>
                  <a:ext cx="0" cy="462936"/>
                </a:xfrm>
                <a:prstGeom prst="line">
                  <a:avLst/>
                </a:prstGeom>
                <a:noFill/>
                <a:ln w="28575" cap="flat" cmpd="sng" algn="ctr">
                  <a:solidFill>
                    <a:srgbClr val="595959"/>
                  </a:solidFill>
                  <a:prstDash val="solid"/>
                </a:ln>
                <a:effectLst/>
              </p:spPr>
            </p:cxnSp>
          </p:grpSp>
          <p:sp>
            <p:nvSpPr>
              <p:cNvPr id="42" name="TextBox 41">
                <a:extLst>
                  <a:ext uri="{FF2B5EF4-FFF2-40B4-BE49-F238E27FC236}">
                    <a16:creationId xmlns:a16="http://schemas.microsoft.com/office/drawing/2014/main" id="{CBCA4FEE-C5FF-9D47-AB50-1FFC1D5B256B}"/>
                  </a:ext>
                </a:extLst>
              </p:cNvPr>
              <p:cNvSpPr txBox="1"/>
              <p:nvPr/>
            </p:nvSpPr>
            <p:spPr>
              <a:xfrm>
                <a:off x="315041" y="2395172"/>
                <a:ext cx="1826672" cy="271933"/>
              </a:xfrm>
              <a:prstGeom prst="rect">
                <a:avLst/>
              </a:prstGeom>
              <a:noFill/>
            </p:spPr>
            <p:txBody>
              <a:bodyPr wrap="square" tIns="0"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282828"/>
                    </a:solidFill>
                    <a:effectLst/>
                    <a:uLnTx/>
                    <a:uFillTx/>
                    <a:ea typeface="ＭＳ Ｐゴシック" charset="0"/>
                    <a:cs typeface="Arial"/>
                    <a:sym typeface="Arial"/>
                  </a:rPr>
                  <a:t>Multi-site business continuity and disaster recovery </a:t>
                </a:r>
              </a:p>
            </p:txBody>
          </p:sp>
          <p:sp>
            <p:nvSpPr>
              <p:cNvPr id="43" name="TextBox 42">
                <a:extLst>
                  <a:ext uri="{FF2B5EF4-FFF2-40B4-BE49-F238E27FC236}">
                    <a16:creationId xmlns:a16="http://schemas.microsoft.com/office/drawing/2014/main" id="{A8837975-ABCD-8342-9AA3-8FE0EE77C082}"/>
                  </a:ext>
                </a:extLst>
              </p:cNvPr>
              <p:cNvSpPr txBox="1"/>
              <p:nvPr/>
            </p:nvSpPr>
            <p:spPr>
              <a:xfrm>
                <a:off x="-153919" y="2754896"/>
                <a:ext cx="2277454" cy="141878"/>
              </a:xfrm>
              <a:prstGeom prst="rect">
                <a:avLst/>
              </a:prstGeom>
              <a:noFill/>
            </p:spPr>
            <p:txBody>
              <a:bodyPr wrap="square" tIns="0"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hlinkClick r:id="rId6"/>
                  </a:rPr>
                  <a:t>CVD: Metro-cluster IP and ACI Multi-pod</a:t>
                </a:r>
                <a:endPar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endParaRPr>
              </a:p>
            </p:txBody>
          </p:sp>
        </p:grpSp>
        <p:grpSp>
          <p:nvGrpSpPr>
            <p:cNvPr id="14" name="Group 13">
              <a:extLst>
                <a:ext uri="{FF2B5EF4-FFF2-40B4-BE49-F238E27FC236}">
                  <a16:creationId xmlns:a16="http://schemas.microsoft.com/office/drawing/2014/main" id="{3A786C3D-533D-E34C-BE0C-121F329CF598}"/>
                </a:ext>
              </a:extLst>
            </p:cNvPr>
            <p:cNvGrpSpPr/>
            <p:nvPr/>
          </p:nvGrpSpPr>
          <p:grpSpPr>
            <a:xfrm>
              <a:off x="147574" y="3686397"/>
              <a:ext cx="2846051" cy="974360"/>
              <a:chOff x="147574" y="3562012"/>
              <a:chExt cx="2846051" cy="974360"/>
            </a:xfrm>
          </p:grpSpPr>
          <p:grpSp>
            <p:nvGrpSpPr>
              <p:cNvPr id="35" name="Group 34">
                <a:extLst>
                  <a:ext uri="{FF2B5EF4-FFF2-40B4-BE49-F238E27FC236}">
                    <a16:creationId xmlns:a16="http://schemas.microsoft.com/office/drawing/2014/main" id="{76C0294D-1BE8-884E-BEF5-B12F413BE867}"/>
                  </a:ext>
                </a:extLst>
              </p:cNvPr>
              <p:cNvGrpSpPr/>
              <p:nvPr/>
            </p:nvGrpSpPr>
            <p:grpSpPr>
              <a:xfrm>
                <a:off x="1807909" y="3567294"/>
                <a:ext cx="1185716" cy="969078"/>
                <a:chOff x="450044" y="1598735"/>
                <a:chExt cx="1185716" cy="969078"/>
              </a:xfrm>
            </p:grpSpPr>
            <p:sp>
              <p:nvSpPr>
                <p:cNvPr id="38" name="Rectangle 37">
                  <a:extLst>
                    <a:ext uri="{FF2B5EF4-FFF2-40B4-BE49-F238E27FC236}">
                      <a16:creationId xmlns:a16="http://schemas.microsoft.com/office/drawing/2014/main" id="{19F04EF2-B703-CC4F-A64B-EB47D7D5548B}"/>
                    </a:ext>
                  </a:extLst>
                </p:cNvPr>
                <p:cNvSpPr/>
                <p:nvPr/>
              </p:nvSpPr>
              <p:spPr>
                <a:xfrm>
                  <a:off x="450044" y="1598735"/>
                  <a:ext cx="1185716" cy="506142"/>
                </a:xfrm>
                <a:prstGeom prst="rect">
                  <a:avLst/>
                </a:prstGeom>
                <a:solidFill>
                  <a:schemeClr val="accent1"/>
                </a:solidFill>
                <a:ln w="25400" cap="flat" cmpd="sng" algn="ctr">
                  <a:solidFill>
                    <a:srgbClr val="5959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FEBCEE86-4FB4-6041-BE39-7AB518A01E82}"/>
                    </a:ext>
                  </a:extLst>
                </p:cNvPr>
                <p:cNvSpPr txBox="1"/>
                <p:nvPr/>
              </p:nvSpPr>
              <p:spPr>
                <a:xfrm>
                  <a:off x="515156" y="1707816"/>
                  <a:ext cx="1012996" cy="212817"/>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solidFill>
                      <a:effectLst/>
                      <a:uLnTx/>
                      <a:uFillTx/>
                      <a:ea typeface="ＭＳ Ｐゴシック" charset="0"/>
                      <a:cs typeface="Arial"/>
                      <a:sym typeface="Arial"/>
                    </a:rPr>
                    <a:t>Data center</a:t>
                  </a:r>
                </a:p>
              </p:txBody>
            </p:sp>
            <p:cxnSp>
              <p:nvCxnSpPr>
                <p:cNvPr id="40" name="Straight Connector 39">
                  <a:extLst>
                    <a:ext uri="{FF2B5EF4-FFF2-40B4-BE49-F238E27FC236}">
                      <a16:creationId xmlns:a16="http://schemas.microsoft.com/office/drawing/2014/main" id="{F9522853-BAB4-1C4C-9FBD-AB965D38E3DA}"/>
                    </a:ext>
                  </a:extLst>
                </p:cNvPr>
                <p:cNvCxnSpPr>
                  <a:stCxn id="38" idx="2"/>
                </p:cNvCxnSpPr>
                <p:nvPr/>
              </p:nvCxnSpPr>
              <p:spPr>
                <a:xfrm>
                  <a:off x="1042902" y="2104877"/>
                  <a:ext cx="0" cy="462936"/>
                </a:xfrm>
                <a:prstGeom prst="line">
                  <a:avLst/>
                </a:prstGeom>
                <a:noFill/>
                <a:ln w="28575" cap="flat" cmpd="sng" algn="ctr">
                  <a:solidFill>
                    <a:srgbClr val="595959"/>
                  </a:solidFill>
                  <a:prstDash val="solid"/>
                </a:ln>
                <a:effectLst/>
              </p:spPr>
            </p:cxnSp>
          </p:grpSp>
          <p:sp>
            <p:nvSpPr>
              <p:cNvPr id="36" name="TextBox 35">
                <a:extLst>
                  <a:ext uri="{FF2B5EF4-FFF2-40B4-BE49-F238E27FC236}">
                    <a16:creationId xmlns:a16="http://schemas.microsoft.com/office/drawing/2014/main" id="{39D8B28C-F938-FF49-9B33-F91A5B99AA05}"/>
                  </a:ext>
                </a:extLst>
              </p:cNvPr>
              <p:cNvSpPr txBox="1"/>
              <p:nvPr/>
            </p:nvSpPr>
            <p:spPr>
              <a:xfrm>
                <a:off x="147574" y="3562012"/>
                <a:ext cx="1642807" cy="271933"/>
              </a:xfrm>
              <a:prstGeom prst="rect">
                <a:avLst/>
              </a:prstGeom>
              <a:noFill/>
            </p:spPr>
            <p:txBody>
              <a:bodyPr wrap="square" tIns="0"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282828"/>
                    </a:solidFill>
                    <a:effectLst/>
                    <a:uLnTx/>
                    <a:uFillTx/>
                    <a:ea typeface="ＭＳ Ｐゴシック" charset="0"/>
                    <a:cs typeface="Arial"/>
                    <a:sym typeface="Arial"/>
                  </a:rPr>
                  <a:t>Setup, install, and deployment guidance</a:t>
                </a:r>
              </a:p>
            </p:txBody>
          </p:sp>
          <p:sp>
            <p:nvSpPr>
              <p:cNvPr id="37" name="TextBox 36">
                <a:extLst>
                  <a:ext uri="{FF2B5EF4-FFF2-40B4-BE49-F238E27FC236}">
                    <a16:creationId xmlns:a16="http://schemas.microsoft.com/office/drawing/2014/main" id="{ED946A87-CF19-514A-8D42-3FA387F04295}"/>
                  </a:ext>
                </a:extLst>
              </p:cNvPr>
              <p:cNvSpPr txBox="1"/>
              <p:nvPr/>
            </p:nvSpPr>
            <p:spPr>
              <a:xfrm>
                <a:off x="147574" y="3894539"/>
                <a:ext cx="1642807" cy="248286"/>
              </a:xfrm>
              <a:prstGeom prst="rect">
                <a:avLst/>
              </a:prstGeom>
              <a:noFill/>
            </p:spPr>
            <p:txBody>
              <a:bodyPr wrap="square" tIns="0"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hlinkClick r:id="rId7"/>
                  </a:rPr>
                  <a:t>Infrastructure CVDs</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hlinkClick r:id="rId7"/>
                  </a:rPr>
                  <a:t>ACI Multi-pod CVDs</a:t>
                </a:r>
                <a:endPar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endParaRPr>
              </a:p>
            </p:txBody>
          </p:sp>
        </p:grpSp>
        <p:grpSp>
          <p:nvGrpSpPr>
            <p:cNvPr id="15" name="Group 14">
              <a:extLst>
                <a:ext uri="{FF2B5EF4-FFF2-40B4-BE49-F238E27FC236}">
                  <a16:creationId xmlns:a16="http://schemas.microsoft.com/office/drawing/2014/main" id="{D6061202-137E-E242-AE83-893677DA668F}"/>
                </a:ext>
              </a:extLst>
            </p:cNvPr>
            <p:cNvGrpSpPr/>
            <p:nvPr/>
          </p:nvGrpSpPr>
          <p:grpSpPr>
            <a:xfrm>
              <a:off x="4711720" y="1347119"/>
              <a:ext cx="3831988" cy="1222937"/>
              <a:chOff x="4781224" y="1181930"/>
              <a:chExt cx="3831988" cy="1222937"/>
            </a:xfrm>
          </p:grpSpPr>
          <p:grpSp>
            <p:nvGrpSpPr>
              <p:cNvPr id="29" name="Group 28">
                <a:extLst>
                  <a:ext uri="{FF2B5EF4-FFF2-40B4-BE49-F238E27FC236}">
                    <a16:creationId xmlns:a16="http://schemas.microsoft.com/office/drawing/2014/main" id="{CD14D670-3793-7147-84CA-D5ED7B5ED49B}"/>
                  </a:ext>
                </a:extLst>
              </p:cNvPr>
              <p:cNvGrpSpPr/>
              <p:nvPr/>
            </p:nvGrpSpPr>
            <p:grpSpPr>
              <a:xfrm>
                <a:off x="4781224" y="1181930"/>
                <a:ext cx="1185716" cy="969078"/>
                <a:chOff x="450044" y="1598735"/>
                <a:chExt cx="1185716" cy="969078"/>
              </a:xfrm>
            </p:grpSpPr>
            <p:sp>
              <p:nvSpPr>
                <p:cNvPr id="32" name="Rectangle 31">
                  <a:extLst>
                    <a:ext uri="{FF2B5EF4-FFF2-40B4-BE49-F238E27FC236}">
                      <a16:creationId xmlns:a16="http://schemas.microsoft.com/office/drawing/2014/main" id="{AAC3F467-B0A4-974F-9191-9AAA04F1B83A}"/>
                    </a:ext>
                  </a:extLst>
                </p:cNvPr>
                <p:cNvSpPr/>
                <p:nvPr/>
              </p:nvSpPr>
              <p:spPr>
                <a:xfrm>
                  <a:off x="450044" y="1598735"/>
                  <a:ext cx="1185716" cy="506142"/>
                </a:xfrm>
                <a:prstGeom prst="rect">
                  <a:avLst/>
                </a:prstGeom>
                <a:solidFill>
                  <a:schemeClr val="accent1"/>
                </a:solidFill>
                <a:ln w="25400" cap="flat" cmpd="sng" algn="ctr">
                  <a:solidFill>
                    <a:srgbClr val="5959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D0137E56-93C8-C445-AEFB-C87EECECBB77}"/>
                    </a:ext>
                  </a:extLst>
                </p:cNvPr>
                <p:cNvSpPr txBox="1"/>
                <p:nvPr/>
              </p:nvSpPr>
              <p:spPr>
                <a:xfrm>
                  <a:off x="515155" y="1707816"/>
                  <a:ext cx="1120597" cy="212817"/>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solidFill>
                      <a:effectLst/>
                      <a:uLnTx/>
                      <a:uFillTx/>
                      <a:ea typeface="ＭＳ Ｐゴシック" charset="0"/>
                      <a:cs typeface="Arial"/>
                      <a:sym typeface="Arial"/>
                    </a:rPr>
                    <a:t>Hybrid cloud</a:t>
                  </a:r>
                </a:p>
              </p:txBody>
            </p:sp>
            <p:cxnSp>
              <p:nvCxnSpPr>
                <p:cNvPr id="34" name="Straight Connector 33">
                  <a:extLst>
                    <a:ext uri="{FF2B5EF4-FFF2-40B4-BE49-F238E27FC236}">
                      <a16:creationId xmlns:a16="http://schemas.microsoft.com/office/drawing/2014/main" id="{FA01BDCC-E7A8-314F-9DF2-4254E7D77847}"/>
                    </a:ext>
                  </a:extLst>
                </p:cNvPr>
                <p:cNvCxnSpPr>
                  <a:stCxn id="32" idx="2"/>
                </p:cNvCxnSpPr>
                <p:nvPr/>
              </p:nvCxnSpPr>
              <p:spPr>
                <a:xfrm>
                  <a:off x="1042902" y="2104877"/>
                  <a:ext cx="0" cy="462936"/>
                </a:xfrm>
                <a:prstGeom prst="line">
                  <a:avLst/>
                </a:prstGeom>
                <a:noFill/>
                <a:ln w="28575" cap="flat" cmpd="sng" algn="ctr">
                  <a:solidFill>
                    <a:srgbClr val="595959"/>
                  </a:solidFill>
                  <a:prstDash val="solid"/>
                </a:ln>
                <a:effectLst/>
              </p:spPr>
            </p:cxnSp>
          </p:grpSp>
          <p:sp>
            <p:nvSpPr>
              <p:cNvPr id="30" name="TextBox 29">
                <a:extLst>
                  <a:ext uri="{FF2B5EF4-FFF2-40B4-BE49-F238E27FC236}">
                    <a16:creationId xmlns:a16="http://schemas.microsoft.com/office/drawing/2014/main" id="{1C8978E7-708E-3149-9F50-F061AE8DB17C}"/>
                  </a:ext>
                </a:extLst>
              </p:cNvPr>
              <p:cNvSpPr txBox="1"/>
              <p:nvPr/>
            </p:nvSpPr>
            <p:spPr>
              <a:xfrm>
                <a:off x="5990606" y="1730946"/>
                <a:ext cx="2541006" cy="673921"/>
              </a:xfrm>
              <a:prstGeom prst="rect">
                <a:avLst/>
              </a:prstGeom>
              <a:noFill/>
            </p:spPr>
            <p:txBody>
              <a:bodyPr wrap="square" t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hlinkClick r:id="rId8"/>
                  </a:rPr>
                  <a:t>CVD: Cisco CloudCenter</a:t>
                </a:r>
                <a:endPar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chemeClr val="accent1"/>
                    </a:solidFill>
                    <a:effectLst/>
                    <a:uLnTx/>
                    <a:uFillTx/>
                    <a:ea typeface="ＭＳ Ｐゴシック" charset="0"/>
                    <a:cs typeface="Arial"/>
                    <a:sym typeface="Arial"/>
                    <a:hlinkClick r:id="rId9">
                      <a:extLst>
                        <a:ext uri="{A12FA001-AC4F-418D-AE19-62706E023703}">
                          <ahyp:hlinkClr xmlns:ahyp="http://schemas.microsoft.com/office/drawing/2018/hyperlinkcolor" val="tx"/>
                        </a:ext>
                      </a:extLst>
                    </a:hlinkClick>
                  </a:rPr>
                  <a:t>TR: Cloud storage tiering</a:t>
                </a:r>
                <a:endParaRPr kumimoji="0" lang="en-US" sz="900" b="0" i="0" u="none" strike="noStrike" kern="0" cap="none" spc="0" normalizeH="0" baseline="0" noProof="0" dirty="0">
                  <a:ln>
                    <a:noFill/>
                  </a:ln>
                  <a:solidFill>
                    <a:schemeClr val="accent1"/>
                  </a:solidFill>
                  <a:effectLst/>
                  <a:uLnTx/>
                  <a:uFillTx/>
                  <a:ea typeface="ＭＳ Ｐゴシック" charset="0"/>
                  <a:cs typeface="Arial"/>
                  <a:sym typeface="Arial"/>
                </a:endParaRPr>
              </a:p>
              <a:p>
                <a:pPr marL="0" marR="0" lvl="0" indent="0" defTabSz="914400" eaLnBrk="1" fontAlgn="base" latinLnBrk="0" hangingPunct="1">
                  <a:lnSpc>
                    <a:spcPct val="100000"/>
                  </a:lnSpc>
                  <a:spcBef>
                    <a:spcPct val="0"/>
                  </a:spcBef>
                  <a:spcAft>
                    <a:spcPct val="0"/>
                  </a:spcAft>
                  <a:buClrTx/>
                  <a:buSzTx/>
                  <a:buFontTx/>
                  <a:buNone/>
                  <a:tabLst/>
                  <a:defRPr/>
                </a:pPr>
                <a:r>
                  <a:rPr lang="en-US" sz="900" kern="0" dirty="0">
                    <a:solidFill>
                      <a:srgbClr val="0097A7"/>
                    </a:solidFill>
                    <a:ea typeface="ＭＳ Ｐゴシック" charset="0"/>
                    <a:cs typeface="Arial"/>
                    <a:sym typeface="Arial"/>
                  </a:rPr>
                  <a:t>TR: Cloud Insight*</a:t>
                </a:r>
                <a:endPar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chemeClr val="accent1"/>
                    </a:solidFill>
                    <a:effectLst/>
                    <a:uLnTx/>
                    <a:uFillTx/>
                    <a:ea typeface="ＭＳ Ｐゴシック" charset="0"/>
                    <a:cs typeface="Arial"/>
                    <a:sym typeface="Arial"/>
                    <a:hlinkClick r:id="rId7">
                      <a:extLst>
                        <a:ext uri="{A12FA001-AC4F-418D-AE19-62706E023703}">
                          <ahyp:hlinkClr xmlns:ahyp="http://schemas.microsoft.com/office/drawing/2018/hyperlinkcolor" val="tx"/>
                        </a:ext>
                      </a:extLst>
                    </a:hlinkClick>
                  </a:rPr>
                  <a:t>CVD: OpenShift</a:t>
                </a:r>
                <a:endParaRPr kumimoji="0" lang="en-US" sz="900" b="0" i="0" u="none" strike="noStrike" kern="0" cap="none" spc="0" normalizeH="0" baseline="0" noProof="0" dirty="0">
                  <a:ln>
                    <a:noFill/>
                  </a:ln>
                  <a:solidFill>
                    <a:schemeClr val="accent1"/>
                  </a:solidFill>
                  <a:effectLst/>
                  <a:uLnTx/>
                  <a:uFillTx/>
                  <a:ea typeface="ＭＳ Ｐゴシック" charset="0"/>
                  <a:cs typeface="Arial"/>
                  <a:sym typeface="Arial"/>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chemeClr val="accent1"/>
                    </a:solidFill>
                    <a:effectLst/>
                    <a:uLnTx/>
                    <a:uFillTx/>
                    <a:ea typeface="ＭＳ Ｐゴシック" charset="0"/>
                    <a:cs typeface="Arial"/>
                    <a:sym typeface="Arial"/>
                    <a:hlinkClick r:id="rId5">
                      <a:extLst>
                        <a:ext uri="{A12FA001-AC4F-418D-AE19-62706E023703}">
                          <ahyp:hlinkClr xmlns:ahyp="http://schemas.microsoft.com/office/drawing/2018/hyperlinkcolor" val="tx"/>
                        </a:ext>
                      </a:extLst>
                    </a:hlinkClick>
                  </a:rPr>
                  <a:t>WP: Cisco Container Platform</a:t>
                </a:r>
                <a:endParaRPr kumimoji="0" lang="en-US" sz="900" b="0" i="0" u="none" strike="noStrike" kern="0" cap="none" spc="0" normalizeH="0" baseline="0" noProof="0" dirty="0">
                  <a:ln>
                    <a:noFill/>
                  </a:ln>
                  <a:solidFill>
                    <a:schemeClr val="accent1"/>
                  </a:solidFill>
                  <a:effectLst/>
                  <a:uLnTx/>
                  <a:uFillTx/>
                  <a:ea typeface="ＭＳ Ｐゴシック" charset="0"/>
                  <a:cs typeface="Arial"/>
                  <a:sym typeface="Arial"/>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endParaRPr>
              </a:p>
            </p:txBody>
          </p:sp>
          <p:sp>
            <p:nvSpPr>
              <p:cNvPr id="31" name="TextBox 30">
                <a:extLst>
                  <a:ext uri="{FF2B5EF4-FFF2-40B4-BE49-F238E27FC236}">
                    <a16:creationId xmlns:a16="http://schemas.microsoft.com/office/drawing/2014/main" id="{BA1DE8DA-BCD0-0E4D-AB88-42CFC417B078}"/>
                  </a:ext>
                </a:extLst>
              </p:cNvPr>
              <p:cNvSpPr txBox="1"/>
              <p:nvPr/>
            </p:nvSpPr>
            <p:spPr>
              <a:xfrm>
                <a:off x="5990606" y="1452578"/>
                <a:ext cx="2622606" cy="283756"/>
              </a:xfrm>
              <a:prstGeom prst="rect">
                <a:avLst/>
              </a:prstGeom>
              <a:noFill/>
            </p:spPr>
            <p:txBody>
              <a:bodyPr wrap="square" t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282828"/>
                    </a:solidFill>
                    <a:effectLst/>
                    <a:uLnTx/>
                    <a:uFillTx/>
                    <a:ea typeface="ＭＳ Ｐゴシック" charset="0"/>
                    <a:cs typeface="Arial"/>
                    <a:sym typeface="Arial"/>
                  </a:rPr>
                  <a:t>Connect data center or private cloud with public cloud services</a:t>
                </a:r>
              </a:p>
            </p:txBody>
          </p:sp>
        </p:grpSp>
        <p:grpSp>
          <p:nvGrpSpPr>
            <p:cNvPr id="16" name="Group 15">
              <a:extLst>
                <a:ext uri="{FF2B5EF4-FFF2-40B4-BE49-F238E27FC236}">
                  <a16:creationId xmlns:a16="http://schemas.microsoft.com/office/drawing/2014/main" id="{8C0D9F85-6C2D-B64A-92A9-ECBB7FC397F3}"/>
                </a:ext>
              </a:extLst>
            </p:cNvPr>
            <p:cNvGrpSpPr/>
            <p:nvPr/>
          </p:nvGrpSpPr>
          <p:grpSpPr>
            <a:xfrm>
              <a:off x="4612819" y="2795990"/>
              <a:ext cx="3744692" cy="974846"/>
              <a:chOff x="4830357" y="2793607"/>
              <a:chExt cx="3744692" cy="974846"/>
            </a:xfrm>
          </p:grpSpPr>
          <p:grpSp>
            <p:nvGrpSpPr>
              <p:cNvPr id="23" name="Group 22">
                <a:extLst>
                  <a:ext uri="{FF2B5EF4-FFF2-40B4-BE49-F238E27FC236}">
                    <a16:creationId xmlns:a16="http://schemas.microsoft.com/office/drawing/2014/main" id="{34C2BC4E-4A52-434C-9530-C9A10C6E260D}"/>
                  </a:ext>
                </a:extLst>
              </p:cNvPr>
              <p:cNvGrpSpPr/>
              <p:nvPr/>
            </p:nvGrpSpPr>
            <p:grpSpPr>
              <a:xfrm>
                <a:off x="4830357" y="2799375"/>
                <a:ext cx="1185716" cy="969078"/>
                <a:chOff x="450044" y="1598735"/>
                <a:chExt cx="1185716" cy="969078"/>
              </a:xfrm>
            </p:grpSpPr>
            <p:sp>
              <p:nvSpPr>
                <p:cNvPr id="26" name="Rectangle 25">
                  <a:extLst>
                    <a:ext uri="{FF2B5EF4-FFF2-40B4-BE49-F238E27FC236}">
                      <a16:creationId xmlns:a16="http://schemas.microsoft.com/office/drawing/2014/main" id="{F9844FF9-6AD6-E648-8CA2-100088723445}"/>
                    </a:ext>
                  </a:extLst>
                </p:cNvPr>
                <p:cNvSpPr/>
                <p:nvPr/>
              </p:nvSpPr>
              <p:spPr>
                <a:xfrm>
                  <a:off x="450044" y="1598735"/>
                  <a:ext cx="1185716" cy="506142"/>
                </a:xfrm>
                <a:prstGeom prst="rect">
                  <a:avLst/>
                </a:prstGeom>
                <a:solidFill>
                  <a:schemeClr val="accent1"/>
                </a:solidFill>
                <a:ln w="25400" cap="flat" cmpd="sng" algn="ctr">
                  <a:solidFill>
                    <a:srgbClr val="5959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C2C038D6-9279-8A43-9840-BA9E06758231}"/>
                    </a:ext>
                  </a:extLst>
                </p:cNvPr>
                <p:cNvSpPr txBox="1"/>
                <p:nvPr/>
              </p:nvSpPr>
              <p:spPr>
                <a:xfrm>
                  <a:off x="515156" y="1707816"/>
                  <a:ext cx="1012996"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solidFill>
                      <a:effectLst/>
                      <a:uLnTx/>
                      <a:uFillTx/>
                      <a:ea typeface="ＭＳ Ｐゴシック" charset="0"/>
                      <a:cs typeface="Arial"/>
                      <a:sym typeface="Arial"/>
                    </a:rPr>
                    <a:t>Colo</a:t>
                  </a:r>
                </a:p>
              </p:txBody>
            </p:sp>
            <p:cxnSp>
              <p:nvCxnSpPr>
                <p:cNvPr id="28" name="Straight Connector 27">
                  <a:extLst>
                    <a:ext uri="{FF2B5EF4-FFF2-40B4-BE49-F238E27FC236}">
                      <a16:creationId xmlns:a16="http://schemas.microsoft.com/office/drawing/2014/main" id="{824E7559-E4C8-4A49-B9C4-5C6366CE1C0F}"/>
                    </a:ext>
                  </a:extLst>
                </p:cNvPr>
                <p:cNvCxnSpPr>
                  <a:stCxn id="26" idx="2"/>
                </p:cNvCxnSpPr>
                <p:nvPr/>
              </p:nvCxnSpPr>
              <p:spPr>
                <a:xfrm>
                  <a:off x="1042902" y="2104877"/>
                  <a:ext cx="0" cy="462936"/>
                </a:xfrm>
                <a:prstGeom prst="line">
                  <a:avLst/>
                </a:prstGeom>
                <a:noFill/>
                <a:ln w="28575" cap="flat" cmpd="sng" algn="ctr">
                  <a:solidFill>
                    <a:srgbClr val="595959"/>
                  </a:solidFill>
                  <a:prstDash val="solid"/>
                </a:ln>
                <a:effectLst/>
              </p:spPr>
            </p:cxnSp>
          </p:grpSp>
          <p:sp>
            <p:nvSpPr>
              <p:cNvPr id="24" name="TextBox 23">
                <a:extLst>
                  <a:ext uri="{FF2B5EF4-FFF2-40B4-BE49-F238E27FC236}">
                    <a16:creationId xmlns:a16="http://schemas.microsoft.com/office/drawing/2014/main" id="{B023D641-CD68-F144-93BE-0E4CA38D4E99}"/>
                  </a:ext>
                </a:extLst>
              </p:cNvPr>
              <p:cNvSpPr txBox="1"/>
              <p:nvPr/>
            </p:nvSpPr>
            <p:spPr>
              <a:xfrm>
                <a:off x="6034043" y="2793607"/>
                <a:ext cx="2291566" cy="283756"/>
              </a:xfrm>
              <a:prstGeom prst="rect">
                <a:avLst/>
              </a:prstGeom>
              <a:noFill/>
            </p:spPr>
            <p:txBody>
              <a:bodyPr wrap="square" t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282828"/>
                    </a:solidFill>
                    <a:effectLst/>
                    <a:uLnTx/>
                    <a:uFillTx/>
                    <a:ea typeface="ＭＳ Ｐゴシック" charset="0"/>
                    <a:cs typeface="Arial"/>
                    <a:sym typeface="Arial"/>
                  </a:rPr>
                  <a:t>Connect private cloud with public cloud services through colocation</a:t>
                </a:r>
              </a:p>
            </p:txBody>
          </p:sp>
          <p:sp>
            <p:nvSpPr>
              <p:cNvPr id="25" name="TextBox 24">
                <a:extLst>
                  <a:ext uri="{FF2B5EF4-FFF2-40B4-BE49-F238E27FC236}">
                    <a16:creationId xmlns:a16="http://schemas.microsoft.com/office/drawing/2014/main" id="{FF7F5F93-6434-D140-8ABE-AE593B416A78}"/>
                  </a:ext>
                </a:extLst>
              </p:cNvPr>
              <p:cNvSpPr txBox="1"/>
              <p:nvPr/>
            </p:nvSpPr>
            <p:spPr>
              <a:xfrm>
                <a:off x="6034043" y="3087356"/>
                <a:ext cx="2541006" cy="141878"/>
              </a:xfrm>
              <a:prstGeom prst="rect">
                <a:avLst/>
              </a:prstGeom>
              <a:noFill/>
            </p:spPr>
            <p:txBody>
              <a:bodyPr wrap="square" t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hlinkClick r:id="rId8"/>
                  </a:rPr>
                  <a:t>CVD: Cisco CloudCenter</a:t>
                </a:r>
                <a:endParaRPr kumimoji="0" lang="en-US" sz="900" b="0" i="0" u="none" strike="noStrike" kern="0" cap="none" spc="0" normalizeH="0" baseline="0" noProof="0" dirty="0">
                  <a:ln>
                    <a:noFill/>
                  </a:ln>
                  <a:solidFill>
                    <a:srgbClr val="0097A7"/>
                  </a:solidFill>
                  <a:effectLst/>
                  <a:uLnTx/>
                  <a:uFillTx/>
                  <a:ea typeface="ＭＳ Ｐゴシック" charset="0"/>
                  <a:cs typeface="Arial"/>
                  <a:sym typeface="Arial"/>
                </a:endParaRPr>
              </a:p>
            </p:txBody>
          </p:sp>
        </p:grpSp>
        <p:grpSp>
          <p:nvGrpSpPr>
            <p:cNvPr id="17" name="Group 16">
              <a:extLst>
                <a:ext uri="{FF2B5EF4-FFF2-40B4-BE49-F238E27FC236}">
                  <a16:creationId xmlns:a16="http://schemas.microsoft.com/office/drawing/2014/main" id="{CA8B015D-9F73-8B4F-81F5-B7855C20FB5C}"/>
                </a:ext>
              </a:extLst>
            </p:cNvPr>
            <p:cNvGrpSpPr/>
            <p:nvPr/>
          </p:nvGrpSpPr>
          <p:grpSpPr>
            <a:xfrm>
              <a:off x="5762154" y="3645011"/>
              <a:ext cx="2992831" cy="977849"/>
              <a:chOff x="5762154" y="3520626"/>
              <a:chExt cx="2992831" cy="977849"/>
            </a:xfrm>
          </p:grpSpPr>
          <p:sp>
            <p:nvSpPr>
              <p:cNvPr id="18" name="TextBox 17">
                <a:extLst>
                  <a:ext uri="{FF2B5EF4-FFF2-40B4-BE49-F238E27FC236}">
                    <a16:creationId xmlns:a16="http://schemas.microsoft.com/office/drawing/2014/main" id="{B4C78AB0-6AD6-F745-92E2-3DD0CFEFD381}"/>
                  </a:ext>
                </a:extLst>
              </p:cNvPr>
              <p:cNvSpPr txBox="1"/>
              <p:nvPr/>
            </p:nvSpPr>
            <p:spPr>
              <a:xfrm>
                <a:off x="6966048" y="3520626"/>
                <a:ext cx="1788937" cy="532043"/>
              </a:xfrm>
              <a:prstGeom prst="rect">
                <a:avLst/>
              </a:prstGeom>
              <a:noFill/>
            </p:spPr>
            <p:txBody>
              <a:bodyPr wrap="square" t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282828"/>
                    </a:solidFill>
                    <a:effectLst/>
                    <a:uLnTx/>
                    <a:uFillTx/>
                    <a:ea typeface="ＭＳ Ｐゴシック" charset="0"/>
                    <a:cs typeface="Arial"/>
                    <a:sym typeface="Arial"/>
                    <a:hlinkClick r:id="rId10"/>
                  </a:rPr>
                  <a:t>Managed private cloud program: private cloud with public cloud experience by a managed service provider</a:t>
                </a:r>
                <a:endParaRPr kumimoji="0" lang="en-US" sz="1050" b="0" i="0" u="none" strike="noStrike" kern="0" cap="none" spc="0" normalizeH="0" baseline="0" noProof="0" dirty="0">
                  <a:ln>
                    <a:noFill/>
                  </a:ln>
                  <a:solidFill>
                    <a:srgbClr val="282828"/>
                  </a:solidFill>
                  <a:effectLst/>
                  <a:uLnTx/>
                  <a:uFillTx/>
                  <a:ea typeface="ＭＳ Ｐゴシック" charset="0"/>
                  <a:cs typeface="Arial"/>
                  <a:sym typeface="Arial"/>
                </a:endParaRPr>
              </a:p>
            </p:txBody>
          </p:sp>
          <p:grpSp>
            <p:nvGrpSpPr>
              <p:cNvPr id="19" name="Group 18">
                <a:extLst>
                  <a:ext uri="{FF2B5EF4-FFF2-40B4-BE49-F238E27FC236}">
                    <a16:creationId xmlns:a16="http://schemas.microsoft.com/office/drawing/2014/main" id="{9237B0DD-154A-EC4B-8297-BDBDFCF007C4}"/>
                  </a:ext>
                </a:extLst>
              </p:cNvPr>
              <p:cNvGrpSpPr/>
              <p:nvPr/>
            </p:nvGrpSpPr>
            <p:grpSpPr>
              <a:xfrm>
                <a:off x="5762154" y="3529397"/>
                <a:ext cx="1185716" cy="969078"/>
                <a:chOff x="450044" y="1598735"/>
                <a:chExt cx="1185716" cy="969078"/>
              </a:xfrm>
            </p:grpSpPr>
            <p:sp>
              <p:nvSpPr>
                <p:cNvPr id="20" name="Rectangle 19">
                  <a:extLst>
                    <a:ext uri="{FF2B5EF4-FFF2-40B4-BE49-F238E27FC236}">
                      <a16:creationId xmlns:a16="http://schemas.microsoft.com/office/drawing/2014/main" id="{441D7A66-CA89-F349-86D0-50903DF857B4}"/>
                    </a:ext>
                  </a:extLst>
                </p:cNvPr>
                <p:cNvSpPr/>
                <p:nvPr/>
              </p:nvSpPr>
              <p:spPr>
                <a:xfrm>
                  <a:off x="450044" y="1598735"/>
                  <a:ext cx="1185716" cy="506142"/>
                </a:xfrm>
                <a:prstGeom prst="rect">
                  <a:avLst/>
                </a:prstGeom>
                <a:solidFill>
                  <a:schemeClr val="accent1"/>
                </a:solidFill>
                <a:ln w="25400" cap="flat" cmpd="sng" algn="ctr">
                  <a:solidFill>
                    <a:srgbClr val="5959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1A3E2BEC-9F79-564B-A1D9-B3C15C6F92E5}"/>
                    </a:ext>
                  </a:extLst>
                </p:cNvPr>
                <p:cNvSpPr txBox="1"/>
                <p:nvPr/>
              </p:nvSpPr>
              <p:spPr>
                <a:xfrm>
                  <a:off x="515156" y="1707816"/>
                  <a:ext cx="1012996"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solidFill>
                      <a:effectLst/>
                      <a:uLnTx/>
                      <a:uFillTx/>
                      <a:ea typeface="ＭＳ Ｐゴシック" charset="0"/>
                      <a:cs typeface="Arial"/>
                      <a:sym typeface="Arial"/>
                    </a:rPr>
                    <a:t>MPC</a:t>
                  </a:r>
                </a:p>
              </p:txBody>
            </p:sp>
            <p:cxnSp>
              <p:nvCxnSpPr>
                <p:cNvPr id="22" name="Straight Connector 21">
                  <a:extLst>
                    <a:ext uri="{FF2B5EF4-FFF2-40B4-BE49-F238E27FC236}">
                      <a16:creationId xmlns:a16="http://schemas.microsoft.com/office/drawing/2014/main" id="{84753F9A-CEDF-B447-A2E2-6D1556FAE275}"/>
                    </a:ext>
                  </a:extLst>
                </p:cNvPr>
                <p:cNvCxnSpPr>
                  <a:stCxn id="20" idx="2"/>
                </p:cNvCxnSpPr>
                <p:nvPr/>
              </p:nvCxnSpPr>
              <p:spPr>
                <a:xfrm>
                  <a:off x="1042902" y="2104877"/>
                  <a:ext cx="0" cy="462936"/>
                </a:xfrm>
                <a:prstGeom prst="line">
                  <a:avLst/>
                </a:prstGeom>
                <a:noFill/>
                <a:ln w="28575" cap="flat" cmpd="sng" algn="ctr">
                  <a:solidFill>
                    <a:srgbClr val="595959"/>
                  </a:solidFill>
                  <a:prstDash val="solid"/>
                </a:ln>
                <a:effectLst/>
              </p:spPr>
            </p:cxnSp>
          </p:grpSp>
        </p:grpSp>
      </p:grpSp>
      <p:sp>
        <p:nvSpPr>
          <p:cNvPr id="2" name="Title 1">
            <a:extLst>
              <a:ext uri="{FF2B5EF4-FFF2-40B4-BE49-F238E27FC236}">
                <a16:creationId xmlns:a16="http://schemas.microsoft.com/office/drawing/2014/main" id="{F04DDFFF-C04A-2649-A44A-96AFC6C52820}"/>
              </a:ext>
            </a:extLst>
          </p:cNvPr>
          <p:cNvSpPr>
            <a:spLocks noGrp="1"/>
          </p:cNvSpPr>
          <p:nvPr>
            <p:ph type="title"/>
          </p:nvPr>
        </p:nvSpPr>
        <p:spPr>
          <a:xfrm>
            <a:off x="374904" y="527736"/>
            <a:ext cx="11439144" cy="329184"/>
          </a:xfrm>
        </p:spPr>
        <p:txBody>
          <a:bodyPr/>
          <a:lstStyle/>
          <a:p>
            <a:r>
              <a:rPr lang="en" sz="2400" dirty="0" err="1"/>
              <a:t>FlexPod</a:t>
            </a:r>
            <a:r>
              <a:rPr lang="en" sz="2400" dirty="0"/>
              <a:t> Helps with Your Cloud Journey</a:t>
            </a:r>
            <a:endParaRPr lang="en-US" dirty="0"/>
          </a:p>
        </p:txBody>
      </p:sp>
      <p:pic>
        <p:nvPicPr>
          <p:cNvPr id="53" name="Google Shape;98;p14">
            <a:extLst>
              <a:ext uri="{FF2B5EF4-FFF2-40B4-BE49-F238E27FC236}">
                <a16:creationId xmlns:a16="http://schemas.microsoft.com/office/drawing/2014/main" id="{86B79EE6-5D4E-374C-BEE2-79D05159937C}"/>
              </a:ext>
            </a:extLst>
          </p:cNvPr>
          <p:cNvPicPr preferRelativeResize="0"/>
          <p:nvPr/>
        </p:nvPicPr>
        <p:blipFill rotWithShape="1">
          <a:blip r:embed="rId11">
            <a:alphaModFix/>
          </a:blip>
          <a:srcRect b="37217"/>
          <a:stretch/>
        </p:blipFill>
        <p:spPr>
          <a:xfrm>
            <a:off x="10771636" y="6468854"/>
            <a:ext cx="941700" cy="156500"/>
          </a:xfrm>
          <a:prstGeom prst="rect">
            <a:avLst/>
          </a:prstGeom>
          <a:noFill/>
          <a:ln>
            <a:noFill/>
          </a:ln>
        </p:spPr>
      </p:pic>
      <p:sp>
        <p:nvSpPr>
          <p:cNvPr id="3" name="Footer Placeholder 2">
            <a:extLst>
              <a:ext uri="{FF2B5EF4-FFF2-40B4-BE49-F238E27FC236}">
                <a16:creationId xmlns:a16="http://schemas.microsoft.com/office/drawing/2014/main" id="{772B491F-1AAC-E44F-B242-9A259231476B}"/>
              </a:ext>
            </a:extLst>
          </p:cNvPr>
          <p:cNvSpPr>
            <a:spLocks noGrp="1"/>
          </p:cNvSpPr>
          <p:nvPr>
            <p:ph type="ftr" sz="quarter" idx="3"/>
          </p:nvPr>
        </p:nvSpPr>
        <p:spPr/>
        <p:txBody>
          <a:bodyPr/>
          <a:lstStyle/>
          <a:p>
            <a:r>
              <a:rPr lang="en-US" dirty="0"/>
              <a:t>NetApp INSIGHT © 2020 NetApp, Inc. All rights reserved. NetApp Confidential – Limited Use Only</a:t>
            </a:r>
          </a:p>
        </p:txBody>
      </p:sp>
      <p:sp>
        <p:nvSpPr>
          <p:cNvPr id="6" name="Slide Number Placeholder 5">
            <a:extLst>
              <a:ext uri="{FF2B5EF4-FFF2-40B4-BE49-F238E27FC236}">
                <a16:creationId xmlns:a16="http://schemas.microsoft.com/office/drawing/2014/main" id="{EE79753C-BEA0-E245-9FF4-469730DB0BE8}"/>
              </a:ext>
            </a:extLst>
          </p:cNvPr>
          <p:cNvSpPr>
            <a:spLocks noGrp="1"/>
          </p:cNvSpPr>
          <p:nvPr>
            <p:ph type="sldNum" sz="quarter" idx="4"/>
          </p:nvPr>
        </p:nvSpPr>
        <p:spPr/>
        <p:txBody>
          <a:bodyPr/>
          <a:lstStyle/>
          <a:p>
            <a:fld id="{B071A5F3-A4FF-4CEE-8215-C08835B585C1}" type="slidenum">
              <a:rPr lang="en-US" smtClean="0"/>
              <a:pPr/>
              <a:t>7</a:t>
            </a:fld>
            <a:endParaRPr lang="en-US" dirty="0"/>
          </a:p>
        </p:txBody>
      </p:sp>
      <p:sp>
        <p:nvSpPr>
          <p:cNvPr id="54" name="Rectangle 53">
            <a:extLst>
              <a:ext uri="{FF2B5EF4-FFF2-40B4-BE49-F238E27FC236}">
                <a16:creationId xmlns:a16="http://schemas.microsoft.com/office/drawing/2014/main" id="{F112C879-A11E-2D47-96A2-CCAC4FFC2357}"/>
              </a:ext>
            </a:extLst>
          </p:cNvPr>
          <p:cNvSpPr/>
          <p:nvPr/>
        </p:nvSpPr>
        <p:spPr>
          <a:xfrm>
            <a:off x="374904" y="5922307"/>
            <a:ext cx="5395599" cy="200054"/>
          </a:xfrm>
          <a:prstGeom prst="rect">
            <a:avLst/>
          </a:prstGeom>
        </p:spPr>
        <p:txBody>
          <a:bodyPr wrap="square">
            <a:spAutoFit/>
          </a:bodyPr>
          <a:lstStyle/>
          <a:p>
            <a:pPr defTabSz="914400">
              <a:buClr>
                <a:srgbClr val="000000"/>
              </a:buClr>
              <a:buFont typeface="Arial"/>
              <a:buNone/>
            </a:pPr>
            <a:r>
              <a:rPr lang="en-US" sz="700" kern="0" dirty="0">
                <a:solidFill>
                  <a:srgbClr val="FFFFFF">
                    <a:lumMod val="65000"/>
                  </a:srgbClr>
                </a:solidFill>
                <a:cs typeface="Arial"/>
                <a:sym typeface="Arial"/>
                <a:hlinkClick r:id="rId12">
                  <a:extLst>
                    <a:ext uri="{A12FA001-AC4F-418D-AE19-62706E023703}">
                      <ahyp:hlinkClr xmlns:ahyp="http://schemas.microsoft.com/office/drawing/2018/hyperlinkcolor" val="tx"/>
                    </a:ext>
                  </a:extLst>
                </a:hlinkClick>
              </a:rPr>
              <a:t>Royalty-free Image source: https://www.dreamstime.com/royalty-free-stock-photo-road-to-cloud-computing-image27538705</a:t>
            </a:r>
            <a:endParaRPr lang="en-US" sz="700" kern="0" dirty="0">
              <a:solidFill>
                <a:srgbClr val="FFFFFF">
                  <a:lumMod val="65000"/>
                </a:srgbClr>
              </a:solidFill>
              <a:cs typeface="Arial"/>
              <a:sym typeface="Arial"/>
            </a:endParaRPr>
          </a:p>
        </p:txBody>
      </p:sp>
    </p:spTree>
    <p:extLst>
      <p:ext uri="{BB962C8B-B14F-4D97-AF65-F5344CB8AC3E}">
        <p14:creationId xmlns:p14="http://schemas.microsoft.com/office/powerpoint/2010/main" val="1284441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1">
            <a:extLst>
              <a:ext uri="{FF2B5EF4-FFF2-40B4-BE49-F238E27FC236}">
                <a16:creationId xmlns:a16="http://schemas.microsoft.com/office/drawing/2014/main" id="{D6F7B9A4-0B51-5343-9785-283E65D623CD}"/>
              </a:ext>
            </a:extLst>
          </p:cNvPr>
          <p:cNvSpPr txBox="1">
            <a:spLocks/>
          </p:cNvSpPr>
          <p:nvPr/>
        </p:nvSpPr>
        <p:spPr bwMode="gray">
          <a:xfrm>
            <a:off x="624260" y="3871353"/>
            <a:ext cx="3354095" cy="1893600"/>
          </a:xfrm>
          <a:prstGeom prst="rect">
            <a:avLst/>
          </a:prstGeom>
          <a:solidFill>
            <a:schemeClr val="tx2">
              <a:lumMod val="20000"/>
              <a:lumOff val="80000"/>
            </a:schemeClr>
          </a:solidFill>
        </p:spPr>
        <p:txBody>
          <a:bodyPr vert="horz" wrap="square" lIns="228600" tIns="137160" rIns="137160" bIns="45720" rtlCol="0">
            <a:noAutofit/>
          </a:bodyPr>
          <a:lstStyle>
            <a:lvl1pPr marL="228531" indent="-228531" algn="l" defTabSz="914126" rtl="0" eaLnBrk="1" latinLnBrk="0" hangingPunct="1">
              <a:lnSpc>
                <a:spcPct val="95000"/>
              </a:lnSpc>
              <a:spcBef>
                <a:spcPts val="1200"/>
              </a:spcBef>
              <a:spcAft>
                <a:spcPts val="400"/>
              </a:spcAft>
              <a:buFont typeface="Arial" panose="020B0604020202020204" pitchFamily="34" charset="0"/>
              <a:buChar char="•"/>
              <a:defRPr sz="1800" kern="1200">
                <a:solidFill>
                  <a:schemeClr val="tx1"/>
                </a:solidFill>
                <a:latin typeface="+mn-lt"/>
                <a:ea typeface="+mn-ea"/>
                <a:cs typeface="+mn-cs"/>
              </a:defRPr>
            </a:lvl1pPr>
            <a:lvl2pPr marL="404813" indent="-176213" algn="l" defTabSz="914126" rtl="0" eaLnBrk="1" latinLnBrk="0" hangingPunct="1">
              <a:lnSpc>
                <a:spcPct val="95000"/>
              </a:lnSpc>
              <a:spcBef>
                <a:spcPts val="200"/>
              </a:spcBef>
              <a:spcAft>
                <a:spcPts val="400"/>
              </a:spcAft>
              <a:buFont typeface="Arial" panose="020B0604020202020204" pitchFamily="34" charset="0"/>
              <a:buChar char="•"/>
              <a:tabLst/>
              <a:defRPr sz="1400" kern="1200">
                <a:solidFill>
                  <a:schemeClr val="tx1"/>
                </a:solidFill>
                <a:latin typeface="+mn-lt"/>
                <a:ea typeface="+mn-ea"/>
                <a:cs typeface="+mn-cs"/>
              </a:defRPr>
            </a:lvl2pPr>
            <a:lvl3pPr marL="574675" indent="-18891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3pPr>
            <a:lvl4pPr marL="746125" indent="-177800"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4pPr>
            <a:lvl5pPr marL="915988" indent="-16986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n-US" sz="1600" b="1" dirty="0"/>
              <a:t>Private cloud solutions</a:t>
            </a:r>
          </a:p>
          <a:p>
            <a:pPr>
              <a:spcBef>
                <a:spcPts val="600"/>
              </a:spcBef>
            </a:pPr>
            <a:r>
              <a:rPr lang="en-US" sz="1400" dirty="0"/>
              <a:t>Red Hat OpenShift</a:t>
            </a:r>
          </a:p>
          <a:p>
            <a:pPr>
              <a:spcBef>
                <a:spcPts val="600"/>
              </a:spcBef>
            </a:pPr>
            <a:r>
              <a:rPr lang="en-US" sz="1400" dirty="0"/>
              <a:t>Cisco Container Platform</a:t>
            </a:r>
          </a:p>
          <a:p>
            <a:pPr marL="0" indent="0">
              <a:spcBef>
                <a:spcPts val="600"/>
              </a:spcBef>
              <a:buNone/>
            </a:pPr>
            <a:endParaRPr lang="en-US" sz="1400" dirty="0"/>
          </a:p>
        </p:txBody>
      </p:sp>
      <p:sp>
        <p:nvSpPr>
          <p:cNvPr id="31" name="Content Placeholder 2">
            <a:extLst>
              <a:ext uri="{FF2B5EF4-FFF2-40B4-BE49-F238E27FC236}">
                <a16:creationId xmlns:a16="http://schemas.microsoft.com/office/drawing/2014/main" id="{D8AB5EBE-8452-EB4A-80BC-AE6C60416557}"/>
              </a:ext>
            </a:extLst>
          </p:cNvPr>
          <p:cNvSpPr txBox="1">
            <a:spLocks/>
          </p:cNvSpPr>
          <p:nvPr/>
        </p:nvSpPr>
        <p:spPr bwMode="gray">
          <a:xfrm>
            <a:off x="4247325" y="3871353"/>
            <a:ext cx="3354095" cy="1893600"/>
          </a:xfrm>
          <a:prstGeom prst="rect">
            <a:avLst/>
          </a:prstGeom>
          <a:solidFill>
            <a:schemeClr val="accent1">
              <a:lumMod val="20000"/>
              <a:lumOff val="80000"/>
            </a:schemeClr>
          </a:solidFill>
        </p:spPr>
        <p:txBody>
          <a:bodyPr vert="horz" wrap="square" lIns="228600" tIns="137160" rIns="137160" bIns="45720" rtlCol="0">
            <a:noAutofit/>
          </a:bodyPr>
          <a:lstStyle>
            <a:lvl1pPr marL="228531" indent="-228531" algn="l" defTabSz="914126" rtl="0" eaLnBrk="1" latinLnBrk="0" hangingPunct="1">
              <a:lnSpc>
                <a:spcPct val="95000"/>
              </a:lnSpc>
              <a:spcBef>
                <a:spcPts val="1200"/>
              </a:spcBef>
              <a:spcAft>
                <a:spcPts val="400"/>
              </a:spcAft>
              <a:buFont typeface="Arial" panose="020B0604020202020204" pitchFamily="34" charset="0"/>
              <a:buChar char="•"/>
              <a:defRPr sz="1800" kern="1200">
                <a:solidFill>
                  <a:schemeClr val="tx1"/>
                </a:solidFill>
                <a:latin typeface="+mn-lt"/>
                <a:ea typeface="+mn-ea"/>
                <a:cs typeface="+mn-cs"/>
              </a:defRPr>
            </a:lvl1pPr>
            <a:lvl2pPr marL="404813" indent="-176213" algn="l" defTabSz="914126" rtl="0" eaLnBrk="1" latinLnBrk="0" hangingPunct="1">
              <a:lnSpc>
                <a:spcPct val="95000"/>
              </a:lnSpc>
              <a:spcBef>
                <a:spcPts val="200"/>
              </a:spcBef>
              <a:spcAft>
                <a:spcPts val="400"/>
              </a:spcAft>
              <a:buFont typeface="Arial" panose="020B0604020202020204" pitchFamily="34" charset="0"/>
              <a:buChar char="•"/>
              <a:tabLst/>
              <a:defRPr sz="1400" kern="1200">
                <a:solidFill>
                  <a:schemeClr val="tx1"/>
                </a:solidFill>
                <a:latin typeface="+mn-lt"/>
                <a:ea typeface="+mn-ea"/>
                <a:cs typeface="+mn-cs"/>
              </a:defRPr>
            </a:lvl2pPr>
            <a:lvl3pPr marL="574675" indent="-18891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3pPr>
            <a:lvl4pPr marL="746125" indent="-177800"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4pPr>
            <a:lvl5pPr marL="915988" indent="-16986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n-US" sz="1600" b="1" dirty="0">
                <a:solidFill>
                  <a:srgbClr val="000000"/>
                </a:solidFill>
              </a:rPr>
              <a:t>Hybrid cloud solutions</a:t>
            </a:r>
          </a:p>
          <a:p>
            <a:pPr>
              <a:spcBef>
                <a:spcPts val="600"/>
              </a:spcBef>
            </a:pPr>
            <a:r>
              <a:rPr lang="en-US" sz="1400" dirty="0">
                <a:solidFill>
                  <a:srgbClr val="000000"/>
                </a:solidFill>
              </a:rPr>
              <a:t>Data Fabric with NetApp Cloud Volumes ONTAP</a:t>
            </a:r>
            <a:r>
              <a:rPr lang="en-US" sz="1400" baseline="30000" dirty="0">
                <a:solidFill>
                  <a:srgbClr val="000000"/>
                </a:solidFill>
              </a:rPr>
              <a:t>®</a:t>
            </a:r>
          </a:p>
          <a:p>
            <a:pPr>
              <a:spcBef>
                <a:spcPts val="600"/>
              </a:spcBef>
            </a:pPr>
            <a:r>
              <a:rPr lang="en-US" sz="1400" dirty="0">
                <a:solidFill>
                  <a:srgbClr val="000000"/>
                </a:solidFill>
              </a:rPr>
              <a:t>Cloud tiering with Fabric Pool </a:t>
            </a:r>
          </a:p>
          <a:p>
            <a:pPr>
              <a:spcBef>
                <a:spcPts val="600"/>
              </a:spcBef>
            </a:pPr>
            <a:r>
              <a:rPr lang="en-US" sz="1400" dirty="0">
                <a:solidFill>
                  <a:srgbClr val="000000"/>
                </a:solidFill>
              </a:rPr>
              <a:t>Red Hat OpenShift</a:t>
            </a:r>
          </a:p>
        </p:txBody>
      </p:sp>
      <p:sp>
        <p:nvSpPr>
          <p:cNvPr id="32" name="Content Placeholder 3">
            <a:extLst>
              <a:ext uri="{FF2B5EF4-FFF2-40B4-BE49-F238E27FC236}">
                <a16:creationId xmlns:a16="http://schemas.microsoft.com/office/drawing/2014/main" id="{55591775-D376-0041-BE37-2B7D876D3AF3}"/>
              </a:ext>
            </a:extLst>
          </p:cNvPr>
          <p:cNvSpPr txBox="1">
            <a:spLocks/>
          </p:cNvSpPr>
          <p:nvPr/>
        </p:nvSpPr>
        <p:spPr bwMode="gray">
          <a:xfrm>
            <a:off x="7845173" y="3871353"/>
            <a:ext cx="3354095" cy="1893600"/>
          </a:xfrm>
          <a:prstGeom prst="rect">
            <a:avLst/>
          </a:prstGeom>
          <a:solidFill>
            <a:schemeClr val="bg1">
              <a:lumMod val="85000"/>
            </a:schemeClr>
          </a:solidFill>
        </p:spPr>
        <p:txBody>
          <a:bodyPr vert="horz" wrap="square" lIns="228600" tIns="137160" rIns="137160" bIns="45720" rtlCol="0">
            <a:noAutofit/>
          </a:bodyPr>
          <a:lstStyle>
            <a:lvl1pPr marL="228531" indent="-228531" algn="l" defTabSz="914126" rtl="0" eaLnBrk="1" latinLnBrk="0" hangingPunct="1">
              <a:lnSpc>
                <a:spcPct val="95000"/>
              </a:lnSpc>
              <a:spcBef>
                <a:spcPts val="1200"/>
              </a:spcBef>
              <a:spcAft>
                <a:spcPts val="400"/>
              </a:spcAft>
              <a:buFont typeface="Arial" panose="020B0604020202020204" pitchFamily="34" charset="0"/>
              <a:buChar char="•"/>
              <a:defRPr sz="1800" kern="1200">
                <a:solidFill>
                  <a:schemeClr val="tx1"/>
                </a:solidFill>
                <a:latin typeface="+mn-lt"/>
                <a:ea typeface="+mn-ea"/>
                <a:cs typeface="+mn-cs"/>
              </a:defRPr>
            </a:lvl1pPr>
            <a:lvl2pPr marL="404813" indent="-176213" algn="l" defTabSz="914126" rtl="0" eaLnBrk="1" latinLnBrk="0" hangingPunct="1">
              <a:lnSpc>
                <a:spcPct val="95000"/>
              </a:lnSpc>
              <a:spcBef>
                <a:spcPts val="200"/>
              </a:spcBef>
              <a:spcAft>
                <a:spcPts val="400"/>
              </a:spcAft>
              <a:buFont typeface="Arial" panose="020B0604020202020204" pitchFamily="34" charset="0"/>
              <a:buChar char="•"/>
              <a:tabLst/>
              <a:defRPr sz="1400" kern="1200">
                <a:solidFill>
                  <a:schemeClr val="tx1"/>
                </a:solidFill>
                <a:latin typeface="+mn-lt"/>
                <a:ea typeface="+mn-ea"/>
                <a:cs typeface="+mn-cs"/>
              </a:defRPr>
            </a:lvl2pPr>
            <a:lvl3pPr marL="574675" indent="-18891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3pPr>
            <a:lvl4pPr marL="746125" indent="-177800"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4pPr>
            <a:lvl5pPr marL="915988" indent="-16986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n-US" sz="1600" b="1" dirty="0">
                <a:solidFill>
                  <a:srgbClr val="000000"/>
                </a:solidFill>
              </a:rPr>
              <a:t>Hybrid cloud solutions </a:t>
            </a:r>
            <a:br>
              <a:rPr lang="en-US" sz="1600" b="1" dirty="0">
                <a:solidFill>
                  <a:srgbClr val="000000"/>
                </a:solidFill>
              </a:rPr>
            </a:br>
            <a:r>
              <a:rPr lang="en-US" sz="1600" b="1" dirty="0">
                <a:solidFill>
                  <a:srgbClr val="000000"/>
                </a:solidFill>
              </a:rPr>
              <a:t>with </a:t>
            </a:r>
            <a:r>
              <a:rPr lang="en-US" sz="1600" b="1" dirty="0" err="1">
                <a:solidFill>
                  <a:srgbClr val="000000"/>
                </a:solidFill>
              </a:rPr>
              <a:t>colo</a:t>
            </a:r>
            <a:endParaRPr lang="en-US" sz="1600" b="1" dirty="0">
              <a:solidFill>
                <a:srgbClr val="000000"/>
              </a:solidFill>
            </a:endParaRPr>
          </a:p>
          <a:p>
            <a:pPr>
              <a:spcBef>
                <a:spcPts val="600"/>
              </a:spcBef>
            </a:pPr>
            <a:r>
              <a:rPr lang="en-US" sz="1400" dirty="0">
                <a:solidFill>
                  <a:srgbClr val="000000"/>
                </a:solidFill>
              </a:rPr>
              <a:t>Cisco Cloud Center and NetApp Private Storage</a:t>
            </a:r>
          </a:p>
        </p:txBody>
      </p:sp>
      <p:sp>
        <p:nvSpPr>
          <p:cNvPr id="5" name="Title 4">
            <a:extLst>
              <a:ext uri="{FF2B5EF4-FFF2-40B4-BE49-F238E27FC236}">
                <a16:creationId xmlns:a16="http://schemas.microsoft.com/office/drawing/2014/main" id="{3A0B28D6-F0A6-D54C-A112-01F3594182D7}"/>
              </a:ext>
            </a:extLst>
          </p:cNvPr>
          <p:cNvSpPr>
            <a:spLocks noGrp="1"/>
          </p:cNvSpPr>
          <p:nvPr>
            <p:ph type="title"/>
          </p:nvPr>
        </p:nvSpPr>
        <p:spPr/>
        <p:txBody>
          <a:bodyPr/>
          <a:lstStyle/>
          <a:p>
            <a:r>
              <a:rPr lang="en-US" dirty="0" err="1"/>
              <a:t>FlexPod</a:t>
            </a:r>
            <a:r>
              <a:rPr lang="en-US" dirty="0"/>
              <a:t> Is a Foundation of Changing IT Landscape</a:t>
            </a:r>
          </a:p>
        </p:txBody>
      </p:sp>
      <p:grpSp>
        <p:nvGrpSpPr>
          <p:cNvPr id="4" name="Group 3">
            <a:extLst>
              <a:ext uri="{FF2B5EF4-FFF2-40B4-BE49-F238E27FC236}">
                <a16:creationId xmlns:a16="http://schemas.microsoft.com/office/drawing/2014/main" id="{96C05AC6-1770-7A4D-ADB1-640932510902}"/>
              </a:ext>
            </a:extLst>
          </p:cNvPr>
          <p:cNvGrpSpPr/>
          <p:nvPr/>
        </p:nvGrpSpPr>
        <p:grpSpPr>
          <a:xfrm>
            <a:off x="962791" y="1514938"/>
            <a:ext cx="2677033" cy="2107797"/>
            <a:chOff x="716024" y="1739305"/>
            <a:chExt cx="2677033" cy="2107797"/>
          </a:xfrm>
        </p:grpSpPr>
        <p:pic>
          <p:nvPicPr>
            <p:cNvPr id="13" name="Picture 53" descr="NetworkCloud-Plain">
              <a:extLst>
                <a:ext uri="{FF2B5EF4-FFF2-40B4-BE49-F238E27FC236}">
                  <a16:creationId xmlns:a16="http://schemas.microsoft.com/office/drawing/2014/main" id="{F3D2BB72-B546-DD44-AF1E-4F58EF19A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24" y="1759334"/>
              <a:ext cx="2677033" cy="151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close up of a computer&#10;&#10;Description automatically generated">
              <a:extLst>
                <a:ext uri="{FF2B5EF4-FFF2-40B4-BE49-F238E27FC236}">
                  <a16:creationId xmlns:a16="http://schemas.microsoft.com/office/drawing/2014/main" id="{8CFC0C55-94F7-5945-AB9C-32A786588AD5}"/>
                </a:ext>
              </a:extLst>
            </p:cNvPr>
            <p:cNvPicPr>
              <a:picLocks noChangeAspect="1"/>
            </p:cNvPicPr>
            <p:nvPr/>
          </p:nvPicPr>
          <p:blipFill>
            <a:blip r:embed="rId4"/>
            <a:stretch>
              <a:fillRect/>
            </a:stretch>
          </p:blipFill>
          <p:spPr>
            <a:xfrm>
              <a:off x="875979" y="2330704"/>
              <a:ext cx="716351" cy="1300365"/>
            </a:xfrm>
            <a:prstGeom prst="rect">
              <a:avLst/>
            </a:prstGeom>
          </p:spPr>
        </p:pic>
        <p:pic>
          <p:nvPicPr>
            <p:cNvPr id="15" name="Picture 14">
              <a:extLst>
                <a:ext uri="{FF2B5EF4-FFF2-40B4-BE49-F238E27FC236}">
                  <a16:creationId xmlns:a16="http://schemas.microsoft.com/office/drawing/2014/main" id="{6F86704D-E39B-7243-80C4-BCD5E88519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7086" y="1739305"/>
              <a:ext cx="587511" cy="543362"/>
            </a:xfrm>
            <a:prstGeom prst="rect">
              <a:avLst/>
            </a:prstGeom>
          </p:spPr>
        </p:pic>
        <p:pic>
          <p:nvPicPr>
            <p:cNvPr id="16" name="Google Shape;1282;p119">
              <a:extLst>
                <a:ext uri="{FF2B5EF4-FFF2-40B4-BE49-F238E27FC236}">
                  <a16:creationId xmlns:a16="http://schemas.microsoft.com/office/drawing/2014/main" id="{53D9FB4C-A4A7-4745-A041-742EB6C67BE2}"/>
                </a:ext>
              </a:extLst>
            </p:cNvPr>
            <p:cNvPicPr preferRelativeResize="0"/>
            <p:nvPr/>
          </p:nvPicPr>
          <p:blipFill>
            <a:blip r:embed="rId6">
              <a:alphaModFix/>
            </a:blip>
            <a:stretch>
              <a:fillRect/>
            </a:stretch>
          </p:blipFill>
          <p:spPr>
            <a:xfrm>
              <a:off x="2233370" y="2449746"/>
              <a:ext cx="1039616" cy="380586"/>
            </a:xfrm>
            <a:prstGeom prst="rect">
              <a:avLst/>
            </a:prstGeom>
            <a:noFill/>
            <a:ln>
              <a:noFill/>
            </a:ln>
          </p:spPr>
        </p:pic>
        <p:sp>
          <p:nvSpPr>
            <p:cNvPr id="17" name="TextBox 16">
              <a:extLst>
                <a:ext uri="{FF2B5EF4-FFF2-40B4-BE49-F238E27FC236}">
                  <a16:creationId xmlns:a16="http://schemas.microsoft.com/office/drawing/2014/main" id="{F046A0AE-2E9C-764F-90E8-B6AC99E20C83}"/>
                </a:ext>
              </a:extLst>
            </p:cNvPr>
            <p:cNvSpPr txBox="1"/>
            <p:nvPr/>
          </p:nvSpPr>
          <p:spPr>
            <a:xfrm>
              <a:off x="1374941" y="2253933"/>
              <a:ext cx="988416" cy="584391"/>
            </a:xfrm>
            <a:prstGeom prst="rect">
              <a:avLst/>
            </a:prstGeom>
            <a:noFill/>
          </p:spPr>
          <p:txBody>
            <a:bodyPr wrap="square" rtlCol="0">
              <a:spAutoFit/>
            </a:bodyPr>
            <a:lstStyle/>
            <a:p>
              <a:pPr algn="ctr" defTabSz="609448" fontAlgn="base">
                <a:spcBef>
                  <a:spcPct val="0"/>
                </a:spcBef>
                <a:spcAft>
                  <a:spcPct val="0"/>
                </a:spcAft>
                <a:defRPr/>
              </a:pPr>
              <a:r>
                <a:rPr lang="en-US" sz="1066" dirty="0">
                  <a:solidFill>
                    <a:schemeClr val="tx1">
                      <a:lumMod val="75000"/>
                      <a:lumOff val="25000"/>
                    </a:schemeClr>
                  </a:solidFill>
                  <a:latin typeface="Arial" panose="020B0604020202020204" pitchFamily="34" charset="0"/>
                  <a:ea typeface="ＭＳ Ｐゴシック" charset="0"/>
                </a:rPr>
                <a:t>Cisco Container Platform</a:t>
              </a:r>
            </a:p>
          </p:txBody>
        </p:sp>
        <p:sp>
          <p:nvSpPr>
            <p:cNvPr id="18" name="TextBox 17">
              <a:extLst>
                <a:ext uri="{FF2B5EF4-FFF2-40B4-BE49-F238E27FC236}">
                  <a16:creationId xmlns:a16="http://schemas.microsoft.com/office/drawing/2014/main" id="{9C923363-3745-2F41-A856-6555F4F79B2C}"/>
                </a:ext>
              </a:extLst>
            </p:cNvPr>
            <p:cNvSpPr txBox="1"/>
            <p:nvPr/>
          </p:nvSpPr>
          <p:spPr>
            <a:xfrm>
              <a:off x="724666" y="3585492"/>
              <a:ext cx="1139964" cy="261610"/>
            </a:xfrm>
            <a:prstGeom prst="rect">
              <a:avLst/>
            </a:prstGeom>
            <a:noFill/>
          </p:spPr>
          <p:txBody>
            <a:bodyPr wrap="square" rtlCol="0">
              <a:spAutoFit/>
            </a:bodyPr>
            <a:lstStyle/>
            <a:p>
              <a:pPr algn="ctr"/>
              <a:r>
                <a:rPr lang="en-US" sz="1100" dirty="0"/>
                <a:t>Edge/Core</a:t>
              </a:r>
            </a:p>
          </p:txBody>
        </p:sp>
      </p:grpSp>
      <p:grpSp>
        <p:nvGrpSpPr>
          <p:cNvPr id="6" name="Group 5">
            <a:extLst>
              <a:ext uri="{FF2B5EF4-FFF2-40B4-BE49-F238E27FC236}">
                <a16:creationId xmlns:a16="http://schemas.microsoft.com/office/drawing/2014/main" id="{9FBB7F06-3348-0043-BA6D-364BC1A715D6}"/>
              </a:ext>
            </a:extLst>
          </p:cNvPr>
          <p:cNvGrpSpPr/>
          <p:nvPr/>
        </p:nvGrpSpPr>
        <p:grpSpPr>
          <a:xfrm>
            <a:off x="4592446" y="1847556"/>
            <a:ext cx="3003934" cy="1775179"/>
            <a:chOff x="4587984" y="2071923"/>
            <a:chExt cx="3003934" cy="1775179"/>
          </a:xfrm>
        </p:grpSpPr>
        <p:grpSp>
          <p:nvGrpSpPr>
            <p:cNvPr id="20" name="Group 19">
              <a:extLst>
                <a:ext uri="{FF2B5EF4-FFF2-40B4-BE49-F238E27FC236}">
                  <a16:creationId xmlns:a16="http://schemas.microsoft.com/office/drawing/2014/main" id="{C7C723DF-D0D6-004A-A782-8FF6F511713F}"/>
                </a:ext>
              </a:extLst>
            </p:cNvPr>
            <p:cNvGrpSpPr/>
            <p:nvPr/>
          </p:nvGrpSpPr>
          <p:grpSpPr>
            <a:xfrm>
              <a:off x="6213156" y="2434998"/>
              <a:ext cx="1378762" cy="764476"/>
              <a:chOff x="3708524" y="1840378"/>
              <a:chExt cx="1338395" cy="784336"/>
            </a:xfrm>
          </p:grpSpPr>
          <p:pic>
            <p:nvPicPr>
              <p:cNvPr id="26" name="Picture 53" descr="NetworkCloud-Plain">
                <a:extLst>
                  <a:ext uri="{FF2B5EF4-FFF2-40B4-BE49-F238E27FC236}">
                    <a16:creationId xmlns:a16="http://schemas.microsoft.com/office/drawing/2014/main" id="{BB558BB4-5BBF-624E-90FF-7E9DD0DCF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524" y="1840378"/>
                <a:ext cx="1338395" cy="78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a:extLst>
                  <a:ext uri="{FF2B5EF4-FFF2-40B4-BE49-F238E27FC236}">
                    <a16:creationId xmlns:a16="http://schemas.microsoft.com/office/drawing/2014/main" id="{AF7BFC9C-E5A4-FC4F-ABD3-4B0ABB14EB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7652" y="2001403"/>
                <a:ext cx="665842" cy="18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A picture containing drawing, plate&#10;&#10;Description automatically generated">
                <a:extLst>
                  <a:ext uri="{FF2B5EF4-FFF2-40B4-BE49-F238E27FC236}">
                    <a16:creationId xmlns:a16="http://schemas.microsoft.com/office/drawing/2014/main" id="{C73B1A4C-0675-AB4C-8030-3B5002FD1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0608" y="2216569"/>
                <a:ext cx="353255" cy="222674"/>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4A3B7CCE-130D-EC45-88F6-BA256940C9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0573" y="2161312"/>
                <a:ext cx="399599" cy="307962"/>
              </a:xfrm>
              <a:prstGeom prst="rect">
                <a:avLst/>
              </a:prstGeom>
            </p:spPr>
          </p:pic>
        </p:grpSp>
        <p:pic>
          <p:nvPicPr>
            <p:cNvPr id="21" name="Picture 20" descr="A close up of a computer&#10;&#10;Description automatically generated">
              <a:extLst>
                <a:ext uri="{FF2B5EF4-FFF2-40B4-BE49-F238E27FC236}">
                  <a16:creationId xmlns:a16="http://schemas.microsoft.com/office/drawing/2014/main" id="{A33186E6-474C-F647-BB4F-84F7CF9EF391}"/>
                </a:ext>
              </a:extLst>
            </p:cNvPr>
            <p:cNvPicPr>
              <a:picLocks noChangeAspect="1"/>
            </p:cNvPicPr>
            <p:nvPr/>
          </p:nvPicPr>
          <p:blipFill>
            <a:blip r:embed="rId4"/>
            <a:stretch>
              <a:fillRect/>
            </a:stretch>
          </p:blipFill>
          <p:spPr>
            <a:xfrm>
              <a:off x="4680750" y="2159552"/>
              <a:ext cx="705126" cy="1414216"/>
            </a:xfrm>
            <a:prstGeom prst="rect">
              <a:avLst/>
            </a:prstGeom>
          </p:spPr>
        </p:pic>
        <p:sp>
          <p:nvSpPr>
            <p:cNvPr id="22" name="Left-Right Arrow 21">
              <a:extLst>
                <a:ext uri="{FF2B5EF4-FFF2-40B4-BE49-F238E27FC236}">
                  <a16:creationId xmlns:a16="http://schemas.microsoft.com/office/drawing/2014/main" id="{04F22FBD-059E-8C4F-820B-F7CC4ABA0792}"/>
                </a:ext>
              </a:extLst>
            </p:cNvPr>
            <p:cNvSpPr/>
            <p:nvPr/>
          </p:nvSpPr>
          <p:spPr bwMode="auto">
            <a:xfrm>
              <a:off x="5266956" y="2701376"/>
              <a:ext cx="1178705" cy="221310"/>
            </a:xfrm>
            <a:prstGeom prst="leftRightArrow">
              <a:avLst>
                <a:gd name="adj1" fmla="val 32682"/>
                <a:gd name="adj2" fmla="val 68609"/>
              </a:avLst>
            </a:prstGeom>
            <a:solidFill>
              <a:srgbClr val="0067C5"/>
            </a:solidFill>
            <a:ln w="9525" cap="flat" cmpd="sng" algn="ctr">
              <a:noFill/>
              <a:prstDash val="solid"/>
              <a:round/>
              <a:headEnd type="none" w="med" len="med"/>
              <a:tailEnd type="none" w="med" len="med"/>
            </a:ln>
            <a:effectLst/>
          </p:spPr>
          <p:txBody>
            <a:bodyPr vert="horz" wrap="none" lIns="91416" tIns="45708" rIns="91416" bIns="45708" numCol="1" rtlCol="0" anchor="ctr" anchorCtr="0" compatLnSpc="1">
              <a:prstTxWarp prst="textNoShape">
                <a:avLst/>
              </a:prstTxWarp>
            </a:bodyPr>
            <a:lstStyle/>
            <a:p>
              <a:pPr algn="ctr" defTabSz="609448" fontAlgn="base">
                <a:spcBef>
                  <a:spcPct val="0"/>
                </a:spcBef>
                <a:spcAft>
                  <a:spcPct val="0"/>
                </a:spcAft>
                <a:buClr>
                  <a:srgbClr val="84BD00"/>
                </a:buClr>
              </a:pPr>
              <a:endParaRPr lang="en-US" sz="533" dirty="0">
                <a:solidFill>
                  <a:srgbClr val="0067C5"/>
                </a:solidFill>
                <a:latin typeface="Arial" charset="0"/>
                <a:ea typeface="ＭＳ Ｐゴシック" charset="0"/>
              </a:endParaRPr>
            </a:p>
          </p:txBody>
        </p:sp>
        <p:pic>
          <p:nvPicPr>
            <p:cNvPr id="23" name="Picture 72">
              <a:extLst>
                <a:ext uri="{FF2B5EF4-FFF2-40B4-BE49-F238E27FC236}">
                  <a16:creationId xmlns:a16="http://schemas.microsoft.com/office/drawing/2014/main" id="{33137F93-84D0-3848-B23E-8C0DDF913EBF}"/>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5688715" y="2695521"/>
              <a:ext cx="335184" cy="199886"/>
            </a:xfrm>
            <a:prstGeom prst="rect">
              <a:avLst/>
            </a:prstGeom>
            <a:noFill/>
            <a:ln w="9525">
              <a:noFill/>
              <a:miter lim="800000"/>
              <a:headEnd/>
              <a:tailEnd/>
            </a:ln>
          </p:spPr>
        </p:pic>
        <p:sp>
          <p:nvSpPr>
            <p:cNvPr id="24" name="TextBox 23">
              <a:extLst>
                <a:ext uri="{FF2B5EF4-FFF2-40B4-BE49-F238E27FC236}">
                  <a16:creationId xmlns:a16="http://schemas.microsoft.com/office/drawing/2014/main" id="{AAEA9FC1-DDB5-8942-852F-6F7489933934}"/>
                </a:ext>
              </a:extLst>
            </p:cNvPr>
            <p:cNvSpPr txBox="1"/>
            <p:nvPr/>
          </p:nvSpPr>
          <p:spPr>
            <a:xfrm>
              <a:off x="5598291" y="2071923"/>
              <a:ext cx="705127" cy="584391"/>
            </a:xfrm>
            <a:prstGeom prst="rect">
              <a:avLst/>
            </a:prstGeom>
            <a:noFill/>
          </p:spPr>
          <p:txBody>
            <a:bodyPr wrap="square" rtlCol="0">
              <a:spAutoFit/>
            </a:bodyPr>
            <a:lstStyle/>
            <a:p>
              <a:pPr defTabSz="609448" fontAlgn="base">
                <a:spcBef>
                  <a:spcPct val="0"/>
                </a:spcBef>
                <a:spcAft>
                  <a:spcPct val="0"/>
                </a:spcAft>
                <a:buClr>
                  <a:srgbClr val="005073"/>
                </a:buClr>
              </a:pPr>
              <a:r>
                <a:rPr lang="en-US" sz="1066" dirty="0">
                  <a:solidFill>
                    <a:srgbClr val="282828"/>
                  </a:solidFill>
                  <a:latin typeface="Arial" charset="0"/>
                  <a:ea typeface="ＭＳ Ｐゴシック" charset="0"/>
                </a:rPr>
                <a:t>NetApp</a:t>
              </a:r>
              <a:r>
                <a:rPr lang="en-US" sz="1066" baseline="30000" dirty="0">
                  <a:solidFill>
                    <a:srgbClr val="282828"/>
                  </a:solidFill>
                  <a:latin typeface="Arial" charset="0"/>
                  <a:ea typeface="ＭＳ Ｐゴシック" charset="0"/>
                </a:rPr>
                <a:t>®</a:t>
              </a:r>
              <a:r>
                <a:rPr lang="en-US" sz="1066" dirty="0">
                  <a:solidFill>
                    <a:srgbClr val="282828"/>
                  </a:solidFill>
                  <a:latin typeface="Arial" charset="0"/>
                  <a:ea typeface="ＭＳ Ｐゴシック" charset="0"/>
                </a:rPr>
                <a:t> Data Fabric</a:t>
              </a:r>
              <a:endParaRPr lang="en-US" sz="1066" baseline="30000" dirty="0">
                <a:solidFill>
                  <a:srgbClr val="282828"/>
                </a:solidFill>
                <a:latin typeface="Arial" charset="0"/>
                <a:ea typeface="ＭＳ Ｐゴシック" charset="0"/>
              </a:endParaRPr>
            </a:p>
          </p:txBody>
        </p:sp>
        <p:sp>
          <p:nvSpPr>
            <p:cNvPr id="25" name="TextBox 24">
              <a:extLst>
                <a:ext uri="{FF2B5EF4-FFF2-40B4-BE49-F238E27FC236}">
                  <a16:creationId xmlns:a16="http://schemas.microsoft.com/office/drawing/2014/main" id="{B5B39D61-3DCA-8449-8E0F-0B96CF80EB74}"/>
                </a:ext>
              </a:extLst>
            </p:cNvPr>
            <p:cNvSpPr txBox="1"/>
            <p:nvPr/>
          </p:nvSpPr>
          <p:spPr>
            <a:xfrm>
              <a:off x="4587984" y="3585492"/>
              <a:ext cx="1178705" cy="261610"/>
            </a:xfrm>
            <a:prstGeom prst="rect">
              <a:avLst/>
            </a:prstGeom>
            <a:noFill/>
          </p:spPr>
          <p:txBody>
            <a:bodyPr wrap="square" rtlCol="0">
              <a:spAutoFit/>
            </a:bodyPr>
            <a:lstStyle/>
            <a:p>
              <a:pPr algn="ctr"/>
              <a:r>
                <a:rPr lang="en-US" sz="1100" dirty="0"/>
                <a:t>Edge/Core</a:t>
              </a:r>
            </a:p>
          </p:txBody>
        </p:sp>
      </p:grpSp>
      <p:grpSp>
        <p:nvGrpSpPr>
          <p:cNvPr id="7" name="Group 6">
            <a:extLst>
              <a:ext uri="{FF2B5EF4-FFF2-40B4-BE49-F238E27FC236}">
                <a16:creationId xmlns:a16="http://schemas.microsoft.com/office/drawing/2014/main" id="{105CFF3E-B57A-8D46-86D3-681DF82E9D86}"/>
              </a:ext>
            </a:extLst>
          </p:cNvPr>
          <p:cNvGrpSpPr/>
          <p:nvPr/>
        </p:nvGrpSpPr>
        <p:grpSpPr>
          <a:xfrm>
            <a:off x="8138428" y="1482572"/>
            <a:ext cx="2767584" cy="2140163"/>
            <a:chOff x="8545262" y="1706939"/>
            <a:chExt cx="2767584" cy="2140163"/>
          </a:xfrm>
        </p:grpSpPr>
        <p:sp>
          <p:nvSpPr>
            <p:cNvPr id="37" name="Rectangle 36">
              <a:extLst>
                <a:ext uri="{FF2B5EF4-FFF2-40B4-BE49-F238E27FC236}">
                  <a16:creationId xmlns:a16="http://schemas.microsoft.com/office/drawing/2014/main" id="{D593FF26-B60F-524E-8298-7BDDE94EFA8F}"/>
                </a:ext>
              </a:extLst>
            </p:cNvPr>
            <p:cNvSpPr/>
            <p:nvPr/>
          </p:nvSpPr>
          <p:spPr bwMode="auto">
            <a:xfrm>
              <a:off x="10296440" y="2445091"/>
              <a:ext cx="960405" cy="1024983"/>
            </a:xfrm>
            <a:prstGeom prst="rect">
              <a:avLst/>
            </a:prstGeom>
            <a:solidFill>
              <a:srgbClr val="003B5C">
                <a:lumMod val="10000"/>
                <a:lumOff val="90000"/>
              </a:srgbClr>
            </a:solidFill>
            <a:ln w="12700" cap="flat" cmpd="sng" algn="ctr">
              <a:solidFill>
                <a:srgbClr val="282828"/>
              </a:solidFill>
              <a:prstDash val="sysDot"/>
              <a:round/>
              <a:headEnd type="none" w="med" len="med"/>
              <a:tailEnd type="none" w="med" len="med"/>
            </a:ln>
            <a:effectLst/>
          </p:spPr>
          <p:txBody>
            <a:bodyPr vert="horz" wrap="none" lIns="121867" tIns="60933" rIns="121867" bIns="60933" numCol="1" rtlCol="0" anchor="ctr" anchorCtr="0" compatLnSpc="1">
              <a:prstTxWarp prst="textNoShape">
                <a:avLst/>
              </a:prstTxWarp>
            </a:bodyPr>
            <a:lstStyle/>
            <a:p>
              <a:pPr algn="ctr" defTabSz="609448" fontAlgn="base">
                <a:spcBef>
                  <a:spcPct val="0"/>
                </a:spcBef>
                <a:spcAft>
                  <a:spcPct val="0"/>
                </a:spcAft>
                <a:buClr>
                  <a:srgbClr val="84BD00"/>
                </a:buClr>
                <a:defRPr/>
              </a:pPr>
              <a:endParaRPr lang="en-US" sz="200" kern="0" dirty="0">
                <a:solidFill>
                  <a:sysClr val="windowText" lastClr="000000"/>
                </a:solidFill>
                <a:latin typeface="Arial" charset="0"/>
                <a:ea typeface="ＭＳ Ｐゴシック" charset="0"/>
              </a:endParaRPr>
            </a:p>
          </p:txBody>
        </p:sp>
        <p:sp>
          <p:nvSpPr>
            <p:cNvPr id="38" name="Left-Right Arrow 72">
              <a:extLst>
                <a:ext uri="{FF2B5EF4-FFF2-40B4-BE49-F238E27FC236}">
                  <a16:creationId xmlns:a16="http://schemas.microsoft.com/office/drawing/2014/main" id="{81997C78-1078-6C49-99B0-B46D22828CAB}"/>
                </a:ext>
              </a:extLst>
            </p:cNvPr>
            <p:cNvSpPr/>
            <p:nvPr/>
          </p:nvSpPr>
          <p:spPr bwMode="auto">
            <a:xfrm rot="16200000">
              <a:off x="10655102" y="2419309"/>
              <a:ext cx="455827" cy="123945"/>
            </a:xfrm>
            <a:prstGeom prst="leftRightArrow">
              <a:avLst>
                <a:gd name="adj1" fmla="val 50000"/>
                <a:gd name="adj2" fmla="val 68609"/>
              </a:avLst>
            </a:prstGeom>
            <a:solidFill>
              <a:srgbClr val="676767"/>
            </a:solidFill>
            <a:ln w="9525" cap="flat" cmpd="sng" algn="ctr">
              <a:noFill/>
              <a:prstDash val="solid"/>
              <a:round/>
              <a:headEnd type="none" w="med" len="med"/>
              <a:tailEnd type="none" w="med" len="med"/>
            </a:ln>
            <a:effectLst/>
          </p:spPr>
          <p:txBody>
            <a:bodyPr vert="horz" wrap="none" lIns="91416" tIns="45708" rIns="91416" bIns="45708" numCol="1" rtlCol="0" anchor="ctr" anchorCtr="0" compatLnSpc="1">
              <a:prstTxWarp prst="textNoShape">
                <a:avLst/>
              </a:prstTxWarp>
            </a:bodyPr>
            <a:lstStyle/>
            <a:p>
              <a:pPr algn="ctr" defTabSz="609448" fontAlgn="base">
                <a:spcBef>
                  <a:spcPct val="0"/>
                </a:spcBef>
                <a:spcAft>
                  <a:spcPct val="0"/>
                </a:spcAft>
                <a:buClr>
                  <a:srgbClr val="84BD00"/>
                </a:buClr>
                <a:defRPr/>
              </a:pPr>
              <a:endParaRPr lang="en-US" sz="200" dirty="0">
                <a:solidFill>
                  <a:sysClr val="windowText" lastClr="000000"/>
                </a:solidFill>
                <a:latin typeface="Arial" charset="0"/>
                <a:ea typeface="ＭＳ Ｐゴシック" charset="0"/>
              </a:endParaRPr>
            </a:p>
          </p:txBody>
        </p:sp>
        <p:sp>
          <p:nvSpPr>
            <p:cNvPr id="39" name="TextBox 38">
              <a:extLst>
                <a:ext uri="{FF2B5EF4-FFF2-40B4-BE49-F238E27FC236}">
                  <a16:creationId xmlns:a16="http://schemas.microsoft.com/office/drawing/2014/main" id="{2DB42FFB-14B8-E94E-95A1-3EBC20331B2A}"/>
                </a:ext>
              </a:extLst>
            </p:cNvPr>
            <p:cNvSpPr txBox="1"/>
            <p:nvPr/>
          </p:nvSpPr>
          <p:spPr>
            <a:xfrm>
              <a:off x="10342531" y="3137215"/>
              <a:ext cx="970315" cy="307777"/>
            </a:xfrm>
            <a:prstGeom prst="rect">
              <a:avLst/>
            </a:prstGeom>
            <a:noFill/>
          </p:spPr>
          <p:txBody>
            <a:bodyPr wrap="square" rtlCol="0">
              <a:spAutoFit/>
            </a:bodyPr>
            <a:lstStyle/>
            <a:p>
              <a:pPr algn="ctr" defTabSz="609448" fontAlgn="base">
                <a:spcBef>
                  <a:spcPct val="0"/>
                </a:spcBef>
                <a:spcAft>
                  <a:spcPct val="0"/>
                </a:spcAft>
                <a:buClr>
                  <a:srgbClr val="84BD00"/>
                </a:buClr>
              </a:pPr>
              <a:r>
                <a:rPr lang="en-US" sz="700" dirty="0">
                  <a:latin typeface="Arial" charset="0"/>
                  <a:ea typeface="ＭＳ Ｐゴシック" charset="0"/>
                </a:rPr>
                <a:t>NetApp Private Storage</a:t>
              </a:r>
            </a:p>
          </p:txBody>
        </p:sp>
        <p:pic>
          <p:nvPicPr>
            <p:cNvPr id="40" name="Picture 11" descr="gigabit_ethernet_switch">
              <a:extLst>
                <a:ext uri="{FF2B5EF4-FFF2-40B4-BE49-F238E27FC236}">
                  <a16:creationId xmlns:a16="http://schemas.microsoft.com/office/drawing/2014/main" id="{B53AA8CD-FC70-644C-BE9C-0D477748F0D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755530" y="2585554"/>
              <a:ext cx="224483" cy="180652"/>
            </a:xfrm>
            <a:prstGeom prst="rect">
              <a:avLst/>
            </a:prstGeom>
            <a:noFill/>
            <a:ln w="9525">
              <a:noFill/>
              <a:miter lim="800000"/>
              <a:headEnd/>
              <a:tailEnd/>
            </a:ln>
          </p:spPr>
        </p:pic>
        <p:pic>
          <p:nvPicPr>
            <p:cNvPr id="41" name="Picture 40" descr="FAS2520.png">
              <a:extLst>
                <a:ext uri="{FF2B5EF4-FFF2-40B4-BE49-F238E27FC236}">
                  <a16:creationId xmlns:a16="http://schemas.microsoft.com/office/drawing/2014/main" id="{4397856E-EBF8-F141-AEDF-91F08E4288C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418079" y="2978606"/>
              <a:ext cx="789357" cy="123842"/>
            </a:xfrm>
            <a:prstGeom prst="rect">
              <a:avLst/>
            </a:prstGeom>
          </p:spPr>
        </p:pic>
        <p:sp>
          <p:nvSpPr>
            <p:cNvPr id="42" name="TextBox 41">
              <a:extLst>
                <a:ext uri="{FF2B5EF4-FFF2-40B4-BE49-F238E27FC236}">
                  <a16:creationId xmlns:a16="http://schemas.microsoft.com/office/drawing/2014/main" id="{028CAB8E-1180-5C46-BC77-5C7F1D014967}"/>
                </a:ext>
              </a:extLst>
            </p:cNvPr>
            <p:cNvSpPr txBox="1"/>
            <p:nvPr/>
          </p:nvSpPr>
          <p:spPr>
            <a:xfrm>
              <a:off x="9496378" y="3089273"/>
              <a:ext cx="656691" cy="507831"/>
            </a:xfrm>
            <a:prstGeom prst="rect">
              <a:avLst/>
            </a:prstGeom>
            <a:noFill/>
          </p:spPr>
          <p:txBody>
            <a:bodyPr wrap="square" rtlCol="0">
              <a:spAutoFit/>
            </a:bodyPr>
            <a:lstStyle/>
            <a:p>
              <a:pPr defTabSz="609448" fontAlgn="base">
                <a:spcBef>
                  <a:spcPct val="0"/>
                </a:spcBef>
                <a:spcAft>
                  <a:spcPct val="0"/>
                </a:spcAft>
                <a:buClr>
                  <a:srgbClr val="005073"/>
                </a:buClr>
              </a:pPr>
              <a:r>
                <a:rPr lang="en-US" sz="900" dirty="0">
                  <a:solidFill>
                    <a:srgbClr val="282828"/>
                  </a:solidFill>
                  <a:latin typeface="Arial" charset="0"/>
                  <a:ea typeface="ＭＳ Ｐゴシック" charset="0"/>
                </a:rPr>
                <a:t>NetApp Data Fabric</a:t>
              </a:r>
              <a:endParaRPr lang="en-US" sz="900" baseline="30000" dirty="0">
                <a:solidFill>
                  <a:srgbClr val="282828"/>
                </a:solidFill>
                <a:latin typeface="Arial" charset="0"/>
                <a:ea typeface="ＭＳ Ｐゴシック" charset="0"/>
              </a:endParaRPr>
            </a:p>
          </p:txBody>
        </p:sp>
        <p:cxnSp>
          <p:nvCxnSpPr>
            <p:cNvPr id="43" name="Straight Connector 42">
              <a:extLst>
                <a:ext uri="{FF2B5EF4-FFF2-40B4-BE49-F238E27FC236}">
                  <a16:creationId xmlns:a16="http://schemas.microsoft.com/office/drawing/2014/main" id="{39324A44-A8B0-A943-8465-2ABF8B1A0A03}"/>
                </a:ext>
              </a:extLst>
            </p:cNvPr>
            <p:cNvCxnSpPr>
              <a:cxnSpLocks/>
            </p:cNvCxnSpPr>
            <p:nvPr/>
          </p:nvCxnSpPr>
          <p:spPr bwMode="auto">
            <a:xfrm>
              <a:off x="9802248" y="2265935"/>
              <a:ext cx="1042470" cy="0"/>
            </a:xfrm>
            <a:prstGeom prst="line">
              <a:avLst/>
            </a:prstGeom>
            <a:solidFill>
              <a:srgbClr val="00BCEB"/>
            </a:solidFill>
            <a:ln w="12700" cap="flat" cmpd="sng" algn="ctr">
              <a:solidFill>
                <a:srgbClr val="FFFFFF"/>
              </a:solidFill>
              <a:prstDash val="dash"/>
              <a:round/>
              <a:headEnd type="none" w="med" len="med"/>
              <a:tailEnd type="none" w="med" len="med"/>
            </a:ln>
            <a:effectLst/>
          </p:spPr>
        </p:cxnSp>
        <p:sp>
          <p:nvSpPr>
            <p:cNvPr id="44" name="TextBox 43">
              <a:extLst>
                <a:ext uri="{FF2B5EF4-FFF2-40B4-BE49-F238E27FC236}">
                  <a16:creationId xmlns:a16="http://schemas.microsoft.com/office/drawing/2014/main" id="{506620D6-1E73-684C-B751-F2159078D3DC}"/>
                </a:ext>
              </a:extLst>
            </p:cNvPr>
            <p:cNvSpPr txBox="1"/>
            <p:nvPr/>
          </p:nvSpPr>
          <p:spPr>
            <a:xfrm>
              <a:off x="10465512" y="3585492"/>
              <a:ext cx="690121" cy="261610"/>
            </a:xfrm>
            <a:prstGeom prst="rect">
              <a:avLst/>
            </a:prstGeom>
            <a:noFill/>
          </p:spPr>
          <p:txBody>
            <a:bodyPr wrap="square" rtlCol="0">
              <a:spAutoFit/>
            </a:bodyPr>
            <a:lstStyle/>
            <a:p>
              <a:pPr algn="ctr"/>
              <a:r>
                <a:rPr lang="en-US" sz="1100" dirty="0"/>
                <a:t>Colo</a:t>
              </a:r>
            </a:p>
          </p:txBody>
        </p:sp>
        <p:pic>
          <p:nvPicPr>
            <p:cNvPr id="45" name="Picture 44" descr="A close up of a computer&#10;&#10;Description automatically generated">
              <a:extLst>
                <a:ext uri="{FF2B5EF4-FFF2-40B4-BE49-F238E27FC236}">
                  <a16:creationId xmlns:a16="http://schemas.microsoft.com/office/drawing/2014/main" id="{89D18C92-EA52-6C4E-BB8E-9F0FA97058AE}"/>
                </a:ext>
              </a:extLst>
            </p:cNvPr>
            <p:cNvPicPr>
              <a:picLocks noChangeAspect="1"/>
            </p:cNvPicPr>
            <p:nvPr/>
          </p:nvPicPr>
          <p:blipFill>
            <a:blip r:embed="rId4"/>
            <a:stretch>
              <a:fillRect/>
            </a:stretch>
          </p:blipFill>
          <p:spPr>
            <a:xfrm>
              <a:off x="8631656" y="2187863"/>
              <a:ext cx="656691" cy="1356563"/>
            </a:xfrm>
            <a:prstGeom prst="rect">
              <a:avLst/>
            </a:prstGeom>
          </p:spPr>
        </p:pic>
        <p:sp>
          <p:nvSpPr>
            <p:cNvPr id="46" name="Left-Right Arrow 45">
              <a:extLst>
                <a:ext uri="{FF2B5EF4-FFF2-40B4-BE49-F238E27FC236}">
                  <a16:creationId xmlns:a16="http://schemas.microsoft.com/office/drawing/2014/main" id="{9BFD3235-1082-B944-AC19-251D88858D5C}"/>
                </a:ext>
              </a:extLst>
            </p:cNvPr>
            <p:cNvSpPr/>
            <p:nvPr/>
          </p:nvSpPr>
          <p:spPr bwMode="auto">
            <a:xfrm>
              <a:off x="9244790" y="2851437"/>
              <a:ext cx="1097740" cy="212288"/>
            </a:xfrm>
            <a:prstGeom prst="leftRightArrow">
              <a:avLst>
                <a:gd name="adj1" fmla="val 32682"/>
                <a:gd name="adj2" fmla="val 68609"/>
              </a:avLst>
            </a:prstGeom>
            <a:solidFill>
              <a:srgbClr val="0067C5"/>
            </a:solidFill>
            <a:ln w="9525" cap="flat" cmpd="sng" algn="ctr">
              <a:noFill/>
              <a:prstDash val="solid"/>
              <a:round/>
              <a:headEnd type="none" w="med" len="med"/>
              <a:tailEnd type="none" w="med" len="med"/>
            </a:ln>
            <a:effectLst/>
          </p:spPr>
          <p:txBody>
            <a:bodyPr vert="horz" wrap="none" lIns="91416" tIns="45708" rIns="91416" bIns="45708" numCol="1" rtlCol="0" anchor="ctr" anchorCtr="0" compatLnSpc="1">
              <a:prstTxWarp prst="textNoShape">
                <a:avLst/>
              </a:prstTxWarp>
            </a:bodyPr>
            <a:lstStyle/>
            <a:p>
              <a:pPr algn="ctr" defTabSz="609448" fontAlgn="base">
                <a:spcBef>
                  <a:spcPct val="0"/>
                </a:spcBef>
                <a:spcAft>
                  <a:spcPct val="0"/>
                </a:spcAft>
                <a:buClr>
                  <a:srgbClr val="84BD00"/>
                </a:buClr>
              </a:pPr>
              <a:endParaRPr lang="en-US" sz="200" dirty="0">
                <a:solidFill>
                  <a:srgbClr val="0067C5"/>
                </a:solidFill>
                <a:latin typeface="Arial" charset="0"/>
                <a:ea typeface="ＭＳ Ｐゴシック" charset="0"/>
              </a:endParaRPr>
            </a:p>
          </p:txBody>
        </p:sp>
        <p:pic>
          <p:nvPicPr>
            <p:cNvPr id="47" name="Picture 72">
              <a:extLst>
                <a:ext uri="{FF2B5EF4-FFF2-40B4-BE49-F238E27FC236}">
                  <a16:creationId xmlns:a16="http://schemas.microsoft.com/office/drawing/2014/main" id="{920E817F-BA77-2047-B435-89AC65CB3139}"/>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9637578" y="2845821"/>
              <a:ext cx="312161" cy="191737"/>
            </a:xfrm>
            <a:prstGeom prst="rect">
              <a:avLst/>
            </a:prstGeom>
            <a:noFill/>
            <a:ln w="9525">
              <a:noFill/>
              <a:miter lim="800000"/>
              <a:headEnd/>
              <a:tailEnd/>
            </a:ln>
          </p:spPr>
        </p:pic>
        <p:sp>
          <p:nvSpPr>
            <p:cNvPr id="48" name="TextBox 47">
              <a:extLst>
                <a:ext uri="{FF2B5EF4-FFF2-40B4-BE49-F238E27FC236}">
                  <a16:creationId xmlns:a16="http://schemas.microsoft.com/office/drawing/2014/main" id="{6DFD7DF8-9FB0-394B-94CF-75B924DBCFBA}"/>
                </a:ext>
              </a:extLst>
            </p:cNvPr>
            <p:cNvSpPr txBox="1"/>
            <p:nvPr/>
          </p:nvSpPr>
          <p:spPr>
            <a:xfrm>
              <a:off x="8545262" y="3585492"/>
              <a:ext cx="951115" cy="261610"/>
            </a:xfrm>
            <a:prstGeom prst="rect">
              <a:avLst/>
            </a:prstGeom>
            <a:noFill/>
          </p:spPr>
          <p:txBody>
            <a:bodyPr wrap="square" rtlCol="0">
              <a:spAutoFit/>
            </a:bodyPr>
            <a:lstStyle/>
            <a:p>
              <a:pPr algn="ctr"/>
              <a:r>
                <a:rPr lang="en-US" sz="1100" dirty="0"/>
                <a:t>Edge/Core</a:t>
              </a:r>
            </a:p>
          </p:txBody>
        </p:sp>
        <p:pic>
          <p:nvPicPr>
            <p:cNvPr id="49" name="Picture 48" descr="A picture containing drawing&#10;&#10;Description automatically generated">
              <a:extLst>
                <a:ext uri="{FF2B5EF4-FFF2-40B4-BE49-F238E27FC236}">
                  <a16:creationId xmlns:a16="http://schemas.microsoft.com/office/drawing/2014/main" id="{52D063D2-327A-1746-80FF-4C9F2F0BFB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10207" y="2398240"/>
              <a:ext cx="656688" cy="322699"/>
            </a:xfrm>
            <a:prstGeom prst="rect">
              <a:avLst/>
            </a:prstGeom>
          </p:spPr>
        </p:pic>
        <p:cxnSp>
          <p:nvCxnSpPr>
            <p:cNvPr id="50" name="Straight Arrow Connector 49">
              <a:extLst>
                <a:ext uri="{FF2B5EF4-FFF2-40B4-BE49-F238E27FC236}">
                  <a16:creationId xmlns:a16="http://schemas.microsoft.com/office/drawing/2014/main" id="{65C637A4-59C3-874D-A731-294DC486AD86}"/>
                </a:ext>
              </a:extLst>
            </p:cNvPr>
            <p:cNvCxnSpPr/>
            <p:nvPr/>
          </p:nvCxnSpPr>
          <p:spPr bwMode="auto">
            <a:xfrm>
              <a:off x="9244789" y="2585555"/>
              <a:ext cx="1078694" cy="0"/>
            </a:xfrm>
            <a:prstGeom prst="straightConnector1">
              <a:avLst/>
            </a:prstGeom>
            <a:solidFill>
              <a:schemeClr val="accent1"/>
            </a:solidFill>
            <a:ln w="12700" cap="flat" cmpd="sng" algn="ctr">
              <a:solidFill>
                <a:srgbClr val="00B0F0"/>
              </a:solidFill>
              <a:prstDash val="solid"/>
              <a:round/>
              <a:headEnd type="triangle"/>
              <a:tailEnd type="triangle"/>
            </a:ln>
            <a:effectLst/>
          </p:spPr>
        </p:cxnSp>
        <p:grpSp>
          <p:nvGrpSpPr>
            <p:cNvPr id="51" name="Group 50">
              <a:extLst>
                <a:ext uri="{FF2B5EF4-FFF2-40B4-BE49-F238E27FC236}">
                  <a16:creationId xmlns:a16="http://schemas.microsoft.com/office/drawing/2014/main" id="{83A35199-AA22-1143-B80B-97FC3E5BE121}"/>
                </a:ext>
              </a:extLst>
            </p:cNvPr>
            <p:cNvGrpSpPr/>
            <p:nvPr/>
          </p:nvGrpSpPr>
          <p:grpSpPr>
            <a:xfrm>
              <a:off x="10373735" y="1706939"/>
              <a:ext cx="883111" cy="533516"/>
              <a:chOff x="3708524" y="1840378"/>
              <a:chExt cx="1338395" cy="784336"/>
            </a:xfrm>
          </p:grpSpPr>
          <p:pic>
            <p:nvPicPr>
              <p:cNvPr id="52" name="Picture 53" descr="NetworkCloud-Plain">
                <a:extLst>
                  <a:ext uri="{FF2B5EF4-FFF2-40B4-BE49-F238E27FC236}">
                    <a16:creationId xmlns:a16="http://schemas.microsoft.com/office/drawing/2014/main" id="{1181F8F3-876D-BB48-9E5C-52E594CE9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524" y="1840378"/>
                <a:ext cx="1338395" cy="78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8">
                <a:extLst>
                  <a:ext uri="{FF2B5EF4-FFF2-40B4-BE49-F238E27FC236}">
                    <a16:creationId xmlns:a16="http://schemas.microsoft.com/office/drawing/2014/main" id="{443B8187-8C79-A44C-89EE-1D2732E5C2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7652" y="2001403"/>
                <a:ext cx="665842" cy="18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A picture containing drawing, plate&#10;&#10;Description automatically generated">
                <a:extLst>
                  <a:ext uri="{FF2B5EF4-FFF2-40B4-BE49-F238E27FC236}">
                    <a16:creationId xmlns:a16="http://schemas.microsoft.com/office/drawing/2014/main" id="{26947774-38D2-3E43-AB7A-0805FDF6D0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0608" y="2216569"/>
                <a:ext cx="353255" cy="222674"/>
              </a:xfrm>
              <a:prstGeom prst="rect">
                <a:avLst/>
              </a:prstGeom>
            </p:spPr>
          </p:pic>
          <p:pic>
            <p:nvPicPr>
              <p:cNvPr id="55" name="Picture 54" descr="A picture containing drawing&#10;&#10;Description automatically generated">
                <a:extLst>
                  <a:ext uri="{FF2B5EF4-FFF2-40B4-BE49-F238E27FC236}">
                    <a16:creationId xmlns:a16="http://schemas.microsoft.com/office/drawing/2014/main" id="{B3EA3951-CD05-6B4E-B14E-231910CA25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0573" y="2161312"/>
                <a:ext cx="399599" cy="307962"/>
              </a:xfrm>
              <a:prstGeom prst="rect">
                <a:avLst/>
              </a:prstGeom>
            </p:spPr>
          </p:pic>
        </p:grpSp>
      </p:grpSp>
      <p:pic>
        <p:nvPicPr>
          <p:cNvPr id="56" name="Google Shape;98;p14">
            <a:extLst>
              <a:ext uri="{FF2B5EF4-FFF2-40B4-BE49-F238E27FC236}">
                <a16:creationId xmlns:a16="http://schemas.microsoft.com/office/drawing/2014/main" id="{2A7AA008-1959-1D4F-88DB-F2CB79B6C6EE}"/>
              </a:ext>
            </a:extLst>
          </p:cNvPr>
          <p:cNvPicPr preferRelativeResize="0"/>
          <p:nvPr/>
        </p:nvPicPr>
        <p:blipFill rotWithShape="1">
          <a:blip r:embed="rId14">
            <a:alphaModFix/>
          </a:blip>
          <a:srcRect b="37217"/>
          <a:stretch/>
        </p:blipFill>
        <p:spPr>
          <a:xfrm>
            <a:off x="10771636" y="6468854"/>
            <a:ext cx="941700" cy="156500"/>
          </a:xfrm>
          <a:prstGeom prst="rect">
            <a:avLst/>
          </a:prstGeom>
          <a:noFill/>
          <a:ln>
            <a:noFill/>
          </a:ln>
        </p:spPr>
      </p:pic>
      <p:sp>
        <p:nvSpPr>
          <p:cNvPr id="2" name="Footer Placeholder 1">
            <a:extLst>
              <a:ext uri="{FF2B5EF4-FFF2-40B4-BE49-F238E27FC236}">
                <a16:creationId xmlns:a16="http://schemas.microsoft.com/office/drawing/2014/main" id="{CC3B369C-16BF-A14E-A5C2-087498E685F4}"/>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3" name="Slide Number Placeholder 2">
            <a:extLst>
              <a:ext uri="{FF2B5EF4-FFF2-40B4-BE49-F238E27FC236}">
                <a16:creationId xmlns:a16="http://schemas.microsoft.com/office/drawing/2014/main" id="{0653BFCA-DCAE-DC4B-BFCB-064B450D5833}"/>
              </a:ext>
            </a:extLst>
          </p:cNvPr>
          <p:cNvSpPr>
            <a:spLocks noGrp="1"/>
          </p:cNvSpPr>
          <p:nvPr>
            <p:ph type="sldNum" sz="quarter" idx="4"/>
          </p:nvPr>
        </p:nvSpPr>
        <p:spPr/>
        <p:txBody>
          <a:bodyPr/>
          <a:lstStyle/>
          <a:p>
            <a:fld id="{B071A5F3-A4FF-4CEE-8215-C08835B585C1}" type="slidenum">
              <a:rPr lang="en-US" smtClean="0"/>
              <a:pPr/>
              <a:t>8</a:t>
            </a:fld>
            <a:endParaRPr lang="en-US" dirty="0"/>
          </a:p>
        </p:txBody>
      </p:sp>
    </p:spTree>
    <p:extLst>
      <p:ext uri="{BB962C8B-B14F-4D97-AF65-F5344CB8AC3E}">
        <p14:creationId xmlns:p14="http://schemas.microsoft.com/office/powerpoint/2010/main" val="364143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DFFF-C04A-2649-A44A-96AFC6C52820}"/>
              </a:ext>
            </a:extLst>
          </p:cNvPr>
          <p:cNvSpPr>
            <a:spLocks noGrp="1"/>
          </p:cNvSpPr>
          <p:nvPr>
            <p:ph type="title"/>
          </p:nvPr>
        </p:nvSpPr>
        <p:spPr/>
        <p:txBody>
          <a:bodyPr/>
          <a:lstStyle/>
          <a:p>
            <a:r>
              <a:rPr lang="en-US"/>
              <a:t>FlexPod Private Cloud Solution with RedHat OpenShift </a:t>
            </a:r>
            <a:endParaRPr lang="en-US" dirty="0"/>
          </a:p>
        </p:txBody>
      </p:sp>
      <p:sp>
        <p:nvSpPr>
          <p:cNvPr id="12" name="Content Placeholder 2">
            <a:extLst>
              <a:ext uri="{FF2B5EF4-FFF2-40B4-BE49-F238E27FC236}">
                <a16:creationId xmlns:a16="http://schemas.microsoft.com/office/drawing/2014/main" id="{3C7D8096-EB26-BC49-A41D-C5397FA1106F}"/>
              </a:ext>
            </a:extLst>
          </p:cNvPr>
          <p:cNvSpPr txBox="1">
            <a:spLocks/>
          </p:cNvSpPr>
          <p:nvPr/>
        </p:nvSpPr>
        <p:spPr>
          <a:xfrm>
            <a:off x="4750676" y="3092206"/>
            <a:ext cx="7273158" cy="2762644"/>
          </a:xfrm>
          <a:prstGeom prst="rect">
            <a:avLst/>
          </a:prstGeom>
        </p:spPr>
        <p:txBody>
          <a:bodyPr/>
          <a:lstStyle>
            <a:lvl1pPr marL="228531" indent="-228531" algn="l" defTabSz="914126" rtl="0" eaLnBrk="1" latinLnBrk="0" hangingPunct="1">
              <a:lnSpc>
                <a:spcPct val="95000"/>
              </a:lnSpc>
              <a:spcBef>
                <a:spcPts val="1200"/>
              </a:spcBef>
              <a:spcAft>
                <a:spcPts val="400"/>
              </a:spcAft>
              <a:buFont typeface="Arial" panose="020B0604020202020204" pitchFamily="34" charset="0"/>
              <a:buChar char="•"/>
              <a:defRPr sz="1800" kern="1200">
                <a:solidFill>
                  <a:schemeClr val="tx1"/>
                </a:solidFill>
                <a:latin typeface="+mn-lt"/>
                <a:ea typeface="+mn-ea"/>
                <a:cs typeface="+mn-cs"/>
              </a:defRPr>
            </a:lvl1pPr>
            <a:lvl2pPr marL="404813" indent="-176213" algn="l" defTabSz="914126" rtl="0" eaLnBrk="1" latinLnBrk="0" hangingPunct="1">
              <a:lnSpc>
                <a:spcPct val="95000"/>
              </a:lnSpc>
              <a:spcBef>
                <a:spcPts val="200"/>
              </a:spcBef>
              <a:spcAft>
                <a:spcPts val="400"/>
              </a:spcAft>
              <a:buFont typeface="Arial" panose="020B0604020202020204" pitchFamily="34" charset="0"/>
              <a:buChar char="•"/>
              <a:tabLst/>
              <a:defRPr sz="1400" kern="1200">
                <a:solidFill>
                  <a:schemeClr val="tx1"/>
                </a:solidFill>
                <a:latin typeface="+mn-lt"/>
                <a:ea typeface="+mn-ea"/>
                <a:cs typeface="+mn-cs"/>
              </a:defRPr>
            </a:lvl2pPr>
            <a:lvl3pPr marL="574675" indent="-18891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3pPr>
            <a:lvl4pPr marL="746125" indent="-177800"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4pPr>
            <a:lvl5pPr marL="915988" indent="-169863" algn="l" defTabSz="914126" rtl="0" eaLnBrk="1" latinLnBrk="0" hangingPunct="1">
              <a:lnSpc>
                <a:spcPct val="95000"/>
              </a:lnSpc>
              <a:spcBef>
                <a:spcPts val="200"/>
              </a:spcBef>
              <a:spcAft>
                <a:spcPts val="400"/>
              </a:spcAft>
              <a:buFont typeface="Arial" panose="020B0604020202020204" pitchFamily="34" charset="0"/>
              <a:buChar char="•"/>
              <a:tabLst/>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ts val="600"/>
              </a:spcBef>
              <a:buClr>
                <a:schemeClr val="tx1"/>
              </a:buClr>
              <a:defRPr/>
            </a:pPr>
            <a:r>
              <a:rPr lang="en-US" dirty="0"/>
              <a:t>A solid foundation for PaaS and DevOps</a:t>
            </a:r>
          </a:p>
          <a:p>
            <a:pPr>
              <a:spcBef>
                <a:spcPts val="600"/>
              </a:spcBef>
              <a:buClr>
                <a:schemeClr val="tx1"/>
              </a:buClr>
              <a:defRPr/>
            </a:pPr>
            <a:r>
              <a:rPr lang="en-US" dirty="0"/>
              <a:t>Modernize applications, develop cloud-native application—run legacy applications and modern workloads, both containerized and non-containerized</a:t>
            </a:r>
          </a:p>
          <a:p>
            <a:pPr marL="235100" indent="-235100" defTabSz="914987">
              <a:spcBef>
                <a:spcPts val="600"/>
              </a:spcBef>
              <a:buClr>
                <a:schemeClr val="tx1"/>
              </a:buClr>
              <a:defRPr/>
            </a:pPr>
            <a:r>
              <a:rPr lang="en-US" dirty="0"/>
              <a:t>Faster time to market</a:t>
            </a:r>
          </a:p>
          <a:p>
            <a:pPr marL="235100" indent="-235100" defTabSz="914987">
              <a:spcBef>
                <a:spcPts val="600"/>
              </a:spcBef>
              <a:buClr>
                <a:schemeClr val="tx1"/>
              </a:buClr>
              <a:defRPr/>
            </a:pPr>
            <a:r>
              <a:rPr lang="en-US" dirty="0"/>
              <a:t>Build private cloud and expand to hybrid cloud in future as needed</a:t>
            </a:r>
          </a:p>
          <a:p>
            <a:pPr marL="235100" indent="-235100" defTabSz="914987">
              <a:spcBef>
                <a:spcPts val="600"/>
              </a:spcBef>
              <a:buClr>
                <a:schemeClr val="tx1"/>
              </a:buClr>
              <a:defRPr/>
            </a:pPr>
            <a:r>
              <a:rPr lang="en-US" dirty="0"/>
              <a:t>Future investment protection</a:t>
            </a:r>
          </a:p>
        </p:txBody>
      </p:sp>
      <p:pic>
        <p:nvPicPr>
          <p:cNvPr id="42" name="Picture 41" descr="A close up of a computer&#10;&#10;Description automatically generated">
            <a:extLst>
              <a:ext uri="{FF2B5EF4-FFF2-40B4-BE49-F238E27FC236}">
                <a16:creationId xmlns:a16="http://schemas.microsoft.com/office/drawing/2014/main" id="{BD98772C-378D-F943-96CC-90FDE28F7259}"/>
              </a:ext>
            </a:extLst>
          </p:cNvPr>
          <p:cNvPicPr>
            <a:picLocks noChangeAspect="1"/>
          </p:cNvPicPr>
          <p:nvPr/>
        </p:nvPicPr>
        <p:blipFill>
          <a:blip r:embed="rId3"/>
          <a:stretch>
            <a:fillRect/>
          </a:stretch>
        </p:blipFill>
        <p:spPr>
          <a:xfrm>
            <a:off x="5000241" y="1119175"/>
            <a:ext cx="845857" cy="1752130"/>
          </a:xfrm>
          <a:prstGeom prst="rect">
            <a:avLst/>
          </a:prstGeom>
        </p:spPr>
      </p:pic>
      <p:pic>
        <p:nvPicPr>
          <p:cNvPr id="43" name="Picture 42" descr="A drawing of a face&#10;&#10;Description automatically generated">
            <a:extLst>
              <a:ext uri="{FF2B5EF4-FFF2-40B4-BE49-F238E27FC236}">
                <a16:creationId xmlns:a16="http://schemas.microsoft.com/office/drawing/2014/main" id="{538510BB-04C1-F140-8E40-4B72949D16CB}"/>
              </a:ext>
            </a:extLst>
          </p:cNvPr>
          <p:cNvPicPr>
            <a:picLocks noChangeAspect="1"/>
          </p:cNvPicPr>
          <p:nvPr/>
        </p:nvPicPr>
        <p:blipFill>
          <a:blip r:embed="rId4"/>
          <a:stretch>
            <a:fillRect/>
          </a:stretch>
        </p:blipFill>
        <p:spPr>
          <a:xfrm>
            <a:off x="6529398" y="1855512"/>
            <a:ext cx="1380066" cy="359522"/>
          </a:xfrm>
          <a:prstGeom prst="rect">
            <a:avLst/>
          </a:prstGeom>
        </p:spPr>
      </p:pic>
      <p:grpSp>
        <p:nvGrpSpPr>
          <p:cNvPr id="44" name="Group 4">
            <a:extLst>
              <a:ext uri="{FF2B5EF4-FFF2-40B4-BE49-F238E27FC236}">
                <a16:creationId xmlns:a16="http://schemas.microsoft.com/office/drawing/2014/main" id="{BC0621A5-0437-4243-822F-533F4AF2B463}"/>
              </a:ext>
            </a:extLst>
          </p:cNvPr>
          <p:cNvGrpSpPr>
            <a:grpSpLocks noChangeAspect="1"/>
          </p:cNvGrpSpPr>
          <p:nvPr/>
        </p:nvGrpSpPr>
        <p:grpSpPr bwMode="auto">
          <a:xfrm>
            <a:off x="8592764" y="1517448"/>
            <a:ext cx="1017604" cy="1018309"/>
            <a:chOff x="1439" y="178"/>
            <a:chExt cx="2882" cy="2884"/>
          </a:xfrm>
        </p:grpSpPr>
        <p:sp>
          <p:nvSpPr>
            <p:cNvPr id="45" name="AutoShape 3">
              <a:extLst>
                <a:ext uri="{FF2B5EF4-FFF2-40B4-BE49-F238E27FC236}">
                  <a16:creationId xmlns:a16="http://schemas.microsoft.com/office/drawing/2014/main" id="{36FD2293-E969-C64D-A8AD-D5EFDC2EFAB5}"/>
                </a:ext>
              </a:extLst>
            </p:cNvPr>
            <p:cNvSpPr>
              <a:spLocks noChangeAspect="1" noChangeArrowheads="1" noTextEdit="1"/>
            </p:cNvSpPr>
            <p:nvPr/>
          </p:nvSpPr>
          <p:spPr bwMode="auto">
            <a:xfrm>
              <a:off x="1439" y="178"/>
              <a:ext cx="2882"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46" name="Oval 5">
              <a:extLst>
                <a:ext uri="{FF2B5EF4-FFF2-40B4-BE49-F238E27FC236}">
                  <a16:creationId xmlns:a16="http://schemas.microsoft.com/office/drawing/2014/main" id="{57683593-23EC-384B-806B-638A7FD7B04B}"/>
                </a:ext>
              </a:extLst>
            </p:cNvPr>
            <p:cNvSpPr>
              <a:spLocks noChangeArrowheads="1"/>
            </p:cNvSpPr>
            <p:nvPr/>
          </p:nvSpPr>
          <p:spPr bwMode="auto">
            <a:xfrm>
              <a:off x="1439" y="178"/>
              <a:ext cx="2880" cy="2882"/>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47" name="Freeform 6">
              <a:extLst>
                <a:ext uri="{FF2B5EF4-FFF2-40B4-BE49-F238E27FC236}">
                  <a16:creationId xmlns:a16="http://schemas.microsoft.com/office/drawing/2014/main" id="{986FB955-B89F-1B46-9F74-B55D899F42C6}"/>
                </a:ext>
              </a:extLst>
            </p:cNvPr>
            <p:cNvSpPr>
              <a:spLocks/>
            </p:cNvSpPr>
            <p:nvPr/>
          </p:nvSpPr>
          <p:spPr bwMode="auto">
            <a:xfrm>
              <a:off x="1693" y="913"/>
              <a:ext cx="2626" cy="2147"/>
            </a:xfrm>
            <a:custGeom>
              <a:avLst/>
              <a:gdLst>
                <a:gd name="T0" fmla="*/ 977 w 1312"/>
                <a:gd name="T1" fmla="*/ 49 h 1072"/>
                <a:gd name="T2" fmla="*/ 882 w 1312"/>
                <a:gd name="T3" fmla="*/ 1 h 1072"/>
                <a:gd name="T4" fmla="*/ 882 w 1312"/>
                <a:gd name="T5" fmla="*/ 0 h 1072"/>
                <a:gd name="T6" fmla="*/ 730 w 1312"/>
                <a:gd name="T7" fmla="*/ 0 h 1072"/>
                <a:gd name="T8" fmla="*/ 730 w 1312"/>
                <a:gd name="T9" fmla="*/ 1 h 1072"/>
                <a:gd name="T10" fmla="*/ 728 w 1312"/>
                <a:gd name="T11" fmla="*/ 0 h 1072"/>
                <a:gd name="T12" fmla="*/ 600 w 1312"/>
                <a:gd name="T13" fmla="*/ 127 h 1072"/>
                <a:gd name="T14" fmla="*/ 607 w 1312"/>
                <a:gd name="T15" fmla="*/ 168 h 1072"/>
                <a:gd name="T16" fmla="*/ 393 w 1312"/>
                <a:gd name="T17" fmla="*/ 168 h 1072"/>
                <a:gd name="T18" fmla="*/ 265 w 1312"/>
                <a:gd name="T19" fmla="*/ 296 h 1072"/>
                <a:gd name="T20" fmla="*/ 272 w 1312"/>
                <a:gd name="T21" fmla="*/ 336 h 1072"/>
                <a:gd name="T22" fmla="*/ 128 w 1312"/>
                <a:gd name="T23" fmla="*/ 336 h 1072"/>
                <a:gd name="T24" fmla="*/ 0 w 1312"/>
                <a:gd name="T25" fmla="*/ 463 h 1072"/>
                <a:gd name="T26" fmla="*/ 36 w 1312"/>
                <a:gd name="T27" fmla="*/ 551 h 1072"/>
                <a:gd name="T28" fmla="*/ 35 w 1312"/>
                <a:gd name="T29" fmla="*/ 552 h 1072"/>
                <a:gd name="T30" fmla="*/ 556 w 1312"/>
                <a:gd name="T31" fmla="*/ 1071 h 1072"/>
                <a:gd name="T32" fmla="*/ 592 w 1312"/>
                <a:gd name="T33" fmla="*/ 1072 h 1072"/>
                <a:gd name="T34" fmla="*/ 1312 w 1312"/>
                <a:gd name="T35" fmla="*/ 383 h 1072"/>
                <a:gd name="T36" fmla="*/ 977 w 1312"/>
                <a:gd name="T37" fmla="*/ 49 h 1072"/>
                <a:gd name="T38" fmla="*/ 977 w 1312"/>
                <a:gd name="T39" fmla="*/ 49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2" h="1072">
                  <a:moveTo>
                    <a:pt x="977" y="49"/>
                  </a:moveTo>
                  <a:cubicBezTo>
                    <a:pt x="954" y="21"/>
                    <a:pt x="920" y="2"/>
                    <a:pt x="882" y="1"/>
                  </a:cubicBezTo>
                  <a:cubicBezTo>
                    <a:pt x="882" y="0"/>
                    <a:pt x="882" y="0"/>
                    <a:pt x="882" y="0"/>
                  </a:cubicBezTo>
                  <a:cubicBezTo>
                    <a:pt x="730" y="0"/>
                    <a:pt x="730" y="0"/>
                    <a:pt x="730" y="0"/>
                  </a:cubicBezTo>
                  <a:cubicBezTo>
                    <a:pt x="730" y="1"/>
                    <a:pt x="730" y="1"/>
                    <a:pt x="730" y="1"/>
                  </a:cubicBezTo>
                  <a:cubicBezTo>
                    <a:pt x="729" y="1"/>
                    <a:pt x="729" y="0"/>
                    <a:pt x="728" y="0"/>
                  </a:cubicBezTo>
                  <a:cubicBezTo>
                    <a:pt x="657" y="0"/>
                    <a:pt x="600" y="58"/>
                    <a:pt x="600" y="127"/>
                  </a:cubicBezTo>
                  <a:cubicBezTo>
                    <a:pt x="600" y="142"/>
                    <a:pt x="603" y="155"/>
                    <a:pt x="607" y="168"/>
                  </a:cubicBezTo>
                  <a:cubicBezTo>
                    <a:pt x="393" y="168"/>
                    <a:pt x="393" y="168"/>
                    <a:pt x="393" y="168"/>
                  </a:cubicBezTo>
                  <a:cubicBezTo>
                    <a:pt x="322" y="168"/>
                    <a:pt x="265" y="225"/>
                    <a:pt x="265" y="296"/>
                  </a:cubicBezTo>
                  <a:cubicBezTo>
                    <a:pt x="265" y="310"/>
                    <a:pt x="267" y="324"/>
                    <a:pt x="272" y="336"/>
                  </a:cubicBezTo>
                  <a:cubicBezTo>
                    <a:pt x="128" y="336"/>
                    <a:pt x="128" y="336"/>
                    <a:pt x="128" y="336"/>
                  </a:cubicBezTo>
                  <a:cubicBezTo>
                    <a:pt x="57" y="336"/>
                    <a:pt x="0" y="394"/>
                    <a:pt x="0" y="463"/>
                  </a:cubicBezTo>
                  <a:cubicBezTo>
                    <a:pt x="0" y="497"/>
                    <a:pt x="14" y="528"/>
                    <a:pt x="36" y="551"/>
                  </a:cubicBezTo>
                  <a:cubicBezTo>
                    <a:pt x="35" y="552"/>
                    <a:pt x="35" y="552"/>
                    <a:pt x="35" y="552"/>
                  </a:cubicBezTo>
                  <a:cubicBezTo>
                    <a:pt x="556" y="1071"/>
                    <a:pt x="556" y="1071"/>
                    <a:pt x="556" y="1071"/>
                  </a:cubicBezTo>
                  <a:cubicBezTo>
                    <a:pt x="568" y="1072"/>
                    <a:pt x="580" y="1072"/>
                    <a:pt x="592" y="1072"/>
                  </a:cubicBezTo>
                  <a:cubicBezTo>
                    <a:pt x="980" y="1072"/>
                    <a:pt x="1297" y="766"/>
                    <a:pt x="1312" y="383"/>
                  </a:cubicBezTo>
                  <a:cubicBezTo>
                    <a:pt x="977" y="49"/>
                    <a:pt x="977" y="49"/>
                    <a:pt x="977" y="49"/>
                  </a:cubicBezTo>
                  <a:cubicBezTo>
                    <a:pt x="977" y="49"/>
                    <a:pt x="977" y="49"/>
                    <a:pt x="977" y="49"/>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48" name="Freeform 7">
              <a:extLst>
                <a:ext uri="{FF2B5EF4-FFF2-40B4-BE49-F238E27FC236}">
                  <a16:creationId xmlns:a16="http://schemas.microsoft.com/office/drawing/2014/main" id="{C8E99F81-4463-7541-989E-F56DD18FB2E0}"/>
                </a:ext>
              </a:extLst>
            </p:cNvPr>
            <p:cNvSpPr>
              <a:spLocks noEditPoints="1"/>
            </p:cNvSpPr>
            <p:nvPr/>
          </p:nvSpPr>
          <p:spPr bwMode="auto">
            <a:xfrm>
              <a:off x="3076" y="1760"/>
              <a:ext cx="679" cy="677"/>
            </a:xfrm>
            <a:custGeom>
              <a:avLst/>
              <a:gdLst>
                <a:gd name="T0" fmla="*/ 291 w 339"/>
                <a:gd name="T1" fmla="*/ 136 h 338"/>
                <a:gd name="T2" fmla="*/ 307 w 339"/>
                <a:gd name="T3" fmla="*/ 136 h 338"/>
                <a:gd name="T4" fmla="*/ 339 w 339"/>
                <a:gd name="T5" fmla="*/ 168 h 338"/>
                <a:gd name="T6" fmla="*/ 307 w 339"/>
                <a:gd name="T7" fmla="*/ 200 h 338"/>
                <a:gd name="T8" fmla="*/ 272 w 339"/>
                <a:gd name="T9" fmla="*/ 200 h 338"/>
                <a:gd name="T10" fmla="*/ 267 w 339"/>
                <a:gd name="T11" fmla="*/ 204 h 338"/>
                <a:gd name="T12" fmla="*/ 271 w 339"/>
                <a:gd name="T13" fmla="*/ 224 h 338"/>
                <a:gd name="T14" fmla="*/ 289 w 339"/>
                <a:gd name="T15" fmla="*/ 243 h 338"/>
                <a:gd name="T16" fmla="*/ 296 w 339"/>
                <a:gd name="T17" fmla="*/ 277 h 338"/>
                <a:gd name="T18" fmla="*/ 268 w 339"/>
                <a:gd name="T19" fmla="*/ 297 h 338"/>
                <a:gd name="T20" fmla="*/ 245 w 339"/>
                <a:gd name="T21" fmla="*/ 288 h 338"/>
                <a:gd name="T22" fmla="*/ 221 w 339"/>
                <a:gd name="T23" fmla="*/ 264 h 338"/>
                <a:gd name="T24" fmla="*/ 212 w 339"/>
                <a:gd name="T25" fmla="*/ 262 h 338"/>
                <a:gd name="T26" fmla="*/ 201 w 339"/>
                <a:gd name="T27" fmla="*/ 278 h 338"/>
                <a:gd name="T28" fmla="*/ 201 w 339"/>
                <a:gd name="T29" fmla="*/ 305 h 338"/>
                <a:gd name="T30" fmla="*/ 174 w 339"/>
                <a:gd name="T31" fmla="*/ 336 h 338"/>
                <a:gd name="T32" fmla="*/ 139 w 339"/>
                <a:gd name="T33" fmla="*/ 312 h 338"/>
                <a:gd name="T34" fmla="*/ 138 w 339"/>
                <a:gd name="T35" fmla="*/ 289 h 338"/>
                <a:gd name="T36" fmla="*/ 138 w 339"/>
                <a:gd name="T37" fmla="*/ 280 h 338"/>
                <a:gd name="T38" fmla="*/ 126 w 339"/>
                <a:gd name="T39" fmla="*/ 262 h 338"/>
                <a:gd name="T40" fmla="*/ 119 w 339"/>
                <a:gd name="T41" fmla="*/ 263 h 338"/>
                <a:gd name="T42" fmla="*/ 96 w 339"/>
                <a:gd name="T43" fmla="*/ 287 h 338"/>
                <a:gd name="T44" fmla="*/ 62 w 339"/>
                <a:gd name="T45" fmla="*/ 295 h 338"/>
                <a:gd name="T46" fmla="*/ 41 w 339"/>
                <a:gd name="T47" fmla="*/ 268 h 338"/>
                <a:gd name="T48" fmla="*/ 51 w 339"/>
                <a:gd name="T49" fmla="*/ 242 h 338"/>
                <a:gd name="T50" fmla="*/ 75 w 339"/>
                <a:gd name="T51" fmla="*/ 218 h 338"/>
                <a:gd name="T52" fmla="*/ 76 w 339"/>
                <a:gd name="T53" fmla="*/ 211 h 338"/>
                <a:gd name="T54" fmla="*/ 58 w 339"/>
                <a:gd name="T55" fmla="*/ 199 h 338"/>
                <a:gd name="T56" fmla="*/ 32 w 339"/>
                <a:gd name="T57" fmla="*/ 200 h 338"/>
                <a:gd name="T58" fmla="*/ 1 w 339"/>
                <a:gd name="T59" fmla="*/ 168 h 338"/>
                <a:gd name="T60" fmla="*/ 31 w 339"/>
                <a:gd name="T61" fmla="*/ 136 h 338"/>
                <a:gd name="T62" fmla="*/ 67 w 339"/>
                <a:gd name="T63" fmla="*/ 136 h 338"/>
                <a:gd name="T64" fmla="*/ 73 w 339"/>
                <a:gd name="T65" fmla="*/ 132 h 338"/>
                <a:gd name="T66" fmla="*/ 68 w 339"/>
                <a:gd name="T67" fmla="*/ 112 h 338"/>
                <a:gd name="T68" fmla="*/ 50 w 339"/>
                <a:gd name="T69" fmla="*/ 93 h 338"/>
                <a:gd name="T70" fmla="*/ 50 w 339"/>
                <a:gd name="T71" fmla="*/ 49 h 338"/>
                <a:gd name="T72" fmla="*/ 95 w 339"/>
                <a:gd name="T73" fmla="*/ 49 h 338"/>
                <a:gd name="T74" fmla="*/ 119 w 339"/>
                <a:gd name="T75" fmla="*/ 74 h 338"/>
                <a:gd name="T76" fmla="*/ 127 w 339"/>
                <a:gd name="T77" fmla="*/ 75 h 338"/>
                <a:gd name="T78" fmla="*/ 138 w 339"/>
                <a:gd name="T79" fmla="*/ 57 h 338"/>
                <a:gd name="T80" fmla="*/ 138 w 339"/>
                <a:gd name="T81" fmla="*/ 31 h 338"/>
                <a:gd name="T82" fmla="*/ 170 w 339"/>
                <a:gd name="T83" fmla="*/ 0 h 338"/>
                <a:gd name="T84" fmla="*/ 201 w 339"/>
                <a:gd name="T85" fmla="*/ 31 h 338"/>
                <a:gd name="T86" fmla="*/ 201 w 339"/>
                <a:gd name="T87" fmla="*/ 66 h 338"/>
                <a:gd name="T88" fmla="*/ 205 w 339"/>
                <a:gd name="T89" fmla="*/ 72 h 338"/>
                <a:gd name="T90" fmla="*/ 226 w 339"/>
                <a:gd name="T91" fmla="*/ 68 h 338"/>
                <a:gd name="T92" fmla="*/ 244 w 339"/>
                <a:gd name="T93" fmla="*/ 49 h 338"/>
                <a:gd name="T94" fmla="*/ 297 w 339"/>
                <a:gd name="T95" fmla="*/ 63 h 338"/>
                <a:gd name="T96" fmla="*/ 289 w 339"/>
                <a:gd name="T97" fmla="*/ 93 h 338"/>
                <a:gd name="T98" fmla="*/ 265 w 339"/>
                <a:gd name="T99" fmla="*/ 117 h 338"/>
                <a:gd name="T100" fmla="*/ 264 w 339"/>
                <a:gd name="T101" fmla="*/ 125 h 338"/>
                <a:gd name="T102" fmla="*/ 280 w 339"/>
                <a:gd name="T103" fmla="*/ 136 h 338"/>
                <a:gd name="T104" fmla="*/ 291 w 339"/>
                <a:gd name="T105" fmla="*/ 136 h 338"/>
                <a:gd name="T106" fmla="*/ 223 w 339"/>
                <a:gd name="T107" fmla="*/ 168 h 338"/>
                <a:gd name="T108" fmla="*/ 170 w 339"/>
                <a:gd name="T109" fmla="*/ 114 h 338"/>
                <a:gd name="T110" fmla="*/ 116 w 339"/>
                <a:gd name="T111" fmla="*/ 168 h 338"/>
                <a:gd name="T112" fmla="*/ 170 w 339"/>
                <a:gd name="T113" fmla="*/ 222 h 338"/>
                <a:gd name="T114" fmla="*/ 223 w 339"/>
                <a:gd name="T115" fmla="*/ 16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9" h="338">
                  <a:moveTo>
                    <a:pt x="291" y="136"/>
                  </a:moveTo>
                  <a:cubicBezTo>
                    <a:pt x="296" y="136"/>
                    <a:pt x="302" y="136"/>
                    <a:pt x="307" y="136"/>
                  </a:cubicBezTo>
                  <a:cubicBezTo>
                    <a:pt x="325" y="137"/>
                    <a:pt x="339" y="150"/>
                    <a:pt x="339" y="168"/>
                  </a:cubicBezTo>
                  <a:cubicBezTo>
                    <a:pt x="339" y="186"/>
                    <a:pt x="325" y="200"/>
                    <a:pt x="307" y="200"/>
                  </a:cubicBezTo>
                  <a:cubicBezTo>
                    <a:pt x="295" y="200"/>
                    <a:pt x="284" y="200"/>
                    <a:pt x="272" y="200"/>
                  </a:cubicBezTo>
                  <a:cubicBezTo>
                    <a:pt x="269" y="200"/>
                    <a:pt x="268" y="201"/>
                    <a:pt x="267" y="204"/>
                  </a:cubicBezTo>
                  <a:cubicBezTo>
                    <a:pt x="262" y="215"/>
                    <a:pt x="262" y="215"/>
                    <a:pt x="271" y="224"/>
                  </a:cubicBezTo>
                  <a:cubicBezTo>
                    <a:pt x="277" y="230"/>
                    <a:pt x="283" y="236"/>
                    <a:pt x="289" y="243"/>
                  </a:cubicBezTo>
                  <a:cubicBezTo>
                    <a:pt x="299" y="252"/>
                    <a:pt x="301" y="264"/>
                    <a:pt x="296" y="277"/>
                  </a:cubicBezTo>
                  <a:cubicBezTo>
                    <a:pt x="292" y="289"/>
                    <a:pt x="281" y="296"/>
                    <a:pt x="268" y="297"/>
                  </a:cubicBezTo>
                  <a:cubicBezTo>
                    <a:pt x="259" y="297"/>
                    <a:pt x="251" y="295"/>
                    <a:pt x="245" y="288"/>
                  </a:cubicBezTo>
                  <a:cubicBezTo>
                    <a:pt x="237" y="280"/>
                    <a:pt x="229" y="272"/>
                    <a:pt x="221" y="264"/>
                  </a:cubicBezTo>
                  <a:cubicBezTo>
                    <a:pt x="218" y="261"/>
                    <a:pt x="216" y="260"/>
                    <a:pt x="212" y="262"/>
                  </a:cubicBezTo>
                  <a:cubicBezTo>
                    <a:pt x="201" y="267"/>
                    <a:pt x="201" y="267"/>
                    <a:pt x="201" y="278"/>
                  </a:cubicBezTo>
                  <a:cubicBezTo>
                    <a:pt x="201" y="287"/>
                    <a:pt x="201" y="296"/>
                    <a:pt x="201" y="305"/>
                  </a:cubicBezTo>
                  <a:cubicBezTo>
                    <a:pt x="201" y="320"/>
                    <a:pt x="189" y="334"/>
                    <a:pt x="174" y="336"/>
                  </a:cubicBezTo>
                  <a:cubicBezTo>
                    <a:pt x="157" y="338"/>
                    <a:pt x="142" y="327"/>
                    <a:pt x="139" y="312"/>
                  </a:cubicBezTo>
                  <a:cubicBezTo>
                    <a:pt x="137" y="304"/>
                    <a:pt x="138" y="296"/>
                    <a:pt x="138" y="289"/>
                  </a:cubicBezTo>
                  <a:cubicBezTo>
                    <a:pt x="138" y="286"/>
                    <a:pt x="138" y="283"/>
                    <a:pt x="138" y="280"/>
                  </a:cubicBezTo>
                  <a:cubicBezTo>
                    <a:pt x="138" y="267"/>
                    <a:pt x="138" y="267"/>
                    <a:pt x="126" y="262"/>
                  </a:cubicBezTo>
                  <a:cubicBezTo>
                    <a:pt x="123" y="260"/>
                    <a:pt x="121" y="261"/>
                    <a:pt x="119" y="263"/>
                  </a:cubicBezTo>
                  <a:cubicBezTo>
                    <a:pt x="111" y="271"/>
                    <a:pt x="104" y="279"/>
                    <a:pt x="96" y="287"/>
                  </a:cubicBezTo>
                  <a:cubicBezTo>
                    <a:pt x="86" y="296"/>
                    <a:pt x="75" y="299"/>
                    <a:pt x="62" y="295"/>
                  </a:cubicBezTo>
                  <a:cubicBezTo>
                    <a:pt x="50" y="291"/>
                    <a:pt x="42" y="282"/>
                    <a:pt x="41" y="268"/>
                  </a:cubicBezTo>
                  <a:cubicBezTo>
                    <a:pt x="39" y="258"/>
                    <a:pt x="43" y="249"/>
                    <a:pt x="51" y="242"/>
                  </a:cubicBezTo>
                  <a:cubicBezTo>
                    <a:pt x="59" y="234"/>
                    <a:pt x="67" y="226"/>
                    <a:pt x="75" y="218"/>
                  </a:cubicBezTo>
                  <a:cubicBezTo>
                    <a:pt x="77" y="216"/>
                    <a:pt x="77" y="214"/>
                    <a:pt x="76" y="211"/>
                  </a:cubicBezTo>
                  <a:cubicBezTo>
                    <a:pt x="73" y="202"/>
                    <a:pt x="68" y="198"/>
                    <a:pt x="58" y="199"/>
                  </a:cubicBezTo>
                  <a:cubicBezTo>
                    <a:pt x="49" y="201"/>
                    <a:pt x="41" y="200"/>
                    <a:pt x="32" y="200"/>
                  </a:cubicBezTo>
                  <a:cubicBezTo>
                    <a:pt x="14" y="200"/>
                    <a:pt x="1" y="186"/>
                    <a:pt x="1" y="168"/>
                  </a:cubicBezTo>
                  <a:cubicBezTo>
                    <a:pt x="0" y="150"/>
                    <a:pt x="14" y="137"/>
                    <a:pt x="31" y="136"/>
                  </a:cubicBezTo>
                  <a:cubicBezTo>
                    <a:pt x="43" y="136"/>
                    <a:pt x="55" y="136"/>
                    <a:pt x="67" y="136"/>
                  </a:cubicBezTo>
                  <a:cubicBezTo>
                    <a:pt x="70" y="136"/>
                    <a:pt x="71" y="136"/>
                    <a:pt x="73" y="132"/>
                  </a:cubicBezTo>
                  <a:cubicBezTo>
                    <a:pt x="77" y="120"/>
                    <a:pt x="77" y="121"/>
                    <a:pt x="68" y="112"/>
                  </a:cubicBezTo>
                  <a:cubicBezTo>
                    <a:pt x="62" y="105"/>
                    <a:pt x="56" y="99"/>
                    <a:pt x="50" y="93"/>
                  </a:cubicBezTo>
                  <a:cubicBezTo>
                    <a:pt x="37" y="81"/>
                    <a:pt x="38" y="61"/>
                    <a:pt x="50" y="49"/>
                  </a:cubicBezTo>
                  <a:cubicBezTo>
                    <a:pt x="62" y="37"/>
                    <a:pt x="82" y="37"/>
                    <a:pt x="95" y="49"/>
                  </a:cubicBezTo>
                  <a:cubicBezTo>
                    <a:pt x="103" y="57"/>
                    <a:pt x="111" y="66"/>
                    <a:pt x="119" y="74"/>
                  </a:cubicBezTo>
                  <a:cubicBezTo>
                    <a:pt x="121" y="76"/>
                    <a:pt x="123" y="76"/>
                    <a:pt x="127" y="75"/>
                  </a:cubicBezTo>
                  <a:cubicBezTo>
                    <a:pt x="137" y="73"/>
                    <a:pt x="139" y="67"/>
                    <a:pt x="138" y="57"/>
                  </a:cubicBezTo>
                  <a:cubicBezTo>
                    <a:pt x="137" y="48"/>
                    <a:pt x="138" y="40"/>
                    <a:pt x="138" y="31"/>
                  </a:cubicBezTo>
                  <a:cubicBezTo>
                    <a:pt x="138" y="13"/>
                    <a:pt x="152" y="0"/>
                    <a:pt x="170" y="0"/>
                  </a:cubicBezTo>
                  <a:cubicBezTo>
                    <a:pt x="187" y="0"/>
                    <a:pt x="201" y="14"/>
                    <a:pt x="201" y="31"/>
                  </a:cubicBezTo>
                  <a:cubicBezTo>
                    <a:pt x="201" y="43"/>
                    <a:pt x="201" y="54"/>
                    <a:pt x="201" y="66"/>
                  </a:cubicBezTo>
                  <a:cubicBezTo>
                    <a:pt x="201" y="69"/>
                    <a:pt x="202" y="70"/>
                    <a:pt x="205" y="72"/>
                  </a:cubicBezTo>
                  <a:cubicBezTo>
                    <a:pt x="214" y="78"/>
                    <a:pt x="220" y="75"/>
                    <a:pt x="226" y="68"/>
                  </a:cubicBezTo>
                  <a:cubicBezTo>
                    <a:pt x="231" y="61"/>
                    <a:pt x="238" y="55"/>
                    <a:pt x="244" y="49"/>
                  </a:cubicBezTo>
                  <a:cubicBezTo>
                    <a:pt x="262" y="32"/>
                    <a:pt x="290" y="40"/>
                    <a:pt x="297" y="63"/>
                  </a:cubicBezTo>
                  <a:cubicBezTo>
                    <a:pt x="300" y="74"/>
                    <a:pt x="298" y="85"/>
                    <a:pt x="289" y="93"/>
                  </a:cubicBezTo>
                  <a:cubicBezTo>
                    <a:pt x="281" y="101"/>
                    <a:pt x="273" y="109"/>
                    <a:pt x="265" y="117"/>
                  </a:cubicBezTo>
                  <a:cubicBezTo>
                    <a:pt x="263" y="120"/>
                    <a:pt x="262" y="122"/>
                    <a:pt x="264" y="125"/>
                  </a:cubicBezTo>
                  <a:cubicBezTo>
                    <a:pt x="268" y="136"/>
                    <a:pt x="268" y="136"/>
                    <a:pt x="280" y="136"/>
                  </a:cubicBezTo>
                  <a:cubicBezTo>
                    <a:pt x="284" y="136"/>
                    <a:pt x="287" y="136"/>
                    <a:pt x="291" y="136"/>
                  </a:cubicBezTo>
                  <a:moveTo>
                    <a:pt x="223" y="168"/>
                  </a:moveTo>
                  <a:cubicBezTo>
                    <a:pt x="223" y="138"/>
                    <a:pt x="199" y="114"/>
                    <a:pt x="170" y="114"/>
                  </a:cubicBezTo>
                  <a:cubicBezTo>
                    <a:pt x="140" y="114"/>
                    <a:pt x="116" y="138"/>
                    <a:pt x="116" y="168"/>
                  </a:cubicBezTo>
                  <a:cubicBezTo>
                    <a:pt x="116" y="196"/>
                    <a:pt x="137" y="222"/>
                    <a:pt x="170" y="222"/>
                  </a:cubicBezTo>
                  <a:cubicBezTo>
                    <a:pt x="202" y="222"/>
                    <a:pt x="224" y="195"/>
                    <a:pt x="223" y="168"/>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49" name="Freeform 8">
              <a:extLst>
                <a:ext uri="{FF2B5EF4-FFF2-40B4-BE49-F238E27FC236}">
                  <a16:creationId xmlns:a16="http://schemas.microsoft.com/office/drawing/2014/main" id="{9D437F9F-9E22-7A4B-98B0-B57104FD0A1C}"/>
                </a:ext>
              </a:extLst>
            </p:cNvPr>
            <p:cNvSpPr>
              <a:spLocks noEditPoints="1"/>
            </p:cNvSpPr>
            <p:nvPr/>
          </p:nvSpPr>
          <p:spPr bwMode="auto">
            <a:xfrm>
              <a:off x="2258" y="1816"/>
              <a:ext cx="536" cy="537"/>
            </a:xfrm>
            <a:custGeom>
              <a:avLst/>
              <a:gdLst>
                <a:gd name="T0" fmla="*/ 230 w 268"/>
                <a:gd name="T1" fmla="*/ 108 h 268"/>
                <a:gd name="T2" fmla="*/ 243 w 268"/>
                <a:gd name="T3" fmla="*/ 108 h 268"/>
                <a:gd name="T4" fmla="*/ 268 w 268"/>
                <a:gd name="T5" fmla="*/ 133 h 268"/>
                <a:gd name="T6" fmla="*/ 243 w 268"/>
                <a:gd name="T7" fmla="*/ 158 h 268"/>
                <a:gd name="T8" fmla="*/ 216 w 268"/>
                <a:gd name="T9" fmla="*/ 158 h 268"/>
                <a:gd name="T10" fmla="*/ 211 w 268"/>
                <a:gd name="T11" fmla="*/ 161 h 268"/>
                <a:gd name="T12" fmla="*/ 215 w 268"/>
                <a:gd name="T13" fmla="*/ 178 h 268"/>
                <a:gd name="T14" fmla="*/ 229 w 268"/>
                <a:gd name="T15" fmla="*/ 192 h 268"/>
                <a:gd name="T16" fmla="*/ 235 w 268"/>
                <a:gd name="T17" fmla="*/ 220 h 268"/>
                <a:gd name="T18" fmla="*/ 213 w 268"/>
                <a:gd name="T19" fmla="*/ 235 h 268"/>
                <a:gd name="T20" fmla="*/ 194 w 268"/>
                <a:gd name="T21" fmla="*/ 228 h 268"/>
                <a:gd name="T22" fmla="*/ 175 w 268"/>
                <a:gd name="T23" fmla="*/ 209 h 268"/>
                <a:gd name="T24" fmla="*/ 168 w 268"/>
                <a:gd name="T25" fmla="*/ 208 h 268"/>
                <a:gd name="T26" fmla="*/ 159 w 268"/>
                <a:gd name="T27" fmla="*/ 221 h 268"/>
                <a:gd name="T28" fmla="*/ 159 w 268"/>
                <a:gd name="T29" fmla="*/ 242 h 268"/>
                <a:gd name="T30" fmla="*/ 138 w 268"/>
                <a:gd name="T31" fmla="*/ 267 h 268"/>
                <a:gd name="T32" fmla="*/ 110 w 268"/>
                <a:gd name="T33" fmla="*/ 247 h 268"/>
                <a:gd name="T34" fmla="*/ 110 w 268"/>
                <a:gd name="T35" fmla="*/ 228 h 268"/>
                <a:gd name="T36" fmla="*/ 110 w 268"/>
                <a:gd name="T37" fmla="*/ 221 h 268"/>
                <a:gd name="T38" fmla="*/ 100 w 268"/>
                <a:gd name="T39" fmla="*/ 207 h 268"/>
                <a:gd name="T40" fmla="*/ 95 w 268"/>
                <a:gd name="T41" fmla="*/ 209 h 268"/>
                <a:gd name="T42" fmla="*/ 75 w 268"/>
                <a:gd name="T43" fmla="*/ 227 h 268"/>
                <a:gd name="T44" fmla="*/ 49 w 268"/>
                <a:gd name="T45" fmla="*/ 234 h 268"/>
                <a:gd name="T46" fmla="*/ 33 w 268"/>
                <a:gd name="T47" fmla="*/ 213 h 268"/>
                <a:gd name="T48" fmla="*/ 40 w 268"/>
                <a:gd name="T49" fmla="*/ 191 h 268"/>
                <a:gd name="T50" fmla="*/ 59 w 268"/>
                <a:gd name="T51" fmla="*/ 173 h 268"/>
                <a:gd name="T52" fmla="*/ 60 w 268"/>
                <a:gd name="T53" fmla="*/ 167 h 268"/>
                <a:gd name="T54" fmla="*/ 46 w 268"/>
                <a:gd name="T55" fmla="*/ 158 h 268"/>
                <a:gd name="T56" fmla="*/ 25 w 268"/>
                <a:gd name="T57" fmla="*/ 158 h 268"/>
                <a:gd name="T58" fmla="*/ 0 w 268"/>
                <a:gd name="T59" fmla="*/ 133 h 268"/>
                <a:gd name="T60" fmla="*/ 25 w 268"/>
                <a:gd name="T61" fmla="*/ 108 h 268"/>
                <a:gd name="T62" fmla="*/ 53 w 268"/>
                <a:gd name="T63" fmla="*/ 108 h 268"/>
                <a:gd name="T64" fmla="*/ 58 w 268"/>
                <a:gd name="T65" fmla="*/ 105 h 268"/>
                <a:gd name="T66" fmla="*/ 54 w 268"/>
                <a:gd name="T67" fmla="*/ 88 h 268"/>
                <a:gd name="T68" fmla="*/ 39 w 268"/>
                <a:gd name="T69" fmla="*/ 74 h 268"/>
                <a:gd name="T70" fmla="*/ 39 w 268"/>
                <a:gd name="T71" fmla="*/ 39 h 268"/>
                <a:gd name="T72" fmla="*/ 75 w 268"/>
                <a:gd name="T73" fmla="*/ 39 h 268"/>
                <a:gd name="T74" fmla="*/ 94 w 268"/>
                <a:gd name="T75" fmla="*/ 58 h 268"/>
                <a:gd name="T76" fmla="*/ 101 w 268"/>
                <a:gd name="T77" fmla="*/ 59 h 268"/>
                <a:gd name="T78" fmla="*/ 110 w 268"/>
                <a:gd name="T79" fmla="*/ 45 h 268"/>
                <a:gd name="T80" fmla="*/ 110 w 268"/>
                <a:gd name="T81" fmla="*/ 24 h 268"/>
                <a:gd name="T82" fmla="*/ 135 w 268"/>
                <a:gd name="T83" fmla="*/ 0 h 268"/>
                <a:gd name="T84" fmla="*/ 159 w 268"/>
                <a:gd name="T85" fmla="*/ 24 h 268"/>
                <a:gd name="T86" fmla="*/ 159 w 268"/>
                <a:gd name="T87" fmla="*/ 52 h 268"/>
                <a:gd name="T88" fmla="*/ 163 w 268"/>
                <a:gd name="T89" fmla="*/ 56 h 268"/>
                <a:gd name="T90" fmla="*/ 179 w 268"/>
                <a:gd name="T91" fmla="*/ 53 h 268"/>
                <a:gd name="T92" fmla="*/ 193 w 268"/>
                <a:gd name="T93" fmla="*/ 39 h 268"/>
                <a:gd name="T94" fmla="*/ 235 w 268"/>
                <a:gd name="T95" fmla="*/ 50 h 268"/>
                <a:gd name="T96" fmla="*/ 229 w 268"/>
                <a:gd name="T97" fmla="*/ 74 h 268"/>
                <a:gd name="T98" fmla="*/ 210 w 268"/>
                <a:gd name="T99" fmla="*/ 93 h 268"/>
                <a:gd name="T100" fmla="*/ 209 w 268"/>
                <a:gd name="T101" fmla="*/ 99 h 268"/>
                <a:gd name="T102" fmla="*/ 223 w 268"/>
                <a:gd name="T103" fmla="*/ 108 h 268"/>
                <a:gd name="T104" fmla="*/ 230 w 268"/>
                <a:gd name="T105" fmla="*/ 108 h 268"/>
                <a:gd name="T106" fmla="*/ 177 w 268"/>
                <a:gd name="T107" fmla="*/ 133 h 268"/>
                <a:gd name="T108" fmla="*/ 135 w 268"/>
                <a:gd name="T109" fmla="*/ 90 h 268"/>
                <a:gd name="T110" fmla="*/ 92 w 268"/>
                <a:gd name="T111" fmla="*/ 133 h 268"/>
                <a:gd name="T112" fmla="*/ 135 w 268"/>
                <a:gd name="T113" fmla="*/ 176 h 268"/>
                <a:gd name="T114" fmla="*/ 177 w 268"/>
                <a:gd name="T115" fmla="*/ 13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8" h="268">
                  <a:moveTo>
                    <a:pt x="230" y="108"/>
                  </a:moveTo>
                  <a:cubicBezTo>
                    <a:pt x="235" y="108"/>
                    <a:pt x="239" y="108"/>
                    <a:pt x="243" y="108"/>
                  </a:cubicBezTo>
                  <a:cubicBezTo>
                    <a:pt x="258" y="109"/>
                    <a:pt x="268" y="120"/>
                    <a:pt x="268" y="133"/>
                  </a:cubicBezTo>
                  <a:cubicBezTo>
                    <a:pt x="268" y="148"/>
                    <a:pt x="258" y="158"/>
                    <a:pt x="243" y="158"/>
                  </a:cubicBezTo>
                  <a:cubicBezTo>
                    <a:pt x="234" y="158"/>
                    <a:pt x="225" y="158"/>
                    <a:pt x="216" y="158"/>
                  </a:cubicBezTo>
                  <a:cubicBezTo>
                    <a:pt x="214" y="158"/>
                    <a:pt x="212" y="159"/>
                    <a:pt x="211" y="161"/>
                  </a:cubicBezTo>
                  <a:cubicBezTo>
                    <a:pt x="208" y="171"/>
                    <a:pt x="208" y="171"/>
                    <a:pt x="215" y="178"/>
                  </a:cubicBezTo>
                  <a:cubicBezTo>
                    <a:pt x="220" y="183"/>
                    <a:pt x="225" y="187"/>
                    <a:pt x="229" y="192"/>
                  </a:cubicBezTo>
                  <a:cubicBezTo>
                    <a:pt x="237" y="200"/>
                    <a:pt x="238" y="209"/>
                    <a:pt x="235" y="220"/>
                  </a:cubicBezTo>
                  <a:cubicBezTo>
                    <a:pt x="231" y="229"/>
                    <a:pt x="224" y="234"/>
                    <a:pt x="213" y="235"/>
                  </a:cubicBezTo>
                  <a:cubicBezTo>
                    <a:pt x="206" y="235"/>
                    <a:pt x="199" y="233"/>
                    <a:pt x="194" y="228"/>
                  </a:cubicBezTo>
                  <a:cubicBezTo>
                    <a:pt x="187" y="221"/>
                    <a:pt x="182" y="216"/>
                    <a:pt x="175" y="209"/>
                  </a:cubicBezTo>
                  <a:cubicBezTo>
                    <a:pt x="173" y="207"/>
                    <a:pt x="171" y="206"/>
                    <a:pt x="168" y="208"/>
                  </a:cubicBezTo>
                  <a:cubicBezTo>
                    <a:pt x="160" y="212"/>
                    <a:pt x="159" y="211"/>
                    <a:pt x="159" y="221"/>
                  </a:cubicBezTo>
                  <a:cubicBezTo>
                    <a:pt x="159" y="227"/>
                    <a:pt x="160" y="235"/>
                    <a:pt x="159" y="242"/>
                  </a:cubicBezTo>
                  <a:cubicBezTo>
                    <a:pt x="159" y="254"/>
                    <a:pt x="150" y="265"/>
                    <a:pt x="138" y="267"/>
                  </a:cubicBezTo>
                  <a:cubicBezTo>
                    <a:pt x="124" y="268"/>
                    <a:pt x="112" y="260"/>
                    <a:pt x="110" y="247"/>
                  </a:cubicBezTo>
                  <a:cubicBezTo>
                    <a:pt x="109" y="241"/>
                    <a:pt x="110" y="235"/>
                    <a:pt x="110" y="228"/>
                  </a:cubicBezTo>
                  <a:cubicBezTo>
                    <a:pt x="110" y="226"/>
                    <a:pt x="110" y="224"/>
                    <a:pt x="110" y="221"/>
                  </a:cubicBezTo>
                  <a:cubicBezTo>
                    <a:pt x="110" y="212"/>
                    <a:pt x="110" y="212"/>
                    <a:pt x="100" y="207"/>
                  </a:cubicBezTo>
                  <a:cubicBezTo>
                    <a:pt x="98" y="206"/>
                    <a:pt x="96" y="207"/>
                    <a:pt x="95" y="209"/>
                  </a:cubicBezTo>
                  <a:cubicBezTo>
                    <a:pt x="88" y="215"/>
                    <a:pt x="82" y="221"/>
                    <a:pt x="75" y="227"/>
                  </a:cubicBezTo>
                  <a:cubicBezTo>
                    <a:pt x="69" y="234"/>
                    <a:pt x="60" y="237"/>
                    <a:pt x="49" y="234"/>
                  </a:cubicBezTo>
                  <a:cubicBezTo>
                    <a:pt x="39" y="230"/>
                    <a:pt x="34" y="223"/>
                    <a:pt x="33" y="213"/>
                  </a:cubicBezTo>
                  <a:cubicBezTo>
                    <a:pt x="32" y="204"/>
                    <a:pt x="35" y="197"/>
                    <a:pt x="40" y="191"/>
                  </a:cubicBezTo>
                  <a:cubicBezTo>
                    <a:pt x="46" y="186"/>
                    <a:pt x="53" y="179"/>
                    <a:pt x="59" y="173"/>
                  </a:cubicBezTo>
                  <a:cubicBezTo>
                    <a:pt x="61" y="171"/>
                    <a:pt x="61" y="170"/>
                    <a:pt x="60" y="167"/>
                  </a:cubicBezTo>
                  <a:cubicBezTo>
                    <a:pt x="58" y="160"/>
                    <a:pt x="54" y="157"/>
                    <a:pt x="46" y="158"/>
                  </a:cubicBezTo>
                  <a:cubicBezTo>
                    <a:pt x="39" y="159"/>
                    <a:pt x="33" y="158"/>
                    <a:pt x="25" y="158"/>
                  </a:cubicBezTo>
                  <a:cubicBezTo>
                    <a:pt x="11" y="158"/>
                    <a:pt x="0" y="147"/>
                    <a:pt x="0" y="133"/>
                  </a:cubicBezTo>
                  <a:cubicBezTo>
                    <a:pt x="0" y="120"/>
                    <a:pt x="11" y="109"/>
                    <a:pt x="25" y="108"/>
                  </a:cubicBezTo>
                  <a:cubicBezTo>
                    <a:pt x="35" y="108"/>
                    <a:pt x="43" y="108"/>
                    <a:pt x="53" y="108"/>
                  </a:cubicBezTo>
                  <a:cubicBezTo>
                    <a:pt x="55" y="108"/>
                    <a:pt x="57" y="108"/>
                    <a:pt x="58" y="105"/>
                  </a:cubicBezTo>
                  <a:cubicBezTo>
                    <a:pt x="61" y="96"/>
                    <a:pt x="62" y="96"/>
                    <a:pt x="54" y="88"/>
                  </a:cubicBezTo>
                  <a:cubicBezTo>
                    <a:pt x="49" y="84"/>
                    <a:pt x="44" y="79"/>
                    <a:pt x="39" y="74"/>
                  </a:cubicBezTo>
                  <a:cubicBezTo>
                    <a:pt x="30" y="64"/>
                    <a:pt x="30" y="49"/>
                    <a:pt x="39" y="39"/>
                  </a:cubicBezTo>
                  <a:cubicBezTo>
                    <a:pt x="49" y="29"/>
                    <a:pt x="65" y="29"/>
                    <a:pt x="75" y="39"/>
                  </a:cubicBezTo>
                  <a:cubicBezTo>
                    <a:pt x="81" y="45"/>
                    <a:pt x="88" y="52"/>
                    <a:pt x="94" y="58"/>
                  </a:cubicBezTo>
                  <a:cubicBezTo>
                    <a:pt x="96" y="60"/>
                    <a:pt x="98" y="59"/>
                    <a:pt x="101" y="59"/>
                  </a:cubicBezTo>
                  <a:cubicBezTo>
                    <a:pt x="109" y="57"/>
                    <a:pt x="111" y="53"/>
                    <a:pt x="110" y="45"/>
                  </a:cubicBezTo>
                  <a:cubicBezTo>
                    <a:pt x="109" y="38"/>
                    <a:pt x="110" y="31"/>
                    <a:pt x="110" y="24"/>
                  </a:cubicBezTo>
                  <a:cubicBezTo>
                    <a:pt x="110" y="11"/>
                    <a:pt x="120" y="0"/>
                    <a:pt x="135" y="0"/>
                  </a:cubicBezTo>
                  <a:cubicBezTo>
                    <a:pt x="149" y="0"/>
                    <a:pt x="159" y="11"/>
                    <a:pt x="159" y="24"/>
                  </a:cubicBezTo>
                  <a:cubicBezTo>
                    <a:pt x="160" y="33"/>
                    <a:pt x="160" y="43"/>
                    <a:pt x="159" y="52"/>
                  </a:cubicBezTo>
                  <a:cubicBezTo>
                    <a:pt x="159" y="54"/>
                    <a:pt x="160" y="55"/>
                    <a:pt x="163" y="56"/>
                  </a:cubicBezTo>
                  <a:cubicBezTo>
                    <a:pt x="170" y="61"/>
                    <a:pt x="175" y="59"/>
                    <a:pt x="179" y="53"/>
                  </a:cubicBezTo>
                  <a:cubicBezTo>
                    <a:pt x="184" y="48"/>
                    <a:pt x="188" y="44"/>
                    <a:pt x="193" y="39"/>
                  </a:cubicBezTo>
                  <a:cubicBezTo>
                    <a:pt x="208" y="25"/>
                    <a:pt x="230" y="31"/>
                    <a:pt x="235" y="50"/>
                  </a:cubicBezTo>
                  <a:cubicBezTo>
                    <a:pt x="238" y="58"/>
                    <a:pt x="236" y="67"/>
                    <a:pt x="229" y="74"/>
                  </a:cubicBezTo>
                  <a:cubicBezTo>
                    <a:pt x="224" y="81"/>
                    <a:pt x="217" y="87"/>
                    <a:pt x="210" y="93"/>
                  </a:cubicBezTo>
                  <a:cubicBezTo>
                    <a:pt x="208" y="95"/>
                    <a:pt x="208" y="97"/>
                    <a:pt x="209" y="99"/>
                  </a:cubicBezTo>
                  <a:cubicBezTo>
                    <a:pt x="213" y="108"/>
                    <a:pt x="213" y="108"/>
                    <a:pt x="223" y="108"/>
                  </a:cubicBezTo>
                  <a:cubicBezTo>
                    <a:pt x="225" y="108"/>
                    <a:pt x="227" y="108"/>
                    <a:pt x="230" y="108"/>
                  </a:cubicBezTo>
                  <a:moveTo>
                    <a:pt x="177" y="133"/>
                  </a:moveTo>
                  <a:cubicBezTo>
                    <a:pt x="177" y="110"/>
                    <a:pt x="158" y="90"/>
                    <a:pt x="135" y="90"/>
                  </a:cubicBezTo>
                  <a:cubicBezTo>
                    <a:pt x="111" y="90"/>
                    <a:pt x="92" y="110"/>
                    <a:pt x="92" y="133"/>
                  </a:cubicBezTo>
                  <a:cubicBezTo>
                    <a:pt x="92" y="155"/>
                    <a:pt x="109" y="176"/>
                    <a:pt x="135" y="176"/>
                  </a:cubicBezTo>
                  <a:cubicBezTo>
                    <a:pt x="160" y="176"/>
                    <a:pt x="178" y="154"/>
                    <a:pt x="177" y="133"/>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50" name="Freeform 9">
              <a:extLst>
                <a:ext uri="{FF2B5EF4-FFF2-40B4-BE49-F238E27FC236}">
                  <a16:creationId xmlns:a16="http://schemas.microsoft.com/office/drawing/2014/main" id="{AB0244BD-314C-EE45-9DC4-E6A2BA892255}"/>
                </a:ext>
              </a:extLst>
            </p:cNvPr>
            <p:cNvSpPr>
              <a:spLocks/>
            </p:cNvSpPr>
            <p:nvPr/>
          </p:nvSpPr>
          <p:spPr bwMode="auto">
            <a:xfrm>
              <a:off x="1693" y="913"/>
              <a:ext cx="2400" cy="1186"/>
            </a:xfrm>
            <a:custGeom>
              <a:avLst/>
              <a:gdLst>
                <a:gd name="T0" fmla="*/ 1105 w 1199"/>
                <a:gd name="T1" fmla="*/ 341 h 592"/>
                <a:gd name="T2" fmla="*/ 1113 w 1199"/>
                <a:gd name="T3" fmla="*/ 296 h 592"/>
                <a:gd name="T4" fmla="*/ 996 w 1199"/>
                <a:gd name="T5" fmla="*/ 170 h 592"/>
                <a:gd name="T6" fmla="*/ 1003 w 1199"/>
                <a:gd name="T7" fmla="*/ 128 h 592"/>
                <a:gd name="T8" fmla="*/ 881 w 1199"/>
                <a:gd name="T9" fmla="*/ 1 h 592"/>
                <a:gd name="T10" fmla="*/ 881 w 1199"/>
                <a:gd name="T11" fmla="*/ 0 h 592"/>
                <a:gd name="T12" fmla="*/ 730 w 1199"/>
                <a:gd name="T13" fmla="*/ 0 h 592"/>
                <a:gd name="T14" fmla="*/ 730 w 1199"/>
                <a:gd name="T15" fmla="*/ 1 h 592"/>
                <a:gd name="T16" fmla="*/ 728 w 1199"/>
                <a:gd name="T17" fmla="*/ 0 h 592"/>
                <a:gd name="T18" fmla="*/ 600 w 1199"/>
                <a:gd name="T19" fmla="*/ 128 h 592"/>
                <a:gd name="T20" fmla="*/ 607 w 1199"/>
                <a:gd name="T21" fmla="*/ 169 h 592"/>
                <a:gd name="T22" fmla="*/ 393 w 1199"/>
                <a:gd name="T23" fmla="*/ 169 h 592"/>
                <a:gd name="T24" fmla="*/ 265 w 1199"/>
                <a:gd name="T25" fmla="*/ 296 h 592"/>
                <a:gd name="T26" fmla="*/ 272 w 1199"/>
                <a:gd name="T27" fmla="*/ 336 h 592"/>
                <a:gd name="T28" fmla="*/ 128 w 1199"/>
                <a:gd name="T29" fmla="*/ 336 h 592"/>
                <a:gd name="T30" fmla="*/ 0 w 1199"/>
                <a:gd name="T31" fmla="*/ 464 h 592"/>
                <a:gd name="T32" fmla="*/ 128 w 1199"/>
                <a:gd name="T33" fmla="*/ 592 h 592"/>
                <a:gd name="T34" fmla="*/ 1071 w 1199"/>
                <a:gd name="T35" fmla="*/ 592 h 592"/>
                <a:gd name="T36" fmla="*/ 1199 w 1199"/>
                <a:gd name="T37" fmla="*/ 464 h 592"/>
                <a:gd name="T38" fmla="*/ 1105 w 1199"/>
                <a:gd name="T39" fmla="*/ 341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9" h="592">
                  <a:moveTo>
                    <a:pt x="1105" y="341"/>
                  </a:moveTo>
                  <a:cubicBezTo>
                    <a:pt x="1110" y="327"/>
                    <a:pt x="1113" y="312"/>
                    <a:pt x="1113" y="296"/>
                  </a:cubicBezTo>
                  <a:cubicBezTo>
                    <a:pt x="1113" y="230"/>
                    <a:pt x="1062" y="176"/>
                    <a:pt x="996" y="170"/>
                  </a:cubicBezTo>
                  <a:cubicBezTo>
                    <a:pt x="1001" y="157"/>
                    <a:pt x="1003" y="143"/>
                    <a:pt x="1003" y="128"/>
                  </a:cubicBezTo>
                  <a:cubicBezTo>
                    <a:pt x="1003" y="60"/>
                    <a:pt x="949" y="4"/>
                    <a:pt x="881" y="1"/>
                  </a:cubicBezTo>
                  <a:cubicBezTo>
                    <a:pt x="881" y="0"/>
                    <a:pt x="881" y="0"/>
                    <a:pt x="881" y="0"/>
                  </a:cubicBezTo>
                  <a:cubicBezTo>
                    <a:pt x="730" y="0"/>
                    <a:pt x="730" y="0"/>
                    <a:pt x="730" y="0"/>
                  </a:cubicBezTo>
                  <a:cubicBezTo>
                    <a:pt x="730" y="1"/>
                    <a:pt x="730" y="1"/>
                    <a:pt x="730" y="1"/>
                  </a:cubicBezTo>
                  <a:cubicBezTo>
                    <a:pt x="729" y="1"/>
                    <a:pt x="729" y="0"/>
                    <a:pt x="728" y="0"/>
                  </a:cubicBezTo>
                  <a:cubicBezTo>
                    <a:pt x="657" y="0"/>
                    <a:pt x="600" y="58"/>
                    <a:pt x="600" y="128"/>
                  </a:cubicBezTo>
                  <a:cubicBezTo>
                    <a:pt x="600" y="143"/>
                    <a:pt x="603" y="156"/>
                    <a:pt x="607" y="169"/>
                  </a:cubicBezTo>
                  <a:cubicBezTo>
                    <a:pt x="393" y="169"/>
                    <a:pt x="393" y="169"/>
                    <a:pt x="393" y="169"/>
                  </a:cubicBezTo>
                  <a:cubicBezTo>
                    <a:pt x="322" y="169"/>
                    <a:pt x="265" y="226"/>
                    <a:pt x="265" y="296"/>
                  </a:cubicBezTo>
                  <a:cubicBezTo>
                    <a:pt x="265" y="310"/>
                    <a:pt x="267" y="324"/>
                    <a:pt x="272" y="336"/>
                  </a:cubicBezTo>
                  <a:cubicBezTo>
                    <a:pt x="128" y="336"/>
                    <a:pt x="128" y="336"/>
                    <a:pt x="128" y="336"/>
                  </a:cubicBezTo>
                  <a:cubicBezTo>
                    <a:pt x="57" y="336"/>
                    <a:pt x="0" y="394"/>
                    <a:pt x="0" y="464"/>
                  </a:cubicBezTo>
                  <a:cubicBezTo>
                    <a:pt x="0" y="535"/>
                    <a:pt x="57" y="592"/>
                    <a:pt x="128" y="592"/>
                  </a:cubicBezTo>
                  <a:cubicBezTo>
                    <a:pt x="1071" y="592"/>
                    <a:pt x="1071" y="592"/>
                    <a:pt x="1071" y="592"/>
                  </a:cubicBezTo>
                  <a:cubicBezTo>
                    <a:pt x="1142" y="592"/>
                    <a:pt x="1199" y="535"/>
                    <a:pt x="1199" y="464"/>
                  </a:cubicBezTo>
                  <a:cubicBezTo>
                    <a:pt x="1199" y="405"/>
                    <a:pt x="1159" y="356"/>
                    <a:pt x="1105"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51" name="Freeform 10">
              <a:extLst>
                <a:ext uri="{FF2B5EF4-FFF2-40B4-BE49-F238E27FC236}">
                  <a16:creationId xmlns:a16="http://schemas.microsoft.com/office/drawing/2014/main" id="{4F65E2A5-B4CB-7F43-B220-1037C863AE6F}"/>
                </a:ext>
              </a:extLst>
            </p:cNvPr>
            <p:cNvSpPr>
              <a:spLocks/>
            </p:cNvSpPr>
            <p:nvPr/>
          </p:nvSpPr>
          <p:spPr bwMode="auto">
            <a:xfrm>
              <a:off x="3162" y="1336"/>
              <a:ext cx="226" cy="282"/>
            </a:xfrm>
            <a:custGeom>
              <a:avLst/>
              <a:gdLst>
                <a:gd name="T0" fmla="*/ 62 w 113"/>
                <a:gd name="T1" fmla="*/ 141 h 141"/>
                <a:gd name="T2" fmla="*/ 0 w 113"/>
                <a:gd name="T3" fmla="*/ 71 h 141"/>
                <a:gd name="T4" fmla="*/ 62 w 113"/>
                <a:gd name="T5" fmla="*/ 0 h 141"/>
                <a:gd name="T6" fmla="*/ 107 w 113"/>
                <a:gd name="T7" fmla="*/ 21 h 141"/>
                <a:gd name="T8" fmla="*/ 106 w 113"/>
                <a:gd name="T9" fmla="*/ 42 h 141"/>
                <a:gd name="T10" fmla="*/ 86 w 113"/>
                <a:gd name="T11" fmla="*/ 41 h 141"/>
                <a:gd name="T12" fmla="*/ 62 w 113"/>
                <a:gd name="T13" fmla="*/ 29 h 141"/>
                <a:gd name="T14" fmla="*/ 27 w 113"/>
                <a:gd name="T15" fmla="*/ 71 h 141"/>
                <a:gd name="T16" fmla="*/ 62 w 113"/>
                <a:gd name="T17" fmla="*/ 113 h 141"/>
                <a:gd name="T18" fmla="*/ 86 w 113"/>
                <a:gd name="T19" fmla="*/ 101 h 141"/>
                <a:gd name="T20" fmla="*/ 106 w 113"/>
                <a:gd name="T21" fmla="*/ 100 h 141"/>
                <a:gd name="T22" fmla="*/ 107 w 113"/>
                <a:gd name="T23" fmla="*/ 120 h 141"/>
                <a:gd name="T24" fmla="*/ 62 w 113"/>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141">
                  <a:moveTo>
                    <a:pt x="62" y="141"/>
                  </a:moveTo>
                  <a:cubicBezTo>
                    <a:pt x="27" y="141"/>
                    <a:pt x="0" y="110"/>
                    <a:pt x="0" y="71"/>
                  </a:cubicBezTo>
                  <a:cubicBezTo>
                    <a:pt x="0" y="32"/>
                    <a:pt x="27" y="0"/>
                    <a:pt x="62" y="0"/>
                  </a:cubicBezTo>
                  <a:cubicBezTo>
                    <a:pt x="79" y="0"/>
                    <a:pt x="94" y="7"/>
                    <a:pt x="107" y="21"/>
                  </a:cubicBezTo>
                  <a:cubicBezTo>
                    <a:pt x="112" y="27"/>
                    <a:pt x="112" y="36"/>
                    <a:pt x="106" y="42"/>
                  </a:cubicBezTo>
                  <a:cubicBezTo>
                    <a:pt x="100" y="47"/>
                    <a:pt x="92" y="47"/>
                    <a:pt x="86" y="41"/>
                  </a:cubicBezTo>
                  <a:cubicBezTo>
                    <a:pt x="79" y="33"/>
                    <a:pt x="71" y="29"/>
                    <a:pt x="62" y="29"/>
                  </a:cubicBezTo>
                  <a:cubicBezTo>
                    <a:pt x="42" y="29"/>
                    <a:pt x="27" y="48"/>
                    <a:pt x="27" y="71"/>
                  </a:cubicBezTo>
                  <a:cubicBezTo>
                    <a:pt x="27" y="94"/>
                    <a:pt x="42" y="113"/>
                    <a:pt x="62" y="113"/>
                  </a:cubicBezTo>
                  <a:cubicBezTo>
                    <a:pt x="71" y="113"/>
                    <a:pt x="80" y="109"/>
                    <a:pt x="86" y="101"/>
                  </a:cubicBezTo>
                  <a:cubicBezTo>
                    <a:pt x="92" y="95"/>
                    <a:pt x="100" y="94"/>
                    <a:pt x="106" y="100"/>
                  </a:cubicBezTo>
                  <a:cubicBezTo>
                    <a:pt x="112" y="105"/>
                    <a:pt x="113" y="114"/>
                    <a:pt x="107" y="120"/>
                  </a:cubicBezTo>
                  <a:cubicBezTo>
                    <a:pt x="95" y="133"/>
                    <a:pt x="79" y="141"/>
                    <a:pt x="62"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52" name="Freeform 11">
              <a:extLst>
                <a:ext uri="{FF2B5EF4-FFF2-40B4-BE49-F238E27FC236}">
                  <a16:creationId xmlns:a16="http://schemas.microsoft.com/office/drawing/2014/main" id="{80C58C2A-533E-4B48-A8F5-AFDB8912C997}"/>
                </a:ext>
              </a:extLst>
            </p:cNvPr>
            <p:cNvSpPr>
              <a:spLocks/>
            </p:cNvSpPr>
            <p:nvPr/>
          </p:nvSpPr>
          <p:spPr bwMode="auto">
            <a:xfrm>
              <a:off x="2456" y="1336"/>
              <a:ext cx="254" cy="282"/>
            </a:xfrm>
            <a:custGeom>
              <a:avLst/>
              <a:gdLst>
                <a:gd name="T0" fmla="*/ 71 w 127"/>
                <a:gd name="T1" fmla="*/ 141 h 141"/>
                <a:gd name="T2" fmla="*/ 0 w 127"/>
                <a:gd name="T3" fmla="*/ 71 h 141"/>
                <a:gd name="T4" fmla="*/ 71 w 127"/>
                <a:gd name="T5" fmla="*/ 0 h 141"/>
                <a:gd name="T6" fmla="*/ 122 w 127"/>
                <a:gd name="T7" fmla="*/ 21 h 141"/>
                <a:gd name="T8" fmla="*/ 121 w 127"/>
                <a:gd name="T9" fmla="*/ 42 h 141"/>
                <a:gd name="T10" fmla="*/ 98 w 127"/>
                <a:gd name="T11" fmla="*/ 41 h 141"/>
                <a:gd name="T12" fmla="*/ 71 w 127"/>
                <a:gd name="T13" fmla="*/ 29 h 141"/>
                <a:gd name="T14" fmla="*/ 31 w 127"/>
                <a:gd name="T15" fmla="*/ 71 h 141"/>
                <a:gd name="T16" fmla="*/ 71 w 127"/>
                <a:gd name="T17" fmla="*/ 113 h 141"/>
                <a:gd name="T18" fmla="*/ 98 w 127"/>
                <a:gd name="T19" fmla="*/ 101 h 141"/>
                <a:gd name="T20" fmla="*/ 121 w 127"/>
                <a:gd name="T21" fmla="*/ 100 h 141"/>
                <a:gd name="T22" fmla="*/ 122 w 127"/>
                <a:gd name="T23" fmla="*/ 120 h 141"/>
                <a:gd name="T24" fmla="*/ 71 w 127"/>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71" y="141"/>
                  </a:moveTo>
                  <a:cubicBezTo>
                    <a:pt x="31" y="141"/>
                    <a:pt x="0" y="110"/>
                    <a:pt x="0" y="71"/>
                  </a:cubicBezTo>
                  <a:cubicBezTo>
                    <a:pt x="0" y="32"/>
                    <a:pt x="31" y="0"/>
                    <a:pt x="71" y="0"/>
                  </a:cubicBezTo>
                  <a:cubicBezTo>
                    <a:pt x="89" y="0"/>
                    <a:pt x="108" y="7"/>
                    <a:pt x="122" y="21"/>
                  </a:cubicBezTo>
                  <a:cubicBezTo>
                    <a:pt x="127" y="27"/>
                    <a:pt x="127" y="36"/>
                    <a:pt x="121" y="42"/>
                  </a:cubicBezTo>
                  <a:cubicBezTo>
                    <a:pt x="114" y="47"/>
                    <a:pt x="104" y="47"/>
                    <a:pt x="98" y="41"/>
                  </a:cubicBezTo>
                  <a:cubicBezTo>
                    <a:pt x="90" y="33"/>
                    <a:pt x="81" y="29"/>
                    <a:pt x="71" y="29"/>
                  </a:cubicBezTo>
                  <a:cubicBezTo>
                    <a:pt x="49" y="29"/>
                    <a:pt x="31" y="48"/>
                    <a:pt x="31" y="71"/>
                  </a:cubicBezTo>
                  <a:cubicBezTo>
                    <a:pt x="31" y="94"/>
                    <a:pt x="49" y="113"/>
                    <a:pt x="71" y="113"/>
                  </a:cubicBezTo>
                  <a:cubicBezTo>
                    <a:pt x="81" y="113"/>
                    <a:pt x="90" y="109"/>
                    <a:pt x="98" y="101"/>
                  </a:cubicBezTo>
                  <a:cubicBezTo>
                    <a:pt x="104" y="95"/>
                    <a:pt x="114" y="94"/>
                    <a:pt x="121" y="100"/>
                  </a:cubicBezTo>
                  <a:cubicBezTo>
                    <a:pt x="127" y="105"/>
                    <a:pt x="127" y="114"/>
                    <a:pt x="122" y="120"/>
                  </a:cubicBezTo>
                  <a:cubicBezTo>
                    <a:pt x="108" y="133"/>
                    <a:pt x="90" y="141"/>
                    <a:pt x="71"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53" name="Freeform 12">
              <a:extLst>
                <a:ext uri="{FF2B5EF4-FFF2-40B4-BE49-F238E27FC236}">
                  <a16:creationId xmlns:a16="http://schemas.microsoft.com/office/drawing/2014/main" id="{597FA667-C4CC-8643-BE75-DA4D76408199}"/>
                </a:ext>
              </a:extLst>
            </p:cNvPr>
            <p:cNvSpPr>
              <a:spLocks/>
            </p:cNvSpPr>
            <p:nvPr/>
          </p:nvSpPr>
          <p:spPr bwMode="auto">
            <a:xfrm>
              <a:off x="2003" y="1704"/>
              <a:ext cx="227" cy="282"/>
            </a:xfrm>
            <a:custGeom>
              <a:avLst/>
              <a:gdLst>
                <a:gd name="T0" fmla="*/ 99 w 113"/>
                <a:gd name="T1" fmla="*/ 141 h 141"/>
                <a:gd name="T2" fmla="*/ 88 w 113"/>
                <a:gd name="T3" fmla="*/ 136 h 141"/>
                <a:gd name="T4" fmla="*/ 28 w 113"/>
                <a:gd name="T5" fmla="*/ 56 h 141"/>
                <a:gd name="T6" fmla="*/ 28 w 113"/>
                <a:gd name="T7" fmla="*/ 127 h 141"/>
                <a:gd name="T8" fmla="*/ 15 w 113"/>
                <a:gd name="T9" fmla="*/ 141 h 141"/>
                <a:gd name="T10" fmla="*/ 0 w 113"/>
                <a:gd name="T11" fmla="*/ 127 h 141"/>
                <a:gd name="T12" fmla="*/ 0 w 113"/>
                <a:gd name="T13" fmla="*/ 15 h 141"/>
                <a:gd name="T14" fmla="*/ 10 w 113"/>
                <a:gd name="T15" fmla="*/ 2 h 141"/>
                <a:gd name="T16" fmla="*/ 25 w 113"/>
                <a:gd name="T17" fmla="*/ 7 h 141"/>
                <a:gd name="T18" fmla="*/ 85 w 113"/>
                <a:gd name="T19" fmla="*/ 85 h 141"/>
                <a:gd name="T20" fmla="*/ 85 w 113"/>
                <a:gd name="T21" fmla="*/ 15 h 141"/>
                <a:gd name="T22" fmla="*/ 99 w 113"/>
                <a:gd name="T23" fmla="*/ 1 h 141"/>
                <a:gd name="T24" fmla="*/ 113 w 113"/>
                <a:gd name="T25" fmla="*/ 15 h 141"/>
                <a:gd name="T26" fmla="*/ 113 w 113"/>
                <a:gd name="T27" fmla="*/ 127 h 141"/>
                <a:gd name="T28" fmla="*/ 104 w 113"/>
                <a:gd name="T29" fmla="*/ 140 h 141"/>
                <a:gd name="T30" fmla="*/ 99 w 113"/>
                <a:gd name="T3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1">
                  <a:moveTo>
                    <a:pt x="99" y="141"/>
                  </a:moveTo>
                  <a:cubicBezTo>
                    <a:pt x="95" y="141"/>
                    <a:pt x="91" y="139"/>
                    <a:pt x="88" y="136"/>
                  </a:cubicBezTo>
                  <a:cubicBezTo>
                    <a:pt x="28" y="56"/>
                    <a:pt x="28" y="56"/>
                    <a:pt x="28" y="56"/>
                  </a:cubicBezTo>
                  <a:cubicBezTo>
                    <a:pt x="28" y="127"/>
                    <a:pt x="28" y="127"/>
                    <a:pt x="28" y="127"/>
                  </a:cubicBezTo>
                  <a:cubicBezTo>
                    <a:pt x="28" y="135"/>
                    <a:pt x="22" y="141"/>
                    <a:pt x="15" y="141"/>
                  </a:cubicBezTo>
                  <a:cubicBezTo>
                    <a:pt x="7" y="141"/>
                    <a:pt x="0" y="135"/>
                    <a:pt x="0" y="127"/>
                  </a:cubicBezTo>
                  <a:cubicBezTo>
                    <a:pt x="0" y="15"/>
                    <a:pt x="0" y="15"/>
                    <a:pt x="0" y="15"/>
                  </a:cubicBezTo>
                  <a:cubicBezTo>
                    <a:pt x="0" y="8"/>
                    <a:pt x="4" y="4"/>
                    <a:pt x="10" y="2"/>
                  </a:cubicBezTo>
                  <a:cubicBezTo>
                    <a:pt x="16" y="0"/>
                    <a:pt x="22" y="2"/>
                    <a:pt x="25" y="7"/>
                  </a:cubicBezTo>
                  <a:cubicBezTo>
                    <a:pt x="85" y="85"/>
                    <a:pt x="85" y="85"/>
                    <a:pt x="85" y="85"/>
                  </a:cubicBezTo>
                  <a:cubicBezTo>
                    <a:pt x="85" y="15"/>
                    <a:pt x="85" y="15"/>
                    <a:pt x="85" y="15"/>
                  </a:cubicBezTo>
                  <a:cubicBezTo>
                    <a:pt x="85" y="8"/>
                    <a:pt x="91" y="1"/>
                    <a:pt x="99" y="1"/>
                  </a:cubicBezTo>
                  <a:cubicBezTo>
                    <a:pt x="106" y="1"/>
                    <a:pt x="113" y="8"/>
                    <a:pt x="113" y="15"/>
                  </a:cubicBezTo>
                  <a:cubicBezTo>
                    <a:pt x="113" y="127"/>
                    <a:pt x="113" y="127"/>
                    <a:pt x="113" y="127"/>
                  </a:cubicBezTo>
                  <a:cubicBezTo>
                    <a:pt x="113" y="133"/>
                    <a:pt x="109" y="138"/>
                    <a:pt x="104" y="140"/>
                  </a:cubicBezTo>
                  <a:cubicBezTo>
                    <a:pt x="102" y="141"/>
                    <a:pt x="101" y="141"/>
                    <a:pt x="99"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54" name="Freeform 13">
              <a:extLst>
                <a:ext uri="{FF2B5EF4-FFF2-40B4-BE49-F238E27FC236}">
                  <a16:creationId xmlns:a16="http://schemas.microsoft.com/office/drawing/2014/main" id="{86AEA20E-192B-D244-AD84-4216B162D92B}"/>
                </a:ext>
              </a:extLst>
            </p:cNvPr>
            <p:cNvSpPr>
              <a:spLocks noEditPoints="1"/>
            </p:cNvSpPr>
            <p:nvPr/>
          </p:nvSpPr>
          <p:spPr bwMode="auto">
            <a:xfrm>
              <a:off x="3416" y="1336"/>
              <a:ext cx="255" cy="282"/>
            </a:xfrm>
            <a:custGeom>
              <a:avLst/>
              <a:gdLst>
                <a:gd name="T0" fmla="*/ 63 w 127"/>
                <a:gd name="T1" fmla="*/ 141 h 141"/>
                <a:gd name="T2" fmla="*/ 0 w 127"/>
                <a:gd name="T3" fmla="*/ 71 h 141"/>
                <a:gd name="T4" fmla="*/ 63 w 127"/>
                <a:gd name="T5" fmla="*/ 0 h 141"/>
                <a:gd name="T6" fmla="*/ 127 w 127"/>
                <a:gd name="T7" fmla="*/ 71 h 141"/>
                <a:gd name="T8" fmla="*/ 63 w 127"/>
                <a:gd name="T9" fmla="*/ 141 h 141"/>
                <a:gd name="T10" fmla="*/ 63 w 127"/>
                <a:gd name="T11" fmla="*/ 29 h 141"/>
                <a:gd name="T12" fmla="*/ 27 w 127"/>
                <a:gd name="T13" fmla="*/ 71 h 141"/>
                <a:gd name="T14" fmla="*/ 63 w 127"/>
                <a:gd name="T15" fmla="*/ 113 h 141"/>
                <a:gd name="T16" fmla="*/ 98 w 127"/>
                <a:gd name="T17" fmla="*/ 71 h 141"/>
                <a:gd name="T18" fmla="*/ 63 w 127"/>
                <a:gd name="T19"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41">
                  <a:moveTo>
                    <a:pt x="63" y="141"/>
                  </a:moveTo>
                  <a:cubicBezTo>
                    <a:pt x="28" y="141"/>
                    <a:pt x="0" y="110"/>
                    <a:pt x="0" y="71"/>
                  </a:cubicBezTo>
                  <a:cubicBezTo>
                    <a:pt x="0" y="32"/>
                    <a:pt x="28" y="0"/>
                    <a:pt x="63" y="0"/>
                  </a:cubicBezTo>
                  <a:cubicBezTo>
                    <a:pt x="98" y="0"/>
                    <a:pt x="127" y="32"/>
                    <a:pt x="127" y="71"/>
                  </a:cubicBezTo>
                  <a:cubicBezTo>
                    <a:pt x="127" y="110"/>
                    <a:pt x="98" y="141"/>
                    <a:pt x="63" y="141"/>
                  </a:cubicBezTo>
                  <a:close/>
                  <a:moveTo>
                    <a:pt x="63" y="29"/>
                  </a:moveTo>
                  <a:cubicBezTo>
                    <a:pt x="44" y="29"/>
                    <a:pt x="27" y="47"/>
                    <a:pt x="27" y="71"/>
                  </a:cubicBezTo>
                  <a:cubicBezTo>
                    <a:pt x="27" y="93"/>
                    <a:pt x="44" y="113"/>
                    <a:pt x="63" y="113"/>
                  </a:cubicBezTo>
                  <a:cubicBezTo>
                    <a:pt x="83" y="113"/>
                    <a:pt x="98" y="93"/>
                    <a:pt x="98" y="71"/>
                  </a:cubicBezTo>
                  <a:cubicBezTo>
                    <a:pt x="98" y="47"/>
                    <a:pt x="83" y="29"/>
                    <a:pt x="63" y="29"/>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55" name="Freeform 14">
              <a:extLst>
                <a:ext uri="{FF2B5EF4-FFF2-40B4-BE49-F238E27FC236}">
                  <a16:creationId xmlns:a16="http://schemas.microsoft.com/office/drawing/2014/main" id="{9FB4FF1A-E69C-4E49-A79D-3BAF9A6B0BE0}"/>
                </a:ext>
              </a:extLst>
            </p:cNvPr>
            <p:cNvSpPr>
              <a:spLocks/>
            </p:cNvSpPr>
            <p:nvPr/>
          </p:nvSpPr>
          <p:spPr bwMode="auto">
            <a:xfrm>
              <a:off x="2506" y="1704"/>
              <a:ext cx="170" cy="282"/>
            </a:xfrm>
            <a:custGeom>
              <a:avLst/>
              <a:gdLst>
                <a:gd name="T0" fmla="*/ 70 w 85"/>
                <a:gd name="T1" fmla="*/ 85 h 141"/>
                <a:gd name="T2" fmla="*/ 85 w 85"/>
                <a:gd name="T3" fmla="*/ 71 h 141"/>
                <a:gd name="T4" fmla="*/ 70 w 85"/>
                <a:gd name="T5" fmla="*/ 56 h 141"/>
                <a:gd name="T6" fmla="*/ 30 w 85"/>
                <a:gd name="T7" fmla="*/ 56 h 141"/>
                <a:gd name="T8" fmla="*/ 30 w 85"/>
                <a:gd name="T9" fmla="*/ 28 h 141"/>
                <a:gd name="T10" fmla="*/ 70 w 85"/>
                <a:gd name="T11" fmla="*/ 28 h 141"/>
                <a:gd name="T12" fmla="*/ 85 w 85"/>
                <a:gd name="T13" fmla="*/ 15 h 141"/>
                <a:gd name="T14" fmla="*/ 70 w 85"/>
                <a:gd name="T15" fmla="*/ 0 h 141"/>
                <a:gd name="T16" fmla="*/ 15 w 85"/>
                <a:gd name="T17" fmla="*/ 0 h 141"/>
                <a:gd name="T18" fmla="*/ 0 w 85"/>
                <a:gd name="T19" fmla="*/ 15 h 141"/>
                <a:gd name="T20" fmla="*/ 1 w 85"/>
                <a:gd name="T21" fmla="*/ 15 h 141"/>
                <a:gd name="T22" fmla="*/ 0 w 85"/>
                <a:gd name="T23" fmla="*/ 16 h 141"/>
                <a:gd name="T24" fmla="*/ 0 w 85"/>
                <a:gd name="T25" fmla="*/ 127 h 141"/>
                <a:gd name="T26" fmla="*/ 0 w 85"/>
                <a:gd name="T27" fmla="*/ 127 h 141"/>
                <a:gd name="T28" fmla="*/ 0 w 85"/>
                <a:gd name="T29" fmla="*/ 127 h 141"/>
                <a:gd name="T30" fmla="*/ 15 w 85"/>
                <a:gd name="T31" fmla="*/ 141 h 141"/>
                <a:gd name="T32" fmla="*/ 15 w 85"/>
                <a:gd name="T33" fmla="*/ 141 h 141"/>
                <a:gd name="T34" fmla="*/ 70 w 85"/>
                <a:gd name="T35" fmla="*/ 141 h 141"/>
                <a:gd name="T36" fmla="*/ 85 w 85"/>
                <a:gd name="T37" fmla="*/ 127 h 141"/>
                <a:gd name="T38" fmla="*/ 70 w 85"/>
                <a:gd name="T39" fmla="*/ 112 h 141"/>
                <a:gd name="T40" fmla="*/ 70 w 85"/>
                <a:gd name="T41" fmla="*/ 112 h 141"/>
                <a:gd name="T42" fmla="*/ 30 w 85"/>
                <a:gd name="T43" fmla="*/ 112 h 141"/>
                <a:gd name="T44" fmla="*/ 30 w 85"/>
                <a:gd name="T45" fmla="*/ 85 h 141"/>
                <a:gd name="T46" fmla="*/ 70 w 85"/>
                <a:gd name="T47" fmla="*/ 85 h 141"/>
                <a:gd name="T48" fmla="*/ 70 w 85"/>
                <a:gd name="T49" fmla="*/ 8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141">
                  <a:moveTo>
                    <a:pt x="70" y="85"/>
                  </a:moveTo>
                  <a:cubicBezTo>
                    <a:pt x="78" y="85"/>
                    <a:pt x="85" y="79"/>
                    <a:pt x="85" y="71"/>
                  </a:cubicBezTo>
                  <a:cubicBezTo>
                    <a:pt x="85" y="62"/>
                    <a:pt x="78" y="56"/>
                    <a:pt x="70" y="56"/>
                  </a:cubicBezTo>
                  <a:cubicBezTo>
                    <a:pt x="30" y="56"/>
                    <a:pt x="30" y="56"/>
                    <a:pt x="30" y="56"/>
                  </a:cubicBezTo>
                  <a:cubicBezTo>
                    <a:pt x="30" y="28"/>
                    <a:pt x="30" y="28"/>
                    <a:pt x="30" y="28"/>
                  </a:cubicBezTo>
                  <a:cubicBezTo>
                    <a:pt x="70" y="28"/>
                    <a:pt x="70" y="28"/>
                    <a:pt x="70" y="28"/>
                  </a:cubicBezTo>
                  <a:cubicBezTo>
                    <a:pt x="78" y="28"/>
                    <a:pt x="85" y="23"/>
                    <a:pt x="85" y="15"/>
                  </a:cubicBezTo>
                  <a:cubicBezTo>
                    <a:pt x="85" y="7"/>
                    <a:pt x="78" y="0"/>
                    <a:pt x="70" y="0"/>
                  </a:cubicBezTo>
                  <a:cubicBezTo>
                    <a:pt x="15" y="0"/>
                    <a:pt x="15" y="0"/>
                    <a:pt x="15" y="0"/>
                  </a:cubicBezTo>
                  <a:cubicBezTo>
                    <a:pt x="7" y="0"/>
                    <a:pt x="0" y="7"/>
                    <a:pt x="0" y="15"/>
                  </a:cubicBezTo>
                  <a:cubicBezTo>
                    <a:pt x="1" y="15"/>
                    <a:pt x="1" y="15"/>
                    <a:pt x="1" y="15"/>
                  </a:cubicBezTo>
                  <a:cubicBezTo>
                    <a:pt x="1" y="15"/>
                    <a:pt x="0" y="15"/>
                    <a:pt x="0" y="16"/>
                  </a:cubicBezTo>
                  <a:cubicBezTo>
                    <a:pt x="0" y="127"/>
                    <a:pt x="0" y="127"/>
                    <a:pt x="0" y="127"/>
                  </a:cubicBezTo>
                  <a:cubicBezTo>
                    <a:pt x="0" y="127"/>
                    <a:pt x="0" y="127"/>
                    <a:pt x="0" y="127"/>
                  </a:cubicBezTo>
                  <a:cubicBezTo>
                    <a:pt x="0" y="127"/>
                    <a:pt x="0" y="127"/>
                    <a:pt x="0" y="127"/>
                  </a:cubicBezTo>
                  <a:cubicBezTo>
                    <a:pt x="0" y="135"/>
                    <a:pt x="7" y="141"/>
                    <a:pt x="15" y="141"/>
                  </a:cubicBezTo>
                  <a:cubicBezTo>
                    <a:pt x="15" y="141"/>
                    <a:pt x="15" y="141"/>
                    <a:pt x="15" y="141"/>
                  </a:cubicBezTo>
                  <a:cubicBezTo>
                    <a:pt x="70" y="141"/>
                    <a:pt x="70" y="141"/>
                    <a:pt x="70" y="141"/>
                  </a:cubicBezTo>
                  <a:cubicBezTo>
                    <a:pt x="78" y="141"/>
                    <a:pt x="85" y="135"/>
                    <a:pt x="85" y="127"/>
                  </a:cubicBezTo>
                  <a:cubicBezTo>
                    <a:pt x="85" y="119"/>
                    <a:pt x="78" y="112"/>
                    <a:pt x="70" y="112"/>
                  </a:cubicBezTo>
                  <a:cubicBezTo>
                    <a:pt x="70" y="112"/>
                    <a:pt x="70" y="112"/>
                    <a:pt x="70" y="112"/>
                  </a:cubicBezTo>
                  <a:cubicBezTo>
                    <a:pt x="30" y="112"/>
                    <a:pt x="30" y="112"/>
                    <a:pt x="30" y="112"/>
                  </a:cubicBezTo>
                  <a:cubicBezTo>
                    <a:pt x="30" y="85"/>
                    <a:pt x="30" y="85"/>
                    <a:pt x="30" y="85"/>
                  </a:cubicBezTo>
                  <a:cubicBezTo>
                    <a:pt x="70" y="85"/>
                    <a:pt x="70" y="85"/>
                    <a:pt x="70" y="85"/>
                  </a:cubicBezTo>
                  <a:cubicBezTo>
                    <a:pt x="70" y="85"/>
                    <a:pt x="70" y="85"/>
                    <a:pt x="70" y="85"/>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56" name="Freeform 15">
              <a:extLst>
                <a:ext uri="{FF2B5EF4-FFF2-40B4-BE49-F238E27FC236}">
                  <a16:creationId xmlns:a16="http://schemas.microsoft.com/office/drawing/2014/main" id="{3A03139F-ACF3-FD49-BA53-EE3BE564E622}"/>
                </a:ext>
              </a:extLst>
            </p:cNvPr>
            <p:cNvSpPr>
              <a:spLocks/>
            </p:cNvSpPr>
            <p:nvPr/>
          </p:nvSpPr>
          <p:spPr bwMode="auto">
            <a:xfrm>
              <a:off x="3536" y="1704"/>
              <a:ext cx="199" cy="282"/>
            </a:xfrm>
            <a:custGeom>
              <a:avLst/>
              <a:gdLst>
                <a:gd name="T0" fmla="*/ 85 w 99"/>
                <a:gd name="T1" fmla="*/ 0 h 141"/>
                <a:gd name="T2" fmla="*/ 70 w 99"/>
                <a:gd name="T3" fmla="*/ 15 h 141"/>
                <a:gd name="T4" fmla="*/ 70 w 99"/>
                <a:gd name="T5" fmla="*/ 58 h 141"/>
                <a:gd name="T6" fmla="*/ 29 w 99"/>
                <a:gd name="T7" fmla="*/ 58 h 141"/>
                <a:gd name="T8" fmla="*/ 29 w 99"/>
                <a:gd name="T9" fmla="*/ 15 h 141"/>
                <a:gd name="T10" fmla="*/ 15 w 99"/>
                <a:gd name="T11" fmla="*/ 0 h 141"/>
                <a:gd name="T12" fmla="*/ 0 w 99"/>
                <a:gd name="T13" fmla="*/ 15 h 141"/>
                <a:gd name="T14" fmla="*/ 0 w 99"/>
                <a:gd name="T15" fmla="*/ 127 h 141"/>
                <a:gd name="T16" fmla="*/ 15 w 99"/>
                <a:gd name="T17" fmla="*/ 141 h 141"/>
                <a:gd name="T18" fmla="*/ 29 w 99"/>
                <a:gd name="T19" fmla="*/ 127 h 141"/>
                <a:gd name="T20" fmla="*/ 29 w 99"/>
                <a:gd name="T21" fmla="*/ 87 h 141"/>
                <a:gd name="T22" fmla="*/ 70 w 99"/>
                <a:gd name="T23" fmla="*/ 87 h 141"/>
                <a:gd name="T24" fmla="*/ 70 w 99"/>
                <a:gd name="T25" fmla="*/ 127 h 141"/>
                <a:gd name="T26" fmla="*/ 85 w 99"/>
                <a:gd name="T27" fmla="*/ 141 h 141"/>
                <a:gd name="T28" fmla="*/ 99 w 99"/>
                <a:gd name="T29" fmla="*/ 127 h 141"/>
                <a:gd name="T30" fmla="*/ 99 w 99"/>
                <a:gd name="T31" fmla="*/ 15 h 141"/>
                <a:gd name="T32" fmla="*/ 85 w 99"/>
                <a:gd name="T3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41">
                  <a:moveTo>
                    <a:pt x="85" y="0"/>
                  </a:moveTo>
                  <a:cubicBezTo>
                    <a:pt x="77" y="0"/>
                    <a:pt x="70" y="7"/>
                    <a:pt x="70" y="15"/>
                  </a:cubicBezTo>
                  <a:cubicBezTo>
                    <a:pt x="70" y="58"/>
                    <a:pt x="70" y="58"/>
                    <a:pt x="70" y="58"/>
                  </a:cubicBezTo>
                  <a:cubicBezTo>
                    <a:pt x="29" y="58"/>
                    <a:pt x="29" y="58"/>
                    <a:pt x="29" y="58"/>
                  </a:cubicBezTo>
                  <a:cubicBezTo>
                    <a:pt x="29" y="15"/>
                    <a:pt x="29" y="15"/>
                    <a:pt x="29" y="15"/>
                  </a:cubicBezTo>
                  <a:cubicBezTo>
                    <a:pt x="29" y="7"/>
                    <a:pt x="22" y="0"/>
                    <a:pt x="15" y="0"/>
                  </a:cubicBezTo>
                  <a:cubicBezTo>
                    <a:pt x="7" y="0"/>
                    <a:pt x="0" y="7"/>
                    <a:pt x="0" y="15"/>
                  </a:cubicBezTo>
                  <a:cubicBezTo>
                    <a:pt x="0" y="127"/>
                    <a:pt x="0" y="127"/>
                    <a:pt x="0" y="127"/>
                  </a:cubicBezTo>
                  <a:cubicBezTo>
                    <a:pt x="0" y="135"/>
                    <a:pt x="7" y="141"/>
                    <a:pt x="15" y="141"/>
                  </a:cubicBezTo>
                  <a:cubicBezTo>
                    <a:pt x="22" y="141"/>
                    <a:pt x="29" y="135"/>
                    <a:pt x="29" y="127"/>
                  </a:cubicBezTo>
                  <a:cubicBezTo>
                    <a:pt x="29" y="87"/>
                    <a:pt x="29" y="87"/>
                    <a:pt x="29" y="87"/>
                  </a:cubicBezTo>
                  <a:cubicBezTo>
                    <a:pt x="70" y="87"/>
                    <a:pt x="70" y="87"/>
                    <a:pt x="70" y="87"/>
                  </a:cubicBezTo>
                  <a:cubicBezTo>
                    <a:pt x="70" y="127"/>
                    <a:pt x="70" y="127"/>
                    <a:pt x="70" y="127"/>
                  </a:cubicBezTo>
                  <a:cubicBezTo>
                    <a:pt x="70" y="135"/>
                    <a:pt x="77" y="141"/>
                    <a:pt x="85" y="141"/>
                  </a:cubicBezTo>
                  <a:cubicBezTo>
                    <a:pt x="93" y="141"/>
                    <a:pt x="99" y="135"/>
                    <a:pt x="99" y="127"/>
                  </a:cubicBezTo>
                  <a:cubicBezTo>
                    <a:pt x="99" y="15"/>
                    <a:pt x="99" y="15"/>
                    <a:pt x="99" y="15"/>
                  </a:cubicBezTo>
                  <a:cubicBezTo>
                    <a:pt x="99" y="7"/>
                    <a:pt x="93" y="0"/>
                    <a:pt x="85"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57" name="Freeform 16">
              <a:extLst>
                <a:ext uri="{FF2B5EF4-FFF2-40B4-BE49-F238E27FC236}">
                  <a16:creationId xmlns:a16="http://schemas.microsoft.com/office/drawing/2014/main" id="{B8A2DFFB-B740-7849-A021-2D4CCBF28DB4}"/>
                </a:ext>
              </a:extLst>
            </p:cNvPr>
            <p:cNvSpPr>
              <a:spLocks/>
            </p:cNvSpPr>
            <p:nvPr/>
          </p:nvSpPr>
          <p:spPr bwMode="auto">
            <a:xfrm>
              <a:off x="3082" y="1704"/>
              <a:ext cx="198" cy="282"/>
            </a:xfrm>
            <a:custGeom>
              <a:avLst/>
              <a:gdLst>
                <a:gd name="T0" fmla="*/ 84 w 99"/>
                <a:gd name="T1" fmla="*/ 112 h 141"/>
                <a:gd name="T2" fmla="*/ 64 w 99"/>
                <a:gd name="T3" fmla="*/ 112 h 141"/>
                <a:gd name="T4" fmla="*/ 64 w 99"/>
                <a:gd name="T5" fmla="*/ 29 h 141"/>
                <a:gd name="T6" fmla="*/ 84 w 99"/>
                <a:gd name="T7" fmla="*/ 29 h 141"/>
                <a:gd name="T8" fmla="*/ 99 w 99"/>
                <a:gd name="T9" fmla="*/ 14 h 141"/>
                <a:gd name="T10" fmla="*/ 84 w 99"/>
                <a:gd name="T11" fmla="*/ 0 h 141"/>
                <a:gd name="T12" fmla="*/ 15 w 99"/>
                <a:gd name="T13" fmla="*/ 0 h 141"/>
                <a:gd name="T14" fmla="*/ 0 w 99"/>
                <a:gd name="T15" fmla="*/ 14 h 141"/>
                <a:gd name="T16" fmla="*/ 15 w 99"/>
                <a:gd name="T17" fmla="*/ 29 h 141"/>
                <a:gd name="T18" fmla="*/ 35 w 99"/>
                <a:gd name="T19" fmla="*/ 29 h 141"/>
                <a:gd name="T20" fmla="*/ 35 w 99"/>
                <a:gd name="T21" fmla="*/ 112 h 141"/>
                <a:gd name="T22" fmla="*/ 15 w 99"/>
                <a:gd name="T23" fmla="*/ 112 h 141"/>
                <a:gd name="T24" fmla="*/ 0 w 99"/>
                <a:gd name="T25" fmla="*/ 127 h 141"/>
                <a:gd name="T26" fmla="*/ 15 w 99"/>
                <a:gd name="T27" fmla="*/ 141 h 141"/>
                <a:gd name="T28" fmla="*/ 84 w 99"/>
                <a:gd name="T29" fmla="*/ 141 h 141"/>
                <a:gd name="T30" fmla="*/ 99 w 99"/>
                <a:gd name="T31" fmla="*/ 127 h 141"/>
                <a:gd name="T32" fmla="*/ 84 w 99"/>
                <a:gd name="T33" fmla="*/ 11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41">
                  <a:moveTo>
                    <a:pt x="84" y="112"/>
                  </a:moveTo>
                  <a:cubicBezTo>
                    <a:pt x="64" y="112"/>
                    <a:pt x="64" y="112"/>
                    <a:pt x="64" y="112"/>
                  </a:cubicBezTo>
                  <a:cubicBezTo>
                    <a:pt x="64" y="29"/>
                    <a:pt x="64" y="29"/>
                    <a:pt x="64" y="29"/>
                  </a:cubicBezTo>
                  <a:cubicBezTo>
                    <a:pt x="84" y="29"/>
                    <a:pt x="84" y="29"/>
                    <a:pt x="84" y="29"/>
                  </a:cubicBezTo>
                  <a:cubicBezTo>
                    <a:pt x="92" y="29"/>
                    <a:pt x="99" y="22"/>
                    <a:pt x="99" y="14"/>
                  </a:cubicBezTo>
                  <a:cubicBezTo>
                    <a:pt x="99" y="7"/>
                    <a:pt x="92" y="0"/>
                    <a:pt x="84" y="0"/>
                  </a:cubicBezTo>
                  <a:cubicBezTo>
                    <a:pt x="15" y="0"/>
                    <a:pt x="15" y="0"/>
                    <a:pt x="15" y="0"/>
                  </a:cubicBezTo>
                  <a:cubicBezTo>
                    <a:pt x="7" y="0"/>
                    <a:pt x="0" y="7"/>
                    <a:pt x="0" y="14"/>
                  </a:cubicBezTo>
                  <a:cubicBezTo>
                    <a:pt x="0" y="22"/>
                    <a:pt x="7" y="29"/>
                    <a:pt x="15" y="29"/>
                  </a:cubicBezTo>
                  <a:cubicBezTo>
                    <a:pt x="35" y="29"/>
                    <a:pt x="35" y="29"/>
                    <a:pt x="35" y="29"/>
                  </a:cubicBezTo>
                  <a:cubicBezTo>
                    <a:pt x="35" y="112"/>
                    <a:pt x="35" y="112"/>
                    <a:pt x="35" y="112"/>
                  </a:cubicBezTo>
                  <a:cubicBezTo>
                    <a:pt x="15" y="112"/>
                    <a:pt x="15" y="112"/>
                    <a:pt x="15" y="112"/>
                  </a:cubicBezTo>
                  <a:cubicBezTo>
                    <a:pt x="7" y="112"/>
                    <a:pt x="0" y="119"/>
                    <a:pt x="0" y="127"/>
                  </a:cubicBezTo>
                  <a:cubicBezTo>
                    <a:pt x="0" y="135"/>
                    <a:pt x="7" y="141"/>
                    <a:pt x="15" y="141"/>
                  </a:cubicBezTo>
                  <a:cubicBezTo>
                    <a:pt x="84" y="141"/>
                    <a:pt x="84" y="141"/>
                    <a:pt x="84" y="141"/>
                  </a:cubicBezTo>
                  <a:cubicBezTo>
                    <a:pt x="92" y="141"/>
                    <a:pt x="99" y="135"/>
                    <a:pt x="99" y="127"/>
                  </a:cubicBezTo>
                  <a:cubicBezTo>
                    <a:pt x="99" y="119"/>
                    <a:pt x="92" y="112"/>
                    <a:pt x="84" y="11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58" name="Freeform 17">
              <a:extLst>
                <a:ext uri="{FF2B5EF4-FFF2-40B4-BE49-F238E27FC236}">
                  <a16:creationId xmlns:a16="http://schemas.microsoft.com/office/drawing/2014/main" id="{B396AC4C-ADF5-934F-A83D-890918CDE471}"/>
                </a:ext>
              </a:extLst>
            </p:cNvPr>
            <p:cNvSpPr>
              <a:spLocks/>
            </p:cNvSpPr>
            <p:nvPr/>
          </p:nvSpPr>
          <p:spPr bwMode="auto">
            <a:xfrm>
              <a:off x="1785" y="1704"/>
              <a:ext cx="196" cy="282"/>
            </a:xfrm>
            <a:custGeom>
              <a:avLst/>
              <a:gdLst>
                <a:gd name="T0" fmla="*/ 84 w 98"/>
                <a:gd name="T1" fmla="*/ 112 h 141"/>
                <a:gd name="T2" fmla="*/ 63 w 98"/>
                <a:gd name="T3" fmla="*/ 112 h 141"/>
                <a:gd name="T4" fmla="*/ 63 w 98"/>
                <a:gd name="T5" fmla="*/ 29 h 141"/>
                <a:gd name="T6" fmla="*/ 84 w 98"/>
                <a:gd name="T7" fmla="*/ 29 h 141"/>
                <a:gd name="T8" fmla="*/ 98 w 98"/>
                <a:gd name="T9" fmla="*/ 14 h 141"/>
                <a:gd name="T10" fmla="*/ 84 w 98"/>
                <a:gd name="T11" fmla="*/ 0 h 141"/>
                <a:gd name="T12" fmla="*/ 14 w 98"/>
                <a:gd name="T13" fmla="*/ 0 h 141"/>
                <a:gd name="T14" fmla="*/ 0 w 98"/>
                <a:gd name="T15" fmla="*/ 14 h 141"/>
                <a:gd name="T16" fmla="*/ 14 w 98"/>
                <a:gd name="T17" fmla="*/ 29 h 141"/>
                <a:gd name="T18" fmla="*/ 35 w 98"/>
                <a:gd name="T19" fmla="*/ 29 h 141"/>
                <a:gd name="T20" fmla="*/ 35 w 98"/>
                <a:gd name="T21" fmla="*/ 112 h 141"/>
                <a:gd name="T22" fmla="*/ 14 w 98"/>
                <a:gd name="T23" fmla="*/ 112 h 141"/>
                <a:gd name="T24" fmla="*/ 0 w 98"/>
                <a:gd name="T25" fmla="*/ 127 h 141"/>
                <a:gd name="T26" fmla="*/ 14 w 98"/>
                <a:gd name="T27" fmla="*/ 141 h 141"/>
                <a:gd name="T28" fmla="*/ 84 w 98"/>
                <a:gd name="T29" fmla="*/ 141 h 141"/>
                <a:gd name="T30" fmla="*/ 98 w 98"/>
                <a:gd name="T31" fmla="*/ 127 h 141"/>
                <a:gd name="T32" fmla="*/ 84 w 98"/>
                <a:gd name="T33" fmla="*/ 11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41">
                  <a:moveTo>
                    <a:pt x="84" y="112"/>
                  </a:moveTo>
                  <a:cubicBezTo>
                    <a:pt x="63" y="112"/>
                    <a:pt x="63" y="112"/>
                    <a:pt x="63" y="112"/>
                  </a:cubicBezTo>
                  <a:cubicBezTo>
                    <a:pt x="63" y="29"/>
                    <a:pt x="63" y="29"/>
                    <a:pt x="63" y="29"/>
                  </a:cubicBezTo>
                  <a:cubicBezTo>
                    <a:pt x="84" y="29"/>
                    <a:pt x="84" y="29"/>
                    <a:pt x="84" y="29"/>
                  </a:cubicBezTo>
                  <a:cubicBezTo>
                    <a:pt x="92" y="29"/>
                    <a:pt x="98" y="22"/>
                    <a:pt x="98" y="14"/>
                  </a:cubicBezTo>
                  <a:cubicBezTo>
                    <a:pt x="98" y="7"/>
                    <a:pt x="92" y="0"/>
                    <a:pt x="84" y="0"/>
                  </a:cubicBezTo>
                  <a:cubicBezTo>
                    <a:pt x="14" y="0"/>
                    <a:pt x="14" y="0"/>
                    <a:pt x="14" y="0"/>
                  </a:cubicBezTo>
                  <a:cubicBezTo>
                    <a:pt x="7" y="0"/>
                    <a:pt x="0" y="7"/>
                    <a:pt x="0" y="14"/>
                  </a:cubicBezTo>
                  <a:cubicBezTo>
                    <a:pt x="0" y="22"/>
                    <a:pt x="7" y="29"/>
                    <a:pt x="14" y="29"/>
                  </a:cubicBezTo>
                  <a:cubicBezTo>
                    <a:pt x="35" y="29"/>
                    <a:pt x="35" y="29"/>
                    <a:pt x="35" y="29"/>
                  </a:cubicBezTo>
                  <a:cubicBezTo>
                    <a:pt x="35" y="112"/>
                    <a:pt x="35" y="112"/>
                    <a:pt x="35" y="112"/>
                  </a:cubicBezTo>
                  <a:cubicBezTo>
                    <a:pt x="14" y="112"/>
                    <a:pt x="14" y="112"/>
                    <a:pt x="14" y="112"/>
                  </a:cubicBezTo>
                  <a:cubicBezTo>
                    <a:pt x="7" y="112"/>
                    <a:pt x="0" y="119"/>
                    <a:pt x="0" y="127"/>
                  </a:cubicBezTo>
                  <a:cubicBezTo>
                    <a:pt x="0" y="135"/>
                    <a:pt x="7" y="141"/>
                    <a:pt x="14" y="141"/>
                  </a:cubicBezTo>
                  <a:cubicBezTo>
                    <a:pt x="84" y="141"/>
                    <a:pt x="84" y="141"/>
                    <a:pt x="84" y="141"/>
                  </a:cubicBezTo>
                  <a:cubicBezTo>
                    <a:pt x="92" y="141"/>
                    <a:pt x="98" y="135"/>
                    <a:pt x="98" y="127"/>
                  </a:cubicBezTo>
                  <a:cubicBezTo>
                    <a:pt x="98" y="119"/>
                    <a:pt x="92" y="112"/>
                    <a:pt x="84" y="11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59" name="Freeform 18">
              <a:extLst>
                <a:ext uri="{FF2B5EF4-FFF2-40B4-BE49-F238E27FC236}">
                  <a16:creationId xmlns:a16="http://schemas.microsoft.com/office/drawing/2014/main" id="{37FA1C10-2EF7-FE4D-A5B6-51030CB140D1}"/>
                </a:ext>
              </a:extLst>
            </p:cNvPr>
            <p:cNvSpPr>
              <a:spLocks/>
            </p:cNvSpPr>
            <p:nvPr/>
          </p:nvSpPr>
          <p:spPr bwMode="auto">
            <a:xfrm>
              <a:off x="2738" y="1336"/>
              <a:ext cx="198" cy="282"/>
            </a:xfrm>
            <a:custGeom>
              <a:avLst/>
              <a:gdLst>
                <a:gd name="T0" fmla="*/ 84 w 99"/>
                <a:gd name="T1" fmla="*/ 113 h 141"/>
                <a:gd name="T2" fmla="*/ 64 w 99"/>
                <a:gd name="T3" fmla="*/ 113 h 141"/>
                <a:gd name="T4" fmla="*/ 64 w 99"/>
                <a:gd name="T5" fmla="*/ 29 h 141"/>
                <a:gd name="T6" fmla="*/ 84 w 99"/>
                <a:gd name="T7" fmla="*/ 29 h 141"/>
                <a:gd name="T8" fmla="*/ 99 w 99"/>
                <a:gd name="T9" fmla="*/ 15 h 141"/>
                <a:gd name="T10" fmla="*/ 84 w 99"/>
                <a:gd name="T11" fmla="*/ 0 h 141"/>
                <a:gd name="T12" fmla="*/ 15 w 99"/>
                <a:gd name="T13" fmla="*/ 0 h 141"/>
                <a:gd name="T14" fmla="*/ 0 w 99"/>
                <a:gd name="T15" fmla="*/ 15 h 141"/>
                <a:gd name="T16" fmla="*/ 15 w 99"/>
                <a:gd name="T17" fmla="*/ 29 h 141"/>
                <a:gd name="T18" fmla="*/ 35 w 99"/>
                <a:gd name="T19" fmla="*/ 29 h 141"/>
                <a:gd name="T20" fmla="*/ 35 w 99"/>
                <a:gd name="T21" fmla="*/ 113 h 141"/>
                <a:gd name="T22" fmla="*/ 15 w 99"/>
                <a:gd name="T23" fmla="*/ 113 h 141"/>
                <a:gd name="T24" fmla="*/ 0 w 99"/>
                <a:gd name="T25" fmla="*/ 127 h 141"/>
                <a:gd name="T26" fmla="*/ 15 w 99"/>
                <a:gd name="T27" fmla="*/ 141 h 141"/>
                <a:gd name="T28" fmla="*/ 84 w 99"/>
                <a:gd name="T29" fmla="*/ 141 h 141"/>
                <a:gd name="T30" fmla="*/ 99 w 99"/>
                <a:gd name="T31" fmla="*/ 127 h 141"/>
                <a:gd name="T32" fmla="*/ 84 w 99"/>
                <a:gd name="T33" fmla="*/ 1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41">
                  <a:moveTo>
                    <a:pt x="84" y="113"/>
                  </a:moveTo>
                  <a:cubicBezTo>
                    <a:pt x="64" y="113"/>
                    <a:pt x="64" y="113"/>
                    <a:pt x="64" y="113"/>
                  </a:cubicBezTo>
                  <a:cubicBezTo>
                    <a:pt x="64" y="29"/>
                    <a:pt x="64" y="29"/>
                    <a:pt x="64" y="29"/>
                  </a:cubicBezTo>
                  <a:cubicBezTo>
                    <a:pt x="84" y="29"/>
                    <a:pt x="84" y="29"/>
                    <a:pt x="84" y="29"/>
                  </a:cubicBezTo>
                  <a:cubicBezTo>
                    <a:pt x="92" y="29"/>
                    <a:pt x="99" y="23"/>
                    <a:pt x="99" y="15"/>
                  </a:cubicBezTo>
                  <a:cubicBezTo>
                    <a:pt x="99" y="7"/>
                    <a:pt x="92" y="0"/>
                    <a:pt x="84" y="0"/>
                  </a:cubicBezTo>
                  <a:cubicBezTo>
                    <a:pt x="15" y="0"/>
                    <a:pt x="15" y="0"/>
                    <a:pt x="15" y="0"/>
                  </a:cubicBezTo>
                  <a:cubicBezTo>
                    <a:pt x="6" y="0"/>
                    <a:pt x="0" y="7"/>
                    <a:pt x="0" y="15"/>
                  </a:cubicBezTo>
                  <a:cubicBezTo>
                    <a:pt x="0" y="23"/>
                    <a:pt x="6" y="29"/>
                    <a:pt x="15" y="29"/>
                  </a:cubicBezTo>
                  <a:cubicBezTo>
                    <a:pt x="35" y="29"/>
                    <a:pt x="35" y="29"/>
                    <a:pt x="35" y="29"/>
                  </a:cubicBezTo>
                  <a:cubicBezTo>
                    <a:pt x="35" y="113"/>
                    <a:pt x="35" y="113"/>
                    <a:pt x="35" y="113"/>
                  </a:cubicBezTo>
                  <a:cubicBezTo>
                    <a:pt x="15" y="113"/>
                    <a:pt x="15" y="113"/>
                    <a:pt x="15" y="113"/>
                  </a:cubicBezTo>
                  <a:cubicBezTo>
                    <a:pt x="6" y="113"/>
                    <a:pt x="0" y="119"/>
                    <a:pt x="0" y="127"/>
                  </a:cubicBezTo>
                  <a:cubicBezTo>
                    <a:pt x="0" y="134"/>
                    <a:pt x="6" y="141"/>
                    <a:pt x="15" y="141"/>
                  </a:cubicBezTo>
                  <a:cubicBezTo>
                    <a:pt x="84" y="141"/>
                    <a:pt x="84" y="141"/>
                    <a:pt x="84" y="141"/>
                  </a:cubicBezTo>
                  <a:cubicBezTo>
                    <a:pt x="92" y="141"/>
                    <a:pt x="99" y="134"/>
                    <a:pt x="99" y="127"/>
                  </a:cubicBezTo>
                  <a:cubicBezTo>
                    <a:pt x="99" y="119"/>
                    <a:pt x="92" y="113"/>
                    <a:pt x="84" y="11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60" name="Freeform 19">
              <a:extLst>
                <a:ext uri="{FF2B5EF4-FFF2-40B4-BE49-F238E27FC236}">
                  <a16:creationId xmlns:a16="http://schemas.microsoft.com/office/drawing/2014/main" id="{6FD355D3-3D98-FE46-A4F3-4AB6192072A6}"/>
                </a:ext>
              </a:extLst>
            </p:cNvPr>
            <p:cNvSpPr>
              <a:spLocks/>
            </p:cNvSpPr>
            <p:nvPr/>
          </p:nvSpPr>
          <p:spPr bwMode="auto">
            <a:xfrm>
              <a:off x="3755" y="1704"/>
              <a:ext cx="254" cy="282"/>
            </a:xfrm>
            <a:custGeom>
              <a:avLst/>
              <a:gdLst>
                <a:gd name="T0" fmla="*/ 112 w 127"/>
                <a:gd name="T1" fmla="*/ 0 h 141"/>
                <a:gd name="T2" fmla="*/ 14 w 127"/>
                <a:gd name="T3" fmla="*/ 0 h 141"/>
                <a:gd name="T4" fmla="*/ 0 w 127"/>
                <a:gd name="T5" fmla="*/ 13 h 141"/>
                <a:gd name="T6" fmla="*/ 14 w 127"/>
                <a:gd name="T7" fmla="*/ 28 h 141"/>
                <a:gd name="T8" fmla="*/ 48 w 127"/>
                <a:gd name="T9" fmla="*/ 28 h 141"/>
                <a:gd name="T10" fmla="*/ 48 w 127"/>
                <a:gd name="T11" fmla="*/ 127 h 141"/>
                <a:gd name="T12" fmla="*/ 63 w 127"/>
                <a:gd name="T13" fmla="*/ 141 h 141"/>
                <a:gd name="T14" fmla="*/ 77 w 127"/>
                <a:gd name="T15" fmla="*/ 127 h 141"/>
                <a:gd name="T16" fmla="*/ 77 w 127"/>
                <a:gd name="T17" fmla="*/ 28 h 141"/>
                <a:gd name="T18" fmla="*/ 112 w 127"/>
                <a:gd name="T19" fmla="*/ 28 h 141"/>
                <a:gd name="T20" fmla="*/ 127 w 127"/>
                <a:gd name="T21" fmla="*/ 13 h 141"/>
                <a:gd name="T22" fmla="*/ 112 w 127"/>
                <a:gd name="T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41">
                  <a:moveTo>
                    <a:pt x="112" y="0"/>
                  </a:moveTo>
                  <a:cubicBezTo>
                    <a:pt x="14" y="0"/>
                    <a:pt x="14" y="0"/>
                    <a:pt x="14" y="0"/>
                  </a:cubicBezTo>
                  <a:cubicBezTo>
                    <a:pt x="6" y="0"/>
                    <a:pt x="0" y="6"/>
                    <a:pt x="0" y="13"/>
                  </a:cubicBezTo>
                  <a:cubicBezTo>
                    <a:pt x="0" y="21"/>
                    <a:pt x="6" y="28"/>
                    <a:pt x="14" y="28"/>
                  </a:cubicBezTo>
                  <a:cubicBezTo>
                    <a:pt x="48" y="28"/>
                    <a:pt x="48" y="28"/>
                    <a:pt x="48" y="28"/>
                  </a:cubicBezTo>
                  <a:cubicBezTo>
                    <a:pt x="48" y="127"/>
                    <a:pt x="48" y="127"/>
                    <a:pt x="48" y="127"/>
                  </a:cubicBezTo>
                  <a:cubicBezTo>
                    <a:pt x="48" y="135"/>
                    <a:pt x="55" y="141"/>
                    <a:pt x="63" y="141"/>
                  </a:cubicBezTo>
                  <a:cubicBezTo>
                    <a:pt x="71" y="141"/>
                    <a:pt x="77" y="135"/>
                    <a:pt x="77" y="127"/>
                  </a:cubicBezTo>
                  <a:cubicBezTo>
                    <a:pt x="77" y="28"/>
                    <a:pt x="77" y="28"/>
                    <a:pt x="77" y="28"/>
                  </a:cubicBezTo>
                  <a:cubicBezTo>
                    <a:pt x="112" y="28"/>
                    <a:pt x="112" y="28"/>
                    <a:pt x="112" y="28"/>
                  </a:cubicBezTo>
                  <a:cubicBezTo>
                    <a:pt x="120" y="28"/>
                    <a:pt x="127" y="21"/>
                    <a:pt x="127" y="13"/>
                  </a:cubicBezTo>
                  <a:cubicBezTo>
                    <a:pt x="127" y="6"/>
                    <a:pt x="120" y="0"/>
                    <a:pt x="112"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61" name="Freeform 20">
              <a:extLst>
                <a:ext uri="{FF2B5EF4-FFF2-40B4-BE49-F238E27FC236}">
                  <a16:creationId xmlns:a16="http://schemas.microsoft.com/office/drawing/2014/main" id="{772189C1-94D8-6D40-9126-B413B35F46C6}"/>
                </a:ext>
              </a:extLst>
            </p:cNvPr>
            <p:cNvSpPr>
              <a:spLocks noEditPoints="1"/>
            </p:cNvSpPr>
            <p:nvPr/>
          </p:nvSpPr>
          <p:spPr bwMode="auto">
            <a:xfrm>
              <a:off x="2698" y="1704"/>
              <a:ext cx="198" cy="282"/>
            </a:xfrm>
            <a:custGeom>
              <a:avLst/>
              <a:gdLst>
                <a:gd name="T0" fmla="*/ 69 w 99"/>
                <a:gd name="T1" fmla="*/ 85 h 141"/>
                <a:gd name="T2" fmla="*/ 98 w 99"/>
                <a:gd name="T3" fmla="*/ 44 h 141"/>
                <a:gd name="T4" fmla="*/ 55 w 99"/>
                <a:gd name="T5" fmla="*/ 0 h 141"/>
                <a:gd name="T6" fmla="*/ 14 w 99"/>
                <a:gd name="T7" fmla="*/ 0 h 141"/>
                <a:gd name="T8" fmla="*/ 0 w 99"/>
                <a:gd name="T9" fmla="*/ 14 h 141"/>
                <a:gd name="T10" fmla="*/ 0 w 99"/>
                <a:gd name="T11" fmla="*/ 127 h 141"/>
                <a:gd name="T12" fmla="*/ 14 w 99"/>
                <a:gd name="T13" fmla="*/ 141 h 141"/>
                <a:gd name="T14" fmla="*/ 30 w 99"/>
                <a:gd name="T15" fmla="*/ 127 h 141"/>
                <a:gd name="T16" fmla="*/ 30 w 99"/>
                <a:gd name="T17" fmla="*/ 88 h 141"/>
                <a:gd name="T18" fmla="*/ 34 w 99"/>
                <a:gd name="T19" fmla="*/ 88 h 141"/>
                <a:gd name="T20" fmla="*/ 70 w 99"/>
                <a:gd name="T21" fmla="*/ 135 h 141"/>
                <a:gd name="T22" fmla="*/ 83 w 99"/>
                <a:gd name="T23" fmla="*/ 141 h 141"/>
                <a:gd name="T24" fmla="*/ 91 w 99"/>
                <a:gd name="T25" fmla="*/ 138 h 141"/>
                <a:gd name="T26" fmla="*/ 94 w 99"/>
                <a:gd name="T27" fmla="*/ 118 h 141"/>
                <a:gd name="T28" fmla="*/ 69 w 99"/>
                <a:gd name="T29" fmla="*/ 85 h 141"/>
                <a:gd name="T30" fmla="*/ 69 w 99"/>
                <a:gd name="T31" fmla="*/ 85 h 141"/>
                <a:gd name="T32" fmla="*/ 68 w 99"/>
                <a:gd name="T33" fmla="*/ 44 h 141"/>
                <a:gd name="T34" fmla="*/ 55 w 99"/>
                <a:gd name="T35" fmla="*/ 59 h 141"/>
                <a:gd name="T36" fmla="*/ 30 w 99"/>
                <a:gd name="T37" fmla="*/ 59 h 141"/>
                <a:gd name="T38" fmla="*/ 30 w 99"/>
                <a:gd name="T39" fmla="*/ 28 h 141"/>
                <a:gd name="T40" fmla="*/ 55 w 99"/>
                <a:gd name="T41" fmla="*/ 28 h 141"/>
                <a:gd name="T42" fmla="*/ 68 w 99"/>
                <a:gd name="T43" fmla="*/ 4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141">
                  <a:moveTo>
                    <a:pt x="69" y="85"/>
                  </a:moveTo>
                  <a:cubicBezTo>
                    <a:pt x="85" y="80"/>
                    <a:pt x="98" y="65"/>
                    <a:pt x="98" y="44"/>
                  </a:cubicBezTo>
                  <a:cubicBezTo>
                    <a:pt x="98" y="16"/>
                    <a:pt x="76" y="0"/>
                    <a:pt x="55" y="0"/>
                  </a:cubicBezTo>
                  <a:cubicBezTo>
                    <a:pt x="14" y="0"/>
                    <a:pt x="14" y="0"/>
                    <a:pt x="14" y="0"/>
                  </a:cubicBezTo>
                  <a:cubicBezTo>
                    <a:pt x="6" y="0"/>
                    <a:pt x="0" y="7"/>
                    <a:pt x="0" y="14"/>
                  </a:cubicBezTo>
                  <a:cubicBezTo>
                    <a:pt x="0" y="127"/>
                    <a:pt x="0" y="127"/>
                    <a:pt x="0" y="127"/>
                  </a:cubicBezTo>
                  <a:cubicBezTo>
                    <a:pt x="0" y="135"/>
                    <a:pt x="6" y="141"/>
                    <a:pt x="14" y="141"/>
                  </a:cubicBezTo>
                  <a:cubicBezTo>
                    <a:pt x="23" y="141"/>
                    <a:pt x="30" y="135"/>
                    <a:pt x="30" y="127"/>
                  </a:cubicBezTo>
                  <a:cubicBezTo>
                    <a:pt x="30" y="88"/>
                    <a:pt x="30" y="88"/>
                    <a:pt x="30" y="88"/>
                  </a:cubicBezTo>
                  <a:cubicBezTo>
                    <a:pt x="34" y="88"/>
                    <a:pt x="34" y="88"/>
                    <a:pt x="34" y="88"/>
                  </a:cubicBezTo>
                  <a:cubicBezTo>
                    <a:pt x="70" y="135"/>
                    <a:pt x="70" y="135"/>
                    <a:pt x="70" y="135"/>
                  </a:cubicBezTo>
                  <a:cubicBezTo>
                    <a:pt x="73" y="139"/>
                    <a:pt x="77" y="141"/>
                    <a:pt x="83" y="141"/>
                  </a:cubicBezTo>
                  <a:cubicBezTo>
                    <a:pt x="86" y="141"/>
                    <a:pt x="89" y="140"/>
                    <a:pt x="91" y="138"/>
                  </a:cubicBezTo>
                  <a:cubicBezTo>
                    <a:pt x="98" y="134"/>
                    <a:pt x="99" y="124"/>
                    <a:pt x="94" y="118"/>
                  </a:cubicBezTo>
                  <a:cubicBezTo>
                    <a:pt x="69" y="85"/>
                    <a:pt x="69" y="85"/>
                    <a:pt x="69" y="85"/>
                  </a:cubicBezTo>
                  <a:cubicBezTo>
                    <a:pt x="69" y="85"/>
                    <a:pt x="69" y="85"/>
                    <a:pt x="69" y="85"/>
                  </a:cubicBezTo>
                  <a:close/>
                  <a:moveTo>
                    <a:pt x="68" y="44"/>
                  </a:moveTo>
                  <a:cubicBezTo>
                    <a:pt x="68" y="57"/>
                    <a:pt x="58" y="59"/>
                    <a:pt x="55" y="59"/>
                  </a:cubicBezTo>
                  <a:cubicBezTo>
                    <a:pt x="30" y="59"/>
                    <a:pt x="30" y="59"/>
                    <a:pt x="30" y="59"/>
                  </a:cubicBezTo>
                  <a:cubicBezTo>
                    <a:pt x="30" y="28"/>
                    <a:pt x="30" y="28"/>
                    <a:pt x="30" y="28"/>
                  </a:cubicBezTo>
                  <a:cubicBezTo>
                    <a:pt x="55" y="28"/>
                    <a:pt x="55" y="28"/>
                    <a:pt x="55" y="28"/>
                  </a:cubicBezTo>
                  <a:cubicBezTo>
                    <a:pt x="58" y="28"/>
                    <a:pt x="68" y="31"/>
                    <a:pt x="68" y="44"/>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62" name="Freeform 21">
              <a:extLst>
                <a:ext uri="{FF2B5EF4-FFF2-40B4-BE49-F238E27FC236}">
                  <a16:creationId xmlns:a16="http://schemas.microsoft.com/office/drawing/2014/main" id="{AC8C4938-168F-FA49-BC92-E8137C6B64FF}"/>
                </a:ext>
              </a:extLst>
            </p:cNvPr>
            <p:cNvSpPr>
              <a:spLocks/>
            </p:cNvSpPr>
            <p:nvPr/>
          </p:nvSpPr>
          <p:spPr bwMode="auto">
            <a:xfrm>
              <a:off x="3270" y="1704"/>
              <a:ext cx="252" cy="282"/>
            </a:xfrm>
            <a:custGeom>
              <a:avLst/>
              <a:gdLst>
                <a:gd name="T0" fmla="*/ 63 w 126"/>
                <a:gd name="T1" fmla="*/ 141 h 141"/>
                <a:gd name="T2" fmla="*/ 0 w 126"/>
                <a:gd name="T3" fmla="*/ 71 h 141"/>
                <a:gd name="T4" fmla="*/ 63 w 126"/>
                <a:gd name="T5" fmla="*/ 0 h 141"/>
                <a:gd name="T6" fmla="*/ 101 w 126"/>
                <a:gd name="T7" fmla="*/ 14 h 141"/>
                <a:gd name="T8" fmla="*/ 103 w 126"/>
                <a:gd name="T9" fmla="*/ 35 h 141"/>
                <a:gd name="T10" fmla="*/ 84 w 126"/>
                <a:gd name="T11" fmla="*/ 36 h 141"/>
                <a:gd name="T12" fmla="*/ 63 w 126"/>
                <a:gd name="T13" fmla="*/ 28 h 141"/>
                <a:gd name="T14" fmla="*/ 28 w 126"/>
                <a:gd name="T15" fmla="*/ 71 h 141"/>
                <a:gd name="T16" fmla="*/ 63 w 126"/>
                <a:gd name="T17" fmla="*/ 113 h 141"/>
                <a:gd name="T18" fmla="*/ 96 w 126"/>
                <a:gd name="T19" fmla="*/ 84 h 141"/>
                <a:gd name="T20" fmla="*/ 78 w 126"/>
                <a:gd name="T21" fmla="*/ 84 h 141"/>
                <a:gd name="T22" fmla="*/ 64 w 126"/>
                <a:gd name="T23" fmla="*/ 71 h 141"/>
                <a:gd name="T24" fmla="*/ 78 w 126"/>
                <a:gd name="T25" fmla="*/ 56 h 141"/>
                <a:gd name="T26" fmla="*/ 112 w 126"/>
                <a:gd name="T27" fmla="*/ 56 h 141"/>
                <a:gd name="T28" fmla="*/ 126 w 126"/>
                <a:gd name="T29" fmla="*/ 71 h 141"/>
                <a:gd name="T30" fmla="*/ 63 w 126"/>
                <a:gd name="T3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41">
                  <a:moveTo>
                    <a:pt x="63" y="141"/>
                  </a:moveTo>
                  <a:cubicBezTo>
                    <a:pt x="29" y="141"/>
                    <a:pt x="0" y="110"/>
                    <a:pt x="0" y="71"/>
                  </a:cubicBezTo>
                  <a:cubicBezTo>
                    <a:pt x="0" y="32"/>
                    <a:pt x="29" y="0"/>
                    <a:pt x="63" y="0"/>
                  </a:cubicBezTo>
                  <a:cubicBezTo>
                    <a:pt x="77" y="0"/>
                    <a:pt x="91" y="5"/>
                    <a:pt x="101" y="14"/>
                  </a:cubicBezTo>
                  <a:cubicBezTo>
                    <a:pt x="108" y="19"/>
                    <a:pt x="108" y="29"/>
                    <a:pt x="103" y="35"/>
                  </a:cubicBezTo>
                  <a:cubicBezTo>
                    <a:pt x="98" y="41"/>
                    <a:pt x="90" y="41"/>
                    <a:pt x="84" y="36"/>
                  </a:cubicBezTo>
                  <a:cubicBezTo>
                    <a:pt x="77" y="31"/>
                    <a:pt x="70" y="28"/>
                    <a:pt x="63" y="28"/>
                  </a:cubicBezTo>
                  <a:cubicBezTo>
                    <a:pt x="44" y="28"/>
                    <a:pt x="28" y="47"/>
                    <a:pt x="28" y="71"/>
                  </a:cubicBezTo>
                  <a:cubicBezTo>
                    <a:pt x="28" y="94"/>
                    <a:pt x="44" y="113"/>
                    <a:pt x="63" y="113"/>
                  </a:cubicBezTo>
                  <a:cubicBezTo>
                    <a:pt x="78" y="113"/>
                    <a:pt x="92" y="101"/>
                    <a:pt x="96" y="84"/>
                  </a:cubicBezTo>
                  <a:cubicBezTo>
                    <a:pt x="78" y="84"/>
                    <a:pt x="78" y="84"/>
                    <a:pt x="78" y="84"/>
                  </a:cubicBezTo>
                  <a:cubicBezTo>
                    <a:pt x="70" y="84"/>
                    <a:pt x="64" y="78"/>
                    <a:pt x="64" y="71"/>
                  </a:cubicBezTo>
                  <a:cubicBezTo>
                    <a:pt x="64" y="63"/>
                    <a:pt x="70" y="56"/>
                    <a:pt x="78" y="56"/>
                  </a:cubicBezTo>
                  <a:cubicBezTo>
                    <a:pt x="112" y="56"/>
                    <a:pt x="112" y="56"/>
                    <a:pt x="112" y="56"/>
                  </a:cubicBezTo>
                  <a:cubicBezTo>
                    <a:pt x="120" y="56"/>
                    <a:pt x="126" y="63"/>
                    <a:pt x="126" y="71"/>
                  </a:cubicBezTo>
                  <a:cubicBezTo>
                    <a:pt x="126" y="110"/>
                    <a:pt x="98" y="141"/>
                    <a:pt x="63"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63" name="Freeform 22">
              <a:extLst>
                <a:ext uri="{FF2B5EF4-FFF2-40B4-BE49-F238E27FC236}">
                  <a16:creationId xmlns:a16="http://schemas.microsoft.com/office/drawing/2014/main" id="{7B482C03-6FA4-3B4F-9BB1-4302A9928468}"/>
                </a:ext>
              </a:extLst>
            </p:cNvPr>
            <p:cNvSpPr>
              <a:spLocks/>
            </p:cNvSpPr>
            <p:nvPr/>
          </p:nvSpPr>
          <p:spPr bwMode="auto">
            <a:xfrm>
              <a:off x="2904" y="1698"/>
              <a:ext cx="182" cy="288"/>
            </a:xfrm>
            <a:custGeom>
              <a:avLst/>
              <a:gdLst>
                <a:gd name="T0" fmla="*/ 43 w 91"/>
                <a:gd name="T1" fmla="*/ 144 h 144"/>
                <a:gd name="T2" fmla="*/ 10 w 91"/>
                <a:gd name="T3" fmla="*/ 136 h 144"/>
                <a:gd name="T4" fmla="*/ 3 w 91"/>
                <a:gd name="T5" fmla="*/ 117 h 144"/>
                <a:gd name="T6" fmla="*/ 20 w 91"/>
                <a:gd name="T7" fmla="*/ 110 h 144"/>
                <a:gd name="T8" fmla="*/ 51 w 91"/>
                <a:gd name="T9" fmla="*/ 114 h 144"/>
                <a:gd name="T10" fmla="*/ 60 w 91"/>
                <a:gd name="T11" fmla="*/ 105 h 144"/>
                <a:gd name="T12" fmla="*/ 40 w 91"/>
                <a:gd name="T13" fmla="*/ 82 h 144"/>
                <a:gd name="T14" fmla="*/ 7 w 91"/>
                <a:gd name="T15" fmla="*/ 32 h 144"/>
                <a:gd name="T16" fmla="*/ 7 w 91"/>
                <a:gd name="T17" fmla="*/ 31 h 144"/>
                <a:gd name="T18" fmla="*/ 28 w 91"/>
                <a:gd name="T19" fmla="*/ 7 h 144"/>
                <a:gd name="T20" fmla="*/ 75 w 91"/>
                <a:gd name="T21" fmla="*/ 10 h 144"/>
                <a:gd name="T22" fmla="*/ 82 w 91"/>
                <a:gd name="T23" fmla="*/ 28 h 144"/>
                <a:gd name="T24" fmla="*/ 64 w 91"/>
                <a:gd name="T25" fmla="*/ 36 h 144"/>
                <a:gd name="T26" fmla="*/ 39 w 91"/>
                <a:gd name="T27" fmla="*/ 32 h 144"/>
                <a:gd name="T28" fmla="*/ 32 w 91"/>
                <a:gd name="T29" fmla="*/ 38 h 144"/>
                <a:gd name="T30" fmla="*/ 49 w 91"/>
                <a:gd name="T31" fmla="*/ 57 h 144"/>
                <a:gd name="T32" fmla="*/ 85 w 91"/>
                <a:gd name="T33" fmla="*/ 112 h 144"/>
                <a:gd name="T34" fmla="*/ 85 w 91"/>
                <a:gd name="T35" fmla="*/ 113 h 144"/>
                <a:gd name="T36" fmla="*/ 62 w 91"/>
                <a:gd name="T37" fmla="*/ 140 h 144"/>
                <a:gd name="T38" fmla="*/ 43 w 91"/>
                <a:gd name="T3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144">
                  <a:moveTo>
                    <a:pt x="43" y="144"/>
                  </a:moveTo>
                  <a:cubicBezTo>
                    <a:pt x="33" y="144"/>
                    <a:pt x="22" y="141"/>
                    <a:pt x="10" y="136"/>
                  </a:cubicBezTo>
                  <a:cubicBezTo>
                    <a:pt x="3" y="132"/>
                    <a:pt x="0" y="125"/>
                    <a:pt x="3" y="117"/>
                  </a:cubicBezTo>
                  <a:cubicBezTo>
                    <a:pt x="6" y="110"/>
                    <a:pt x="14" y="107"/>
                    <a:pt x="20" y="110"/>
                  </a:cubicBezTo>
                  <a:cubicBezTo>
                    <a:pt x="34" y="116"/>
                    <a:pt x="45" y="118"/>
                    <a:pt x="51" y="114"/>
                  </a:cubicBezTo>
                  <a:cubicBezTo>
                    <a:pt x="55" y="113"/>
                    <a:pt x="58" y="109"/>
                    <a:pt x="60" y="105"/>
                  </a:cubicBezTo>
                  <a:cubicBezTo>
                    <a:pt x="61" y="99"/>
                    <a:pt x="61" y="89"/>
                    <a:pt x="40" y="82"/>
                  </a:cubicBezTo>
                  <a:cubicBezTo>
                    <a:pt x="3" y="71"/>
                    <a:pt x="5" y="43"/>
                    <a:pt x="7" y="32"/>
                  </a:cubicBezTo>
                  <a:cubicBezTo>
                    <a:pt x="7" y="31"/>
                    <a:pt x="7" y="31"/>
                    <a:pt x="7" y="31"/>
                  </a:cubicBezTo>
                  <a:cubicBezTo>
                    <a:pt x="10" y="19"/>
                    <a:pt x="18" y="11"/>
                    <a:pt x="28" y="7"/>
                  </a:cubicBezTo>
                  <a:cubicBezTo>
                    <a:pt x="40" y="0"/>
                    <a:pt x="56" y="2"/>
                    <a:pt x="75" y="10"/>
                  </a:cubicBezTo>
                  <a:cubicBezTo>
                    <a:pt x="82" y="13"/>
                    <a:pt x="84" y="21"/>
                    <a:pt x="82" y="28"/>
                  </a:cubicBezTo>
                  <a:cubicBezTo>
                    <a:pt x="79" y="36"/>
                    <a:pt x="71" y="38"/>
                    <a:pt x="64" y="36"/>
                  </a:cubicBezTo>
                  <a:cubicBezTo>
                    <a:pt x="53" y="31"/>
                    <a:pt x="44" y="29"/>
                    <a:pt x="39" y="32"/>
                  </a:cubicBezTo>
                  <a:cubicBezTo>
                    <a:pt x="36" y="33"/>
                    <a:pt x="34" y="36"/>
                    <a:pt x="32" y="38"/>
                  </a:cubicBezTo>
                  <a:cubicBezTo>
                    <a:pt x="31" y="43"/>
                    <a:pt x="31" y="51"/>
                    <a:pt x="49" y="57"/>
                  </a:cubicBezTo>
                  <a:cubicBezTo>
                    <a:pt x="77" y="65"/>
                    <a:pt x="91" y="85"/>
                    <a:pt x="85" y="112"/>
                  </a:cubicBezTo>
                  <a:cubicBezTo>
                    <a:pt x="85" y="113"/>
                    <a:pt x="85" y="113"/>
                    <a:pt x="85" y="113"/>
                  </a:cubicBezTo>
                  <a:cubicBezTo>
                    <a:pt x="81" y="126"/>
                    <a:pt x="73" y="135"/>
                    <a:pt x="62" y="140"/>
                  </a:cubicBezTo>
                  <a:cubicBezTo>
                    <a:pt x="57" y="143"/>
                    <a:pt x="50" y="144"/>
                    <a:pt x="43" y="144"/>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64" name="Freeform 23">
              <a:extLst>
                <a:ext uri="{FF2B5EF4-FFF2-40B4-BE49-F238E27FC236}">
                  <a16:creationId xmlns:a16="http://schemas.microsoft.com/office/drawing/2014/main" id="{44E1B56A-F259-DA47-AE5A-00B8A7D14B16}"/>
                </a:ext>
              </a:extLst>
            </p:cNvPr>
            <p:cNvSpPr>
              <a:spLocks/>
            </p:cNvSpPr>
            <p:nvPr/>
          </p:nvSpPr>
          <p:spPr bwMode="auto">
            <a:xfrm>
              <a:off x="2936" y="1336"/>
              <a:ext cx="198" cy="282"/>
            </a:xfrm>
            <a:custGeom>
              <a:avLst/>
              <a:gdLst>
                <a:gd name="T0" fmla="*/ 47 w 99"/>
                <a:gd name="T1" fmla="*/ 141 h 141"/>
                <a:gd name="T2" fmla="*/ 11 w 99"/>
                <a:gd name="T3" fmla="*/ 133 h 141"/>
                <a:gd name="T4" fmla="*/ 3 w 99"/>
                <a:gd name="T5" fmla="*/ 115 h 141"/>
                <a:gd name="T6" fmla="*/ 22 w 99"/>
                <a:gd name="T7" fmla="*/ 108 h 141"/>
                <a:gd name="T8" fmla="*/ 56 w 99"/>
                <a:gd name="T9" fmla="*/ 112 h 141"/>
                <a:gd name="T10" fmla="*/ 65 w 99"/>
                <a:gd name="T11" fmla="*/ 104 h 141"/>
                <a:gd name="T12" fmla="*/ 44 w 99"/>
                <a:gd name="T13" fmla="*/ 81 h 141"/>
                <a:gd name="T14" fmla="*/ 7 w 99"/>
                <a:gd name="T15" fmla="*/ 31 h 141"/>
                <a:gd name="T16" fmla="*/ 7 w 99"/>
                <a:gd name="T17" fmla="*/ 29 h 141"/>
                <a:gd name="T18" fmla="*/ 30 w 99"/>
                <a:gd name="T19" fmla="*/ 6 h 141"/>
                <a:gd name="T20" fmla="*/ 82 w 99"/>
                <a:gd name="T21" fmla="*/ 10 h 141"/>
                <a:gd name="T22" fmla="*/ 89 w 99"/>
                <a:gd name="T23" fmla="*/ 28 h 141"/>
                <a:gd name="T24" fmla="*/ 70 w 99"/>
                <a:gd name="T25" fmla="*/ 35 h 141"/>
                <a:gd name="T26" fmla="*/ 42 w 99"/>
                <a:gd name="T27" fmla="*/ 31 h 141"/>
                <a:gd name="T28" fmla="*/ 35 w 99"/>
                <a:gd name="T29" fmla="*/ 38 h 141"/>
                <a:gd name="T30" fmla="*/ 53 w 99"/>
                <a:gd name="T31" fmla="*/ 55 h 141"/>
                <a:gd name="T32" fmla="*/ 93 w 99"/>
                <a:gd name="T33" fmla="*/ 110 h 141"/>
                <a:gd name="T34" fmla="*/ 93 w 99"/>
                <a:gd name="T35" fmla="*/ 111 h 141"/>
                <a:gd name="T36" fmla="*/ 68 w 99"/>
                <a:gd name="T37" fmla="*/ 138 h 141"/>
                <a:gd name="T38" fmla="*/ 47 w 99"/>
                <a:gd name="T39"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141">
                  <a:moveTo>
                    <a:pt x="47" y="141"/>
                  </a:moveTo>
                  <a:cubicBezTo>
                    <a:pt x="36" y="141"/>
                    <a:pt x="24" y="139"/>
                    <a:pt x="11" y="133"/>
                  </a:cubicBezTo>
                  <a:cubicBezTo>
                    <a:pt x="3" y="130"/>
                    <a:pt x="0" y="123"/>
                    <a:pt x="3" y="115"/>
                  </a:cubicBezTo>
                  <a:cubicBezTo>
                    <a:pt x="6" y="108"/>
                    <a:pt x="15" y="105"/>
                    <a:pt x="22" y="108"/>
                  </a:cubicBezTo>
                  <a:cubicBezTo>
                    <a:pt x="37" y="114"/>
                    <a:pt x="49" y="115"/>
                    <a:pt x="56" y="112"/>
                  </a:cubicBezTo>
                  <a:cubicBezTo>
                    <a:pt x="60" y="110"/>
                    <a:pt x="63" y="108"/>
                    <a:pt x="65" y="104"/>
                  </a:cubicBezTo>
                  <a:cubicBezTo>
                    <a:pt x="66" y="97"/>
                    <a:pt x="67" y="88"/>
                    <a:pt x="44" y="81"/>
                  </a:cubicBezTo>
                  <a:cubicBezTo>
                    <a:pt x="3" y="70"/>
                    <a:pt x="5" y="43"/>
                    <a:pt x="7" y="31"/>
                  </a:cubicBezTo>
                  <a:cubicBezTo>
                    <a:pt x="7" y="29"/>
                    <a:pt x="7" y="29"/>
                    <a:pt x="7" y="29"/>
                  </a:cubicBezTo>
                  <a:cubicBezTo>
                    <a:pt x="11" y="19"/>
                    <a:pt x="19" y="11"/>
                    <a:pt x="30" y="6"/>
                  </a:cubicBezTo>
                  <a:cubicBezTo>
                    <a:pt x="44" y="0"/>
                    <a:pt x="61" y="1"/>
                    <a:pt x="82" y="10"/>
                  </a:cubicBezTo>
                  <a:cubicBezTo>
                    <a:pt x="89" y="13"/>
                    <a:pt x="92" y="21"/>
                    <a:pt x="89" y="28"/>
                  </a:cubicBezTo>
                  <a:cubicBezTo>
                    <a:pt x="86" y="35"/>
                    <a:pt x="77" y="38"/>
                    <a:pt x="70" y="35"/>
                  </a:cubicBezTo>
                  <a:cubicBezTo>
                    <a:pt x="58" y="29"/>
                    <a:pt x="48" y="29"/>
                    <a:pt x="42" y="31"/>
                  </a:cubicBezTo>
                  <a:cubicBezTo>
                    <a:pt x="39" y="32"/>
                    <a:pt x="37" y="34"/>
                    <a:pt x="35" y="38"/>
                  </a:cubicBezTo>
                  <a:cubicBezTo>
                    <a:pt x="34" y="43"/>
                    <a:pt x="34" y="50"/>
                    <a:pt x="53" y="55"/>
                  </a:cubicBezTo>
                  <a:cubicBezTo>
                    <a:pt x="84" y="64"/>
                    <a:pt x="99" y="84"/>
                    <a:pt x="93" y="110"/>
                  </a:cubicBezTo>
                  <a:cubicBezTo>
                    <a:pt x="93" y="111"/>
                    <a:pt x="93" y="111"/>
                    <a:pt x="93" y="111"/>
                  </a:cubicBezTo>
                  <a:cubicBezTo>
                    <a:pt x="88" y="123"/>
                    <a:pt x="80" y="132"/>
                    <a:pt x="68" y="138"/>
                  </a:cubicBezTo>
                  <a:cubicBezTo>
                    <a:pt x="62" y="139"/>
                    <a:pt x="55" y="141"/>
                    <a:pt x="47" y="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sp>
          <p:nvSpPr>
            <p:cNvPr id="65" name="Freeform 24">
              <a:extLst>
                <a:ext uri="{FF2B5EF4-FFF2-40B4-BE49-F238E27FC236}">
                  <a16:creationId xmlns:a16="http://schemas.microsoft.com/office/drawing/2014/main" id="{BFB4A529-B599-F84C-9119-F79900C554F2}"/>
                </a:ext>
              </a:extLst>
            </p:cNvPr>
            <p:cNvSpPr>
              <a:spLocks/>
            </p:cNvSpPr>
            <p:nvPr/>
          </p:nvSpPr>
          <p:spPr bwMode="auto">
            <a:xfrm>
              <a:off x="2244" y="1704"/>
              <a:ext cx="248" cy="282"/>
            </a:xfrm>
            <a:custGeom>
              <a:avLst/>
              <a:gdLst>
                <a:gd name="T0" fmla="*/ 110 w 124"/>
                <a:gd name="T1" fmla="*/ 0 h 141"/>
                <a:gd name="T2" fmla="*/ 14 w 124"/>
                <a:gd name="T3" fmla="*/ 0 h 141"/>
                <a:gd name="T4" fmla="*/ 0 w 124"/>
                <a:gd name="T5" fmla="*/ 14 h 141"/>
                <a:gd name="T6" fmla="*/ 14 w 124"/>
                <a:gd name="T7" fmla="*/ 28 h 141"/>
                <a:gd name="T8" fmla="*/ 48 w 124"/>
                <a:gd name="T9" fmla="*/ 28 h 141"/>
                <a:gd name="T10" fmla="*/ 48 w 124"/>
                <a:gd name="T11" fmla="*/ 126 h 141"/>
                <a:gd name="T12" fmla="*/ 62 w 124"/>
                <a:gd name="T13" fmla="*/ 141 h 141"/>
                <a:gd name="T14" fmla="*/ 76 w 124"/>
                <a:gd name="T15" fmla="*/ 126 h 141"/>
                <a:gd name="T16" fmla="*/ 76 w 124"/>
                <a:gd name="T17" fmla="*/ 28 h 141"/>
                <a:gd name="T18" fmla="*/ 110 w 124"/>
                <a:gd name="T19" fmla="*/ 28 h 141"/>
                <a:gd name="T20" fmla="*/ 124 w 124"/>
                <a:gd name="T21" fmla="*/ 14 h 141"/>
                <a:gd name="T22" fmla="*/ 110 w 124"/>
                <a:gd name="T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41">
                  <a:moveTo>
                    <a:pt x="110" y="0"/>
                  </a:moveTo>
                  <a:cubicBezTo>
                    <a:pt x="14" y="0"/>
                    <a:pt x="14" y="0"/>
                    <a:pt x="14" y="0"/>
                  </a:cubicBezTo>
                  <a:cubicBezTo>
                    <a:pt x="6" y="0"/>
                    <a:pt x="0" y="6"/>
                    <a:pt x="0" y="14"/>
                  </a:cubicBezTo>
                  <a:cubicBezTo>
                    <a:pt x="0" y="22"/>
                    <a:pt x="6" y="28"/>
                    <a:pt x="14" y="28"/>
                  </a:cubicBezTo>
                  <a:cubicBezTo>
                    <a:pt x="48" y="28"/>
                    <a:pt x="48" y="28"/>
                    <a:pt x="48" y="28"/>
                  </a:cubicBezTo>
                  <a:cubicBezTo>
                    <a:pt x="48" y="126"/>
                    <a:pt x="48" y="126"/>
                    <a:pt x="48" y="126"/>
                  </a:cubicBezTo>
                  <a:cubicBezTo>
                    <a:pt x="48" y="134"/>
                    <a:pt x="54" y="141"/>
                    <a:pt x="62" y="141"/>
                  </a:cubicBezTo>
                  <a:cubicBezTo>
                    <a:pt x="70" y="141"/>
                    <a:pt x="76" y="134"/>
                    <a:pt x="76" y="126"/>
                  </a:cubicBezTo>
                  <a:cubicBezTo>
                    <a:pt x="76" y="28"/>
                    <a:pt x="76" y="28"/>
                    <a:pt x="76" y="28"/>
                  </a:cubicBezTo>
                  <a:cubicBezTo>
                    <a:pt x="110" y="28"/>
                    <a:pt x="110" y="28"/>
                    <a:pt x="110" y="28"/>
                  </a:cubicBezTo>
                  <a:cubicBezTo>
                    <a:pt x="118" y="28"/>
                    <a:pt x="124" y="22"/>
                    <a:pt x="124" y="14"/>
                  </a:cubicBezTo>
                  <a:cubicBezTo>
                    <a:pt x="124" y="6"/>
                    <a:pt x="118" y="0"/>
                    <a:pt x="110"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2398"/>
            </a:p>
          </p:txBody>
        </p:sp>
      </p:grpSp>
      <p:pic>
        <p:nvPicPr>
          <p:cNvPr id="66" name="Picture 65">
            <a:extLst>
              <a:ext uri="{FF2B5EF4-FFF2-40B4-BE49-F238E27FC236}">
                <a16:creationId xmlns:a16="http://schemas.microsoft.com/office/drawing/2014/main" id="{32B1A442-282C-8643-B649-689B777C74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7875" y="2318820"/>
            <a:ext cx="563112" cy="552485"/>
          </a:xfrm>
          <a:prstGeom prst="rect">
            <a:avLst/>
          </a:prstGeom>
        </p:spPr>
      </p:pic>
      <p:pic>
        <p:nvPicPr>
          <p:cNvPr id="67" name="Picture 66" descr="A close up of a logo&#10;&#10;Description automatically generated">
            <a:extLst>
              <a:ext uri="{FF2B5EF4-FFF2-40B4-BE49-F238E27FC236}">
                <a16:creationId xmlns:a16="http://schemas.microsoft.com/office/drawing/2014/main" id="{E35FD393-829E-4540-AB1E-CB9BC2BABBC7}"/>
              </a:ext>
            </a:extLst>
          </p:cNvPr>
          <p:cNvPicPr>
            <a:picLocks noChangeAspect="1"/>
          </p:cNvPicPr>
          <p:nvPr/>
        </p:nvPicPr>
        <p:blipFill>
          <a:blip r:embed="rId6"/>
          <a:stretch>
            <a:fillRect/>
          </a:stretch>
        </p:blipFill>
        <p:spPr>
          <a:xfrm>
            <a:off x="6352323" y="1162360"/>
            <a:ext cx="1734216" cy="589366"/>
          </a:xfrm>
          <a:prstGeom prst="rect">
            <a:avLst/>
          </a:prstGeom>
        </p:spPr>
      </p:pic>
      <p:pic>
        <p:nvPicPr>
          <p:cNvPr id="68" name="Picture 67" descr="A screenshot of a cell phone&#10;&#10;Description automatically generated">
            <a:extLst>
              <a:ext uri="{FF2B5EF4-FFF2-40B4-BE49-F238E27FC236}">
                <a16:creationId xmlns:a16="http://schemas.microsoft.com/office/drawing/2014/main" id="{ED99B209-C37A-2F4D-92A0-4A2A134B82F7}"/>
              </a:ext>
            </a:extLst>
          </p:cNvPr>
          <p:cNvPicPr>
            <a:picLocks noChangeAspect="1"/>
          </p:cNvPicPr>
          <p:nvPr/>
        </p:nvPicPr>
        <p:blipFill>
          <a:blip r:embed="rId7"/>
          <a:stretch>
            <a:fillRect/>
          </a:stretch>
        </p:blipFill>
        <p:spPr>
          <a:xfrm>
            <a:off x="510009" y="1182459"/>
            <a:ext cx="3748834" cy="4616911"/>
          </a:xfrm>
          <a:prstGeom prst="rect">
            <a:avLst/>
          </a:prstGeom>
          <a:noFill/>
          <a:ln w="6350" cap="sq">
            <a:solidFill>
              <a:schemeClr val="bg2"/>
            </a:solidFill>
            <a:miter lim="800000"/>
          </a:ln>
          <a:effectLst>
            <a:outerShdw blurRad="254000" dist="50800" dir="2700000" algn="tl" rotWithShape="0">
              <a:srgbClr val="000000">
                <a:alpha val="5000"/>
              </a:srgbClr>
            </a:outerShdw>
          </a:effectLst>
          <a:scene3d>
            <a:camera prst="orthographicFront"/>
            <a:lightRig rig="twoPt" dir="t">
              <a:rot lat="0" lon="0" rev="7200000"/>
            </a:lightRig>
          </a:scene3d>
          <a:sp3d>
            <a:bevelT w="25400" h="19050"/>
            <a:contourClr>
              <a:srgbClr val="FFFFFF"/>
            </a:contourClr>
          </a:sp3d>
        </p:spPr>
      </p:pic>
      <p:sp>
        <p:nvSpPr>
          <p:cNvPr id="69" name="Rectangle 68">
            <a:extLst>
              <a:ext uri="{FF2B5EF4-FFF2-40B4-BE49-F238E27FC236}">
                <a16:creationId xmlns:a16="http://schemas.microsoft.com/office/drawing/2014/main" id="{21754428-BA0D-9B46-B2D1-3634F4FD3932}"/>
              </a:ext>
            </a:extLst>
          </p:cNvPr>
          <p:cNvSpPr/>
          <p:nvPr/>
        </p:nvSpPr>
        <p:spPr>
          <a:xfrm>
            <a:off x="455995" y="5875169"/>
            <a:ext cx="3856862" cy="400110"/>
          </a:xfrm>
          <a:prstGeom prst="rect">
            <a:avLst/>
          </a:prstGeom>
        </p:spPr>
        <p:txBody>
          <a:bodyPr wrap="square">
            <a:spAutoFit/>
          </a:bodyPr>
          <a:lstStyle/>
          <a:p>
            <a:r>
              <a:rPr lang="en-US" sz="1000" u="sng" dirty="0">
                <a:solidFill>
                  <a:schemeClr val="accent1"/>
                </a:solidFill>
                <a:latin typeface="Arial" panose="020B0604020202020204" pitchFamily="34" charset="0"/>
                <a:hlinkClick r:id="rId8" tooltip="https://www.cisco.com/c/en/us/td/docs/unified_computing/ucs/UCS_CVDs/flexpod_openshift43_design.html">
                  <a:extLst>
                    <a:ext uri="{A12FA001-AC4F-418D-AE19-62706E023703}">
                      <ahyp:hlinkClr xmlns:ahyp="http://schemas.microsoft.com/office/drawing/2018/hyperlinkcolor" val="tx"/>
                    </a:ext>
                  </a:extLst>
                </a:hlinkClick>
              </a:rPr>
              <a:t>https://www.cisco.com/c/en/us/td/docs/unified_computing/ucs/UCS_CVDs/flexpod_openshift43_design.html</a:t>
            </a:r>
            <a:endParaRPr lang="en-US" sz="1000" dirty="0">
              <a:solidFill>
                <a:schemeClr val="accent1"/>
              </a:solidFill>
            </a:endParaRPr>
          </a:p>
        </p:txBody>
      </p:sp>
      <p:pic>
        <p:nvPicPr>
          <p:cNvPr id="70" name="Picture 69" descr="A close up of a sign&#10;&#10;Description automatically generated">
            <a:extLst>
              <a:ext uri="{FF2B5EF4-FFF2-40B4-BE49-F238E27FC236}">
                <a16:creationId xmlns:a16="http://schemas.microsoft.com/office/drawing/2014/main" id="{4D6A7216-7AA4-5E46-91F0-FF2D2203C82E}"/>
              </a:ext>
            </a:extLst>
          </p:cNvPr>
          <p:cNvPicPr>
            <a:picLocks noChangeAspect="1"/>
          </p:cNvPicPr>
          <p:nvPr/>
        </p:nvPicPr>
        <p:blipFill>
          <a:blip r:embed="rId9"/>
          <a:stretch>
            <a:fillRect/>
          </a:stretch>
        </p:blipFill>
        <p:spPr>
          <a:xfrm>
            <a:off x="11121318" y="209966"/>
            <a:ext cx="893380" cy="867855"/>
          </a:xfrm>
          <a:prstGeom prst="rect">
            <a:avLst/>
          </a:prstGeom>
        </p:spPr>
      </p:pic>
      <p:pic>
        <p:nvPicPr>
          <p:cNvPr id="35" name="Google Shape;98;p14">
            <a:extLst>
              <a:ext uri="{FF2B5EF4-FFF2-40B4-BE49-F238E27FC236}">
                <a16:creationId xmlns:a16="http://schemas.microsoft.com/office/drawing/2014/main" id="{2C93FB13-888A-7B4F-A611-DDFB6AFA5B50}"/>
              </a:ext>
            </a:extLst>
          </p:cNvPr>
          <p:cNvPicPr preferRelativeResize="0"/>
          <p:nvPr/>
        </p:nvPicPr>
        <p:blipFill rotWithShape="1">
          <a:blip r:embed="rId10">
            <a:alphaModFix/>
          </a:blip>
          <a:srcRect b="37217"/>
          <a:stretch/>
        </p:blipFill>
        <p:spPr>
          <a:xfrm>
            <a:off x="10771636" y="6468854"/>
            <a:ext cx="941700" cy="156500"/>
          </a:xfrm>
          <a:prstGeom prst="rect">
            <a:avLst/>
          </a:prstGeom>
          <a:noFill/>
          <a:ln>
            <a:noFill/>
          </a:ln>
        </p:spPr>
      </p:pic>
      <p:sp>
        <p:nvSpPr>
          <p:cNvPr id="3" name="Footer Placeholder 2">
            <a:extLst>
              <a:ext uri="{FF2B5EF4-FFF2-40B4-BE49-F238E27FC236}">
                <a16:creationId xmlns:a16="http://schemas.microsoft.com/office/drawing/2014/main" id="{661C16E3-0A02-D744-8D3F-2067BA83D49C}"/>
              </a:ext>
            </a:extLst>
          </p:cNvPr>
          <p:cNvSpPr>
            <a:spLocks noGrp="1"/>
          </p:cNvSpPr>
          <p:nvPr>
            <p:ph type="ftr" sz="quarter" idx="3"/>
          </p:nvPr>
        </p:nvSpPr>
        <p:spPr/>
        <p:txBody>
          <a:bodyPr/>
          <a:lstStyle/>
          <a:p>
            <a:r>
              <a:rPr lang="en-US"/>
              <a:t>NetApp INSIGHT © 2020 NetApp, Inc. All rights reserved. NetApp Confidential – Limited Use Only</a:t>
            </a:r>
            <a:endParaRPr lang="en-US" dirty="0"/>
          </a:p>
        </p:txBody>
      </p:sp>
      <p:sp>
        <p:nvSpPr>
          <p:cNvPr id="6" name="Slide Number Placeholder 5">
            <a:extLst>
              <a:ext uri="{FF2B5EF4-FFF2-40B4-BE49-F238E27FC236}">
                <a16:creationId xmlns:a16="http://schemas.microsoft.com/office/drawing/2014/main" id="{02BB8F97-14CF-9940-A80D-A97E0E956FB0}"/>
              </a:ext>
            </a:extLst>
          </p:cNvPr>
          <p:cNvSpPr>
            <a:spLocks noGrp="1"/>
          </p:cNvSpPr>
          <p:nvPr>
            <p:ph type="sldNum" sz="quarter" idx="4"/>
          </p:nvPr>
        </p:nvSpPr>
        <p:spPr/>
        <p:txBody>
          <a:bodyPr/>
          <a:lstStyle/>
          <a:p>
            <a:fld id="{B071A5F3-A4FF-4CEE-8215-C08835B585C1}" type="slidenum">
              <a:rPr lang="en-US" smtClean="0"/>
              <a:pPr/>
              <a:t>9</a:t>
            </a:fld>
            <a:endParaRPr lang="en-US" dirty="0"/>
          </a:p>
        </p:txBody>
      </p:sp>
    </p:spTree>
    <p:extLst>
      <p:ext uri="{BB962C8B-B14F-4D97-AF65-F5344CB8AC3E}">
        <p14:creationId xmlns:p14="http://schemas.microsoft.com/office/powerpoint/2010/main" val="3979330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20"/>
</p:tagLst>
</file>

<file path=ppt/tags/tag4.xml><?xml version="1.0" encoding="utf-8"?>
<p:tagLst xmlns:a="http://schemas.openxmlformats.org/drawingml/2006/main" xmlns:r="http://schemas.openxmlformats.org/officeDocument/2006/relationships" xmlns:p="http://schemas.openxmlformats.org/presentationml/2006/main">
  <p:tag name="SHAPE_LOCKS" val="20"/>
</p:tagLst>
</file>

<file path=ppt/theme/theme1.xml><?xml version="1.0" encoding="utf-8"?>
<a:theme xmlns:a="http://schemas.openxmlformats.org/drawingml/2006/main" name="NetApp Insight 2020">
  <a:themeElements>
    <a:clrScheme name="NetApp 1">
      <a:dk1>
        <a:srgbClr val="000000"/>
      </a:dk1>
      <a:lt1>
        <a:srgbClr val="FFFFFF"/>
      </a:lt1>
      <a:dk2>
        <a:srgbClr val="65D097"/>
      </a:dk2>
      <a:lt2>
        <a:srgbClr val="CCCCCC"/>
      </a:lt2>
      <a:accent1>
        <a:srgbClr val="5CC3FF"/>
      </a:accent1>
      <a:accent2>
        <a:srgbClr val="BBE5FF"/>
      </a:accent2>
      <a:accent3>
        <a:srgbClr val="FFF746"/>
      </a:accent3>
      <a:accent4>
        <a:srgbClr val="FFBCA3"/>
      </a:accent4>
      <a:accent5>
        <a:srgbClr val="D82841"/>
      </a:accent5>
      <a:accent6>
        <a:srgbClr val="B386FF"/>
      </a:accent6>
      <a:hlink>
        <a:srgbClr val="5CC3FF"/>
      </a:hlink>
      <a:folHlink>
        <a:srgbClr val="CCCC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C1640A66D0404C96B6DF5954611E6F" ma:contentTypeVersion="12" ma:contentTypeDescription="Create a new document." ma:contentTypeScope="" ma:versionID="f84062e328f102d60b43bed758f6701a">
  <xsd:schema xmlns:xsd="http://www.w3.org/2001/XMLSchema" xmlns:xs="http://www.w3.org/2001/XMLSchema" xmlns:p="http://schemas.microsoft.com/office/2006/metadata/properties" xmlns:ns2="36374469-b8ae-4e15-acb6-dc2c8db391e1" xmlns:ns3="b775e43d-5cb8-45ca-bfc6-c709114d88e2" targetNamespace="http://schemas.microsoft.com/office/2006/metadata/properties" ma:root="true" ma:fieldsID="aea9192a51ca319c8597cf149e6d7931" ns2:_="" ns3:_="">
    <xsd:import namespace="36374469-b8ae-4e15-acb6-dc2c8db391e1"/>
    <xsd:import namespace="b775e43d-5cb8-45ca-bfc6-c709114d88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374469-b8ae-4e15-acb6-dc2c8db39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75e43d-5cb8-45ca-bfc6-c709114d88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775e43d-5cb8-45ca-bfc6-c709114d88e2">
      <UserInfo>
        <DisplayName>Westbrook, Gayle</DisplayName>
        <AccountId>345</AccountId>
        <AccountType/>
      </UserInfo>
    </SharedWithUsers>
  </documentManagement>
</p:properties>
</file>

<file path=customXml/itemProps1.xml><?xml version="1.0" encoding="utf-8"?>
<ds:datastoreItem xmlns:ds="http://schemas.openxmlformats.org/officeDocument/2006/customXml" ds:itemID="{8E778CBB-EFC5-4040-82E8-76B7910043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374469-b8ae-4e15-acb6-dc2c8db391e1"/>
    <ds:schemaRef ds:uri="b775e43d-5cb8-45ca-bfc6-c709114d8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5677F3-0AF7-4450-BF9F-032B26BB9ACB}">
  <ds:schemaRefs>
    <ds:schemaRef ds:uri="http://schemas.microsoft.com/sharepoint/v3/contenttype/forms"/>
  </ds:schemaRefs>
</ds:datastoreItem>
</file>

<file path=customXml/itemProps3.xml><?xml version="1.0" encoding="utf-8"?>
<ds:datastoreItem xmlns:ds="http://schemas.openxmlformats.org/officeDocument/2006/customXml" ds:itemID="{A6B22AA1-C80B-4A15-A6C0-25F75062AD3A}">
  <ds:schemaRefs>
    <ds:schemaRef ds:uri="http://schemas.microsoft.com/office/2006/metadata/properties"/>
    <ds:schemaRef ds:uri="http://schemas.microsoft.com/office/infopath/2007/PartnerControls"/>
    <ds:schemaRef ds:uri="b775e43d-5cb8-45ca-bfc6-c709114d88e2"/>
  </ds:schemaRefs>
</ds:datastoreItem>
</file>

<file path=docProps/app.xml><?xml version="1.0" encoding="utf-8"?>
<Properties xmlns="http://schemas.openxmlformats.org/officeDocument/2006/extended-properties" xmlns:vt="http://schemas.openxmlformats.org/officeDocument/2006/docPropsVTypes">
  <Template>Office Theme</Template>
  <TotalTime>12061</TotalTime>
  <Words>5204</Words>
  <Application>Microsoft Office PowerPoint</Application>
  <PresentationFormat>Custom</PresentationFormat>
  <Paragraphs>403</Paragraphs>
  <Slides>22</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Wingdings</vt:lpstr>
      <vt:lpstr>NetApp Insight 2020</vt:lpstr>
      <vt:lpstr>FlexPod Solutions for Private  and Hybrid Multicloud Use Cases</vt:lpstr>
      <vt:lpstr>PowerPoint Presentation</vt:lpstr>
      <vt:lpstr>Agenda</vt:lpstr>
      <vt:lpstr>FlexPod Momentum</vt:lpstr>
      <vt:lpstr>Customers Choose Right Workload at the Right Location</vt:lpstr>
      <vt:lpstr>FlexPod Enables Edge-Core-Cloud with Data Fabric and Intersight</vt:lpstr>
      <vt:lpstr>FlexPod Helps with Your Cloud Journey</vt:lpstr>
      <vt:lpstr>FlexPod Is a Foundation of Changing IT Landscape</vt:lpstr>
      <vt:lpstr>FlexPod Private Cloud Solution with RedHat OpenShift </vt:lpstr>
      <vt:lpstr>FlexPod Container Solution with Cisco Container Platform (CCP)</vt:lpstr>
      <vt:lpstr>FlexPod Hybrid Cloud Solution with Cisco Cloud Center and NetApp Private Storage</vt:lpstr>
      <vt:lpstr>FlexPod Management Using Cloud-Based Cisco Intersight</vt:lpstr>
      <vt:lpstr>Customer Story:  Baylor College of Medicine</vt:lpstr>
      <vt:lpstr>Hybrid Cloud Solution with Cloud Volumes ONTAP </vt:lpstr>
      <vt:lpstr>Cloud Tiering with FlexPod </vt:lpstr>
      <vt:lpstr>FlexPod with Cloud Insights</vt:lpstr>
      <vt:lpstr>Build Your Private and Hybrid Multicloud with FlexPod</vt:lpstr>
      <vt:lpstr>PowerPoint Presentation</vt:lpstr>
      <vt:lpstr>FlexPod Sessions and Resources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D'Agostino</dc:creator>
  <cp:lastModifiedBy>Nixon, Chris</cp:lastModifiedBy>
  <cp:revision>327</cp:revision>
  <dcterms:created xsi:type="dcterms:W3CDTF">2020-08-13T17:31:26Z</dcterms:created>
  <dcterms:modified xsi:type="dcterms:W3CDTF">2021-07-16T03:37:43Z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0x010100CEC1640A66D0404C96B6DF5954611E6F</vt:lpwstr>
  </property>
</Properties>
</file>